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71" r:id="rId12"/>
    <p:sldId id="265" r:id="rId13"/>
    <p:sldId id="267" r:id="rId14"/>
    <p:sldId id="269" r:id="rId15"/>
    <p:sldId id="272"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2" d="100"/>
          <a:sy n="42" d="100"/>
        </p:scale>
        <p:origin x="1326"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p>
            <a:fld id="{CB97EFBA-2F86-4834-BB4F-D13C24FBDAEF}" type="datetimeFigureOut">
              <a:rPr lang="ru-RU" smtClean="0"/>
              <a:pPr/>
              <a:t>09.11.2022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26CB2C7E-1C6E-45A8-AC2A-AB8B23ADB076}"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B97EFBA-2F86-4834-BB4F-D13C24FBDAEF}" type="datetimeFigureOut">
              <a:rPr lang="ru-RU" smtClean="0"/>
              <a:pPr/>
              <a:t>09.11.2022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6CB2C7E-1C6E-45A8-AC2A-AB8B23ADB07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B97EFBA-2F86-4834-BB4F-D13C24FBDAEF}" type="datetimeFigureOut">
              <a:rPr lang="ru-RU" smtClean="0"/>
              <a:pPr/>
              <a:t>09.11.2022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6CB2C7E-1C6E-45A8-AC2A-AB8B23ADB07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B97EFBA-2F86-4834-BB4F-D13C24FBDAEF}" type="datetimeFigureOut">
              <a:rPr lang="ru-RU" smtClean="0"/>
              <a:pPr/>
              <a:t>09.11.2022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6CB2C7E-1C6E-45A8-AC2A-AB8B23ADB07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CB97EFBA-2F86-4834-BB4F-D13C24FBDAEF}" type="datetimeFigureOut">
              <a:rPr lang="ru-RU" smtClean="0"/>
              <a:pPr/>
              <a:t>09.11.2022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6CB2C7E-1C6E-45A8-AC2A-AB8B23ADB076}"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B97EFBA-2F86-4834-BB4F-D13C24FBDAEF}" type="datetimeFigureOut">
              <a:rPr lang="ru-RU" smtClean="0"/>
              <a:pPr/>
              <a:t>09.11.2022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6CB2C7E-1C6E-45A8-AC2A-AB8B23ADB07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CB97EFBA-2F86-4834-BB4F-D13C24FBDAEF}" type="datetimeFigureOut">
              <a:rPr lang="ru-RU" smtClean="0"/>
              <a:pPr/>
              <a:t>09.11.2022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6CB2C7E-1C6E-45A8-AC2A-AB8B23ADB076}"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CB97EFBA-2F86-4834-BB4F-D13C24FBDAEF}" type="datetimeFigureOut">
              <a:rPr lang="ru-RU" smtClean="0"/>
              <a:pPr/>
              <a:t>09.11.2022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6CB2C7E-1C6E-45A8-AC2A-AB8B23ADB07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B97EFBA-2F86-4834-BB4F-D13C24FBDAEF}" type="datetimeFigureOut">
              <a:rPr lang="ru-RU" smtClean="0"/>
              <a:pPr/>
              <a:t>09.11.2022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6CB2C7E-1C6E-45A8-AC2A-AB8B23ADB07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B97EFBA-2F86-4834-BB4F-D13C24FBDAEF}" type="datetimeFigureOut">
              <a:rPr lang="ru-RU" smtClean="0"/>
              <a:pPr/>
              <a:t>09.11.2022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6CB2C7E-1C6E-45A8-AC2A-AB8B23ADB07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p>
            <a:fld id="{CB97EFBA-2F86-4834-BB4F-D13C24FBDAEF}" type="datetimeFigureOut">
              <a:rPr lang="ru-RU" smtClean="0"/>
              <a:pPr/>
              <a:t>09.11.2022</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p>
            <a:fld id="{26CB2C7E-1C6E-45A8-AC2A-AB8B23ADB07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CB97EFBA-2F86-4834-BB4F-D13C24FBDAEF}" type="datetimeFigureOut">
              <a:rPr lang="ru-RU" smtClean="0"/>
              <a:pPr/>
              <a:t>09.11.2022</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26CB2C7E-1C6E-45A8-AC2A-AB8B23ADB076}"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1" y="1050665"/>
            <a:ext cx="9144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200" b="1" i="1" u="none" strike="noStrike" cap="none" normalizeH="0" baseline="0" dirty="0" smtClean="0">
                <a:ln>
                  <a:noFill/>
                </a:ln>
                <a:solidFill>
                  <a:schemeClr val="tx1"/>
                </a:solidFill>
                <a:latin typeface="Arial" pitchFamily="34" charset="0"/>
                <a:ea typeface="Calibri" pitchFamily="34" charset="0"/>
                <a:cs typeface="Arial" pitchFamily="34" charset="0"/>
              </a:rPr>
              <a:t>History  </a:t>
            </a:r>
            <a:r>
              <a:rPr kumimoji="0" lang="ru-RU" sz="7200" b="1" i="1" u="none" strike="noStrike" cap="none" normalizeH="0" baseline="0" dirty="0" smtClean="0">
                <a:ln>
                  <a:noFill/>
                </a:ln>
                <a:solidFill>
                  <a:schemeClr val="tx1"/>
                </a:solidFill>
                <a:latin typeface="Arial" pitchFamily="34" charset="0"/>
                <a:ea typeface="Calibri" pitchFamily="34" charset="0"/>
                <a:cs typeface="Arial" pitchFamily="34" charset="0"/>
              </a:rPr>
              <a:t>                   </a:t>
            </a:r>
            <a:r>
              <a:rPr kumimoji="0" lang="en-US" sz="7200" b="1" i="1" u="none" strike="noStrike" cap="none" normalizeH="0" baseline="0" dirty="0" smtClean="0">
                <a:ln>
                  <a:noFill/>
                </a:ln>
                <a:solidFill>
                  <a:schemeClr val="tx1"/>
                </a:solidFill>
                <a:latin typeface="Arial" pitchFamily="34" charset="0"/>
                <a:ea typeface="Calibri" pitchFamily="34" charset="0"/>
                <a:cs typeface="Arial" pitchFamily="34" charset="0"/>
              </a:rPr>
              <a:t>of the Olympic Games</a:t>
            </a:r>
            <a:endParaRPr kumimoji="0" lang="ru-RU" sz="7200" b="1" i="1" u="none" strike="noStrike" cap="none" normalizeH="0" baseline="0" dirty="0" smtClean="0">
              <a:ln>
                <a:noFill/>
              </a:ln>
              <a:solidFill>
                <a:schemeClr val="tx1"/>
              </a:solidFill>
              <a:latin typeface="Arial" pitchFamily="34" charset="0"/>
              <a:ea typeface="Calibri" pitchFamily="34" charset="0"/>
              <a:cs typeface="Arial" pitchFamily="34" charset="0"/>
            </a:endParaRPr>
          </a:p>
        </p:txBody>
      </p:sp>
      <p:sp>
        <p:nvSpPr>
          <p:cNvPr id="5" name="Прямоугольник 4"/>
          <p:cNvSpPr/>
          <p:nvPr/>
        </p:nvSpPr>
        <p:spPr>
          <a:xfrm>
            <a:off x="7236296" y="5929330"/>
            <a:ext cx="1907704" cy="369332"/>
          </a:xfrm>
          <a:prstGeom prst="rect">
            <a:avLst/>
          </a:prstGeom>
        </p:spPr>
        <p:txBody>
          <a:bodyPr wrap="square">
            <a:spAutoFit/>
          </a:bodyPr>
          <a:lstStyle/>
          <a:p>
            <a:pPr lvl="0" fontAlgn="base">
              <a:spcBef>
                <a:spcPct val="0"/>
              </a:spcBef>
              <a:spcAft>
                <a:spcPct val="0"/>
              </a:spcAft>
            </a:pPr>
            <a:r>
              <a:rPr lang="en-US" b="1" dirty="0" smtClean="0">
                <a:latin typeface="Arial" pitchFamily="34" charset="0"/>
                <a:cs typeface="Arial" pitchFamily="34" charset="0"/>
              </a:rPr>
              <a:t>Oksana </a:t>
            </a:r>
            <a:r>
              <a:rPr lang="en-US" b="1" dirty="0" err="1" smtClean="0">
                <a:latin typeface="Arial" pitchFamily="34" charset="0"/>
                <a:cs typeface="Arial" pitchFamily="34" charset="0"/>
              </a:rPr>
              <a:t>Dzhur</a:t>
            </a:r>
            <a:endParaRPr lang="en-US"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119502"/>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4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Olympic Mascots </a:t>
            </a:r>
            <a:endParaRPr kumimoji="0" lang="en-US" sz="4800" b="1" i="0" u="none" strike="noStrike" cap="none" normalizeH="0" baseline="0" dirty="0" smtClean="0">
              <a:ln>
                <a:noFill/>
              </a:ln>
              <a:solidFill>
                <a:schemeClr val="tx1"/>
              </a:solidFill>
              <a:effectLst/>
              <a:latin typeface="Arial" pitchFamily="34" charset="0"/>
              <a:cs typeface="Arial" pitchFamily="34" charset="0"/>
            </a:endParaRPr>
          </a:p>
        </p:txBody>
      </p:sp>
      <p:pic>
        <p:nvPicPr>
          <p:cNvPr id="4099" name="Picture 3" descr="http://mexico.cnn.com/media/2010/05/19/mascotaslondres2012.jpg"/>
          <p:cNvPicPr>
            <a:picLocks noChangeAspect="1" noChangeArrowheads="1"/>
          </p:cNvPicPr>
          <p:nvPr/>
        </p:nvPicPr>
        <p:blipFill>
          <a:blip r:embed="rId2" cstate="print"/>
          <a:srcRect/>
          <a:stretch>
            <a:fillRect/>
          </a:stretch>
        </p:blipFill>
        <p:spPr bwMode="auto">
          <a:xfrm>
            <a:off x="500034" y="2285992"/>
            <a:ext cx="3286148" cy="2357453"/>
          </a:xfrm>
          <a:prstGeom prst="rect">
            <a:avLst/>
          </a:prstGeom>
          <a:noFill/>
        </p:spPr>
      </p:pic>
      <p:pic>
        <p:nvPicPr>
          <p:cNvPr id="4" name="Picture 8" descr="http://www.sportliga.com/uploads/article/20128/8d2oEYT1xCWNkZL3.jpg"/>
          <p:cNvPicPr>
            <a:picLocks noChangeAspect="1" noChangeArrowheads="1"/>
          </p:cNvPicPr>
          <p:nvPr/>
        </p:nvPicPr>
        <p:blipFill>
          <a:blip r:embed="rId3" cstate="print"/>
          <a:srcRect/>
          <a:stretch>
            <a:fillRect/>
          </a:stretch>
        </p:blipFill>
        <p:spPr bwMode="auto">
          <a:xfrm>
            <a:off x="4929191" y="1571612"/>
            <a:ext cx="3643338" cy="2571768"/>
          </a:xfrm>
          <a:prstGeom prst="rect">
            <a:avLst/>
          </a:prstGeom>
          <a:noFill/>
        </p:spPr>
      </p:pic>
      <p:sp>
        <p:nvSpPr>
          <p:cNvPr id="4100" name="Rectangle 4"/>
          <p:cNvSpPr>
            <a:spLocks noChangeArrowheads="1"/>
          </p:cNvSpPr>
          <p:nvPr/>
        </p:nvSpPr>
        <p:spPr bwMode="auto">
          <a:xfrm>
            <a:off x="0" y="5054337"/>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First it appeared at the 1972 Munich Olympic Games. It was </a:t>
            </a:r>
            <a:r>
              <a:rPr kumimoji="0" lang="en-US" sz="24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Waldi</a:t>
            </a:r>
            <a:r>
              <a:rPr kumimoji="0" lang="en-US"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the dachshund. Since that time it has been one of the symbols of the Olympics. It shows the geographical features, history and culture of the host city.</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4101" name="Rectangle 5"/>
          <p:cNvSpPr>
            <a:spLocks noChangeArrowheads="1"/>
          </p:cNvSpPr>
          <p:nvPr/>
        </p:nvSpPr>
        <p:spPr bwMode="auto">
          <a:xfrm>
            <a:off x="0" y="4614520"/>
            <a:ext cx="400049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pitchFamily="34" charset="0"/>
                <a:ea typeface="Calibri" pitchFamily="34" charset="0"/>
                <a:cs typeface="Arial" pitchFamily="34" charset="0"/>
              </a:rPr>
              <a:t>Olympic Mascots of London</a:t>
            </a:r>
            <a:endParaRPr kumimoji="0" lang="en-US" sz="2000" b="0" i="1" u="none" strike="noStrike" cap="none" normalizeH="0" baseline="0" dirty="0" smtClean="0">
              <a:ln>
                <a:noFill/>
              </a:ln>
              <a:solidFill>
                <a:schemeClr val="tx1"/>
              </a:solidFill>
              <a:effectLst/>
              <a:latin typeface="Arial" pitchFamily="34" charset="0"/>
              <a:cs typeface="Arial" pitchFamily="34" charset="0"/>
            </a:endParaRPr>
          </a:p>
        </p:txBody>
      </p:sp>
      <p:pic>
        <p:nvPicPr>
          <p:cNvPr id="4103" name="Picture 7" descr="http://im7-tub-ru.yandex.net/i?id=84441437-51-72&amp;n=17"/>
          <p:cNvPicPr>
            <a:picLocks noChangeAspect="1" noChangeArrowheads="1"/>
          </p:cNvPicPr>
          <p:nvPr/>
        </p:nvPicPr>
        <p:blipFill>
          <a:blip r:embed="rId4" cstate="print"/>
          <a:srcRect/>
          <a:stretch>
            <a:fillRect/>
          </a:stretch>
        </p:blipFill>
        <p:spPr bwMode="auto">
          <a:xfrm>
            <a:off x="571472" y="214290"/>
            <a:ext cx="2928958" cy="171450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1" y="542541"/>
            <a:ext cx="4929189"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The latest  30-th Olympic Games took place in London in 2012.</a:t>
            </a:r>
            <a:r>
              <a:rPr kumimoji="0" lang="en-US" sz="2800"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Athletes from 204 countries competed in 37 different sports.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4" descr="http://www.1366x768.net/large/201208/10651.jpg"/>
          <p:cNvPicPr>
            <a:picLocks noChangeAspect="1" noChangeArrowheads="1"/>
          </p:cNvPicPr>
          <p:nvPr/>
        </p:nvPicPr>
        <p:blipFill>
          <a:blip r:embed="rId2" cstate="print"/>
          <a:srcRect/>
          <a:stretch>
            <a:fillRect/>
          </a:stretch>
        </p:blipFill>
        <p:spPr bwMode="auto">
          <a:xfrm>
            <a:off x="5357818" y="1142983"/>
            <a:ext cx="3429024" cy="2286017"/>
          </a:xfrm>
          <a:prstGeom prst="rect">
            <a:avLst/>
          </a:prstGeom>
          <a:noFill/>
        </p:spPr>
      </p:pic>
      <p:pic>
        <p:nvPicPr>
          <p:cNvPr id="4" name="Picture 2" descr="http://banana.by/uploads/posts/2010-01/1262806791_x_8adb475f.jpg"/>
          <p:cNvPicPr>
            <a:picLocks noChangeAspect="1" noChangeArrowheads="1"/>
          </p:cNvPicPr>
          <p:nvPr/>
        </p:nvPicPr>
        <p:blipFill>
          <a:blip r:embed="rId3" cstate="print"/>
          <a:srcRect/>
          <a:stretch>
            <a:fillRect/>
          </a:stretch>
        </p:blipFill>
        <p:spPr bwMode="auto">
          <a:xfrm>
            <a:off x="357158" y="3571876"/>
            <a:ext cx="2857520" cy="2643206"/>
          </a:xfrm>
          <a:prstGeom prst="rect">
            <a:avLst/>
          </a:prstGeom>
          <a:noFill/>
        </p:spPr>
      </p:pic>
      <p:sp>
        <p:nvSpPr>
          <p:cNvPr id="27650" name="Rectangle 2"/>
          <p:cNvSpPr>
            <a:spLocks noChangeArrowheads="1"/>
          </p:cNvSpPr>
          <p:nvPr/>
        </p:nvSpPr>
        <p:spPr bwMode="auto">
          <a:xfrm>
            <a:off x="3929057" y="4626112"/>
            <a:ext cx="5214943"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The 14-th Olympic Games took place in London in 1948. Athletes from  59 countries participated in 9  sports.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www.city.kherson.ua/photos/nashi-pishly-na-london.jpg"/>
          <p:cNvPicPr>
            <a:picLocks noChangeAspect="1" noChangeArrowheads="1"/>
          </p:cNvPicPr>
          <p:nvPr/>
        </p:nvPicPr>
        <p:blipFill>
          <a:blip r:embed="rId2" cstate="print"/>
          <a:srcRect/>
          <a:stretch>
            <a:fillRect/>
          </a:stretch>
        </p:blipFill>
        <p:spPr bwMode="auto">
          <a:xfrm>
            <a:off x="1928794" y="4214818"/>
            <a:ext cx="4214842" cy="2166948"/>
          </a:xfrm>
          <a:prstGeom prst="rect">
            <a:avLst/>
          </a:prstGeom>
          <a:noFill/>
        </p:spPr>
      </p:pic>
      <p:sp>
        <p:nvSpPr>
          <p:cNvPr id="5125" name="Rectangle 5"/>
          <p:cNvSpPr>
            <a:spLocks noChangeArrowheads="1"/>
          </p:cNvSpPr>
          <p:nvPr/>
        </p:nvSpPr>
        <p:spPr bwMode="auto">
          <a:xfrm>
            <a:off x="0" y="178513"/>
            <a:ext cx="728664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The 30-th Olympic Games</a:t>
            </a:r>
            <a:endParaRPr kumimoji="0" lang="en-US" sz="4000" b="1"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2" descr="http://s.technopoint.ru/up/news/cache/full/9606.1343713431.jpg"/>
          <p:cNvPicPr>
            <a:picLocks noChangeAspect="1" noChangeArrowheads="1"/>
          </p:cNvPicPr>
          <p:nvPr/>
        </p:nvPicPr>
        <p:blipFill>
          <a:blip r:embed="rId3" cstate="print"/>
          <a:srcRect/>
          <a:stretch>
            <a:fillRect/>
          </a:stretch>
        </p:blipFill>
        <p:spPr bwMode="auto">
          <a:xfrm>
            <a:off x="428596" y="1285860"/>
            <a:ext cx="3643338" cy="2286016"/>
          </a:xfrm>
          <a:prstGeom prst="rect">
            <a:avLst/>
          </a:prstGeom>
          <a:noFill/>
        </p:spPr>
      </p:pic>
      <p:pic>
        <p:nvPicPr>
          <p:cNvPr id="6" name="Picture 4" descr="http://cs304701.userapi.com/v304701243/20da/DB-CidehhGE.jpg"/>
          <p:cNvPicPr>
            <a:picLocks noChangeAspect="1" noChangeArrowheads="1"/>
          </p:cNvPicPr>
          <p:nvPr/>
        </p:nvPicPr>
        <p:blipFill>
          <a:blip r:embed="rId4" cstate="print"/>
          <a:srcRect/>
          <a:stretch>
            <a:fillRect/>
          </a:stretch>
        </p:blipFill>
        <p:spPr bwMode="auto">
          <a:xfrm>
            <a:off x="4929190" y="1214422"/>
            <a:ext cx="3405169" cy="235745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im3-tub-ru.yandex.net/i?id=515468182-22-72&amp;n=21"/>
          <p:cNvPicPr>
            <a:picLocks noChangeAspect="1" noChangeArrowheads="1"/>
          </p:cNvPicPr>
          <p:nvPr/>
        </p:nvPicPr>
        <p:blipFill>
          <a:blip r:embed="rId2" cstate="print"/>
          <a:srcRect/>
          <a:stretch>
            <a:fillRect/>
          </a:stretch>
        </p:blipFill>
        <p:spPr bwMode="auto">
          <a:xfrm>
            <a:off x="5429256" y="1857364"/>
            <a:ext cx="3500462" cy="2500330"/>
          </a:xfrm>
          <a:prstGeom prst="rect">
            <a:avLst/>
          </a:prstGeom>
          <a:noFill/>
        </p:spPr>
      </p:pic>
      <p:pic>
        <p:nvPicPr>
          <p:cNvPr id="3078" name="Picture 6" descr="http://www.slavatrud.ru/images/stories/olimpiada.jpg"/>
          <p:cNvPicPr>
            <a:picLocks noChangeAspect="1" noChangeArrowheads="1"/>
          </p:cNvPicPr>
          <p:nvPr/>
        </p:nvPicPr>
        <p:blipFill>
          <a:blip r:embed="rId3" cstate="print"/>
          <a:srcRect/>
          <a:stretch>
            <a:fillRect/>
          </a:stretch>
        </p:blipFill>
        <p:spPr bwMode="auto">
          <a:xfrm>
            <a:off x="285720" y="1285860"/>
            <a:ext cx="1428750" cy="2047876"/>
          </a:xfrm>
          <a:prstGeom prst="rect">
            <a:avLst/>
          </a:prstGeom>
          <a:noFill/>
        </p:spPr>
      </p:pic>
      <p:pic>
        <p:nvPicPr>
          <p:cNvPr id="3080" name="Picture 8" descr="http://www.smsport.ru/image/mos80/fakel-Bel-2.jpg"/>
          <p:cNvPicPr>
            <a:picLocks noChangeAspect="1" noChangeArrowheads="1"/>
          </p:cNvPicPr>
          <p:nvPr/>
        </p:nvPicPr>
        <p:blipFill>
          <a:blip r:embed="rId4" cstate="print"/>
          <a:srcRect/>
          <a:stretch>
            <a:fillRect/>
          </a:stretch>
        </p:blipFill>
        <p:spPr bwMode="auto">
          <a:xfrm>
            <a:off x="2571736" y="1857364"/>
            <a:ext cx="2214578" cy="3571900"/>
          </a:xfrm>
          <a:prstGeom prst="rect">
            <a:avLst/>
          </a:prstGeom>
          <a:noFill/>
        </p:spPr>
      </p:pic>
      <p:sp>
        <p:nvSpPr>
          <p:cNvPr id="3085" name="Rectangle 13"/>
          <p:cNvSpPr>
            <a:spLocks noChangeArrowheads="1"/>
          </p:cNvSpPr>
          <p:nvPr/>
        </p:nvSpPr>
        <p:spPr bwMode="auto">
          <a:xfrm>
            <a:off x="0" y="-108279"/>
            <a:ext cx="685801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Moscow - 80</a:t>
            </a:r>
            <a:endParaRPr kumimoji="0" lang="en-US" sz="80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086" name="Rectangle 14"/>
          <p:cNvSpPr>
            <a:spLocks noChangeArrowheads="1"/>
          </p:cNvSpPr>
          <p:nvPr/>
        </p:nvSpPr>
        <p:spPr bwMode="auto">
          <a:xfrm>
            <a:off x="0" y="5852000"/>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More than 5000 athletes from 80 countries competed in 21 different sports.</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ChangeArrowheads="1"/>
          </p:cNvSpPr>
          <p:nvPr/>
        </p:nvSpPr>
        <p:spPr bwMode="auto">
          <a:xfrm>
            <a:off x="0" y="380192"/>
            <a:ext cx="5500694"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Sochy-2014</a:t>
            </a:r>
            <a:endParaRPr kumimoji="0" lang="en-US" sz="6600" b="1"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2" descr="http://www.amic.ru/images/gallery_01-2013/640.003_19.jpg"/>
          <p:cNvPicPr>
            <a:picLocks noChangeAspect="1" noChangeArrowheads="1"/>
          </p:cNvPicPr>
          <p:nvPr/>
        </p:nvPicPr>
        <p:blipFill>
          <a:blip r:embed="rId2" cstate="print"/>
          <a:srcRect/>
          <a:stretch>
            <a:fillRect/>
          </a:stretch>
        </p:blipFill>
        <p:spPr bwMode="auto">
          <a:xfrm>
            <a:off x="428596" y="1714488"/>
            <a:ext cx="3286148" cy="2214578"/>
          </a:xfrm>
          <a:prstGeom prst="rect">
            <a:avLst/>
          </a:prstGeom>
          <a:noFill/>
        </p:spPr>
      </p:pic>
      <p:pic>
        <p:nvPicPr>
          <p:cNvPr id="7" name="Picture 4" descr="http://www.sc-os.ru/common/upload/BLA_11.05.2010_b.jpg"/>
          <p:cNvPicPr>
            <a:picLocks noChangeAspect="1" noChangeArrowheads="1"/>
          </p:cNvPicPr>
          <p:nvPr/>
        </p:nvPicPr>
        <p:blipFill>
          <a:blip r:embed="rId3" cstate="print"/>
          <a:srcRect/>
          <a:stretch>
            <a:fillRect/>
          </a:stretch>
        </p:blipFill>
        <p:spPr bwMode="auto">
          <a:xfrm>
            <a:off x="5000628" y="1500174"/>
            <a:ext cx="3643338" cy="2381262"/>
          </a:xfrm>
          <a:prstGeom prst="rect">
            <a:avLst/>
          </a:prstGeom>
          <a:noFill/>
        </p:spPr>
      </p:pic>
      <p:pic>
        <p:nvPicPr>
          <p:cNvPr id="8" name="Picture 2" descr="http://img.championat.com/i/news/22/84/1330422284_b_marki-sochi-2014.jpg"/>
          <p:cNvPicPr>
            <a:picLocks noChangeAspect="1" noChangeArrowheads="1"/>
          </p:cNvPicPr>
          <p:nvPr/>
        </p:nvPicPr>
        <p:blipFill>
          <a:blip r:embed="rId4" cstate="print"/>
          <a:srcRect/>
          <a:stretch>
            <a:fillRect/>
          </a:stretch>
        </p:blipFill>
        <p:spPr bwMode="auto">
          <a:xfrm>
            <a:off x="2000232" y="4214818"/>
            <a:ext cx="3714776" cy="230982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1507854"/>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Welcome to Olympic</a:t>
            </a:r>
            <a:r>
              <a:rPr kumimoji="0" lang="en-US" sz="7200" b="1" i="0" u="none" strike="noStrike" cap="none" normalizeH="0" dirty="0" smtClean="0">
                <a:ln>
                  <a:noFill/>
                </a:ln>
                <a:solidFill>
                  <a:schemeClr val="tx1"/>
                </a:solidFill>
                <a:effectLst/>
                <a:latin typeface="Arial" pitchFamily="34" charset="0"/>
                <a:ea typeface="Calibri" pitchFamily="34" charset="0"/>
                <a:cs typeface="Arial" pitchFamily="34" charset="0"/>
              </a:rPr>
              <a:t> Games</a:t>
            </a:r>
            <a:endParaRPr kumimoji="0" lang="en-US" sz="72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000232" y="1000108"/>
            <a:ext cx="5286412" cy="3643338"/>
          </a:xfrm>
          <a:prstGeom prst="rect">
            <a:avLst/>
          </a:prstGeom>
          <a:noFill/>
          <a:ln w="9525">
            <a:noFill/>
            <a:miter lim="800000"/>
            <a:headEnd/>
            <a:tailEnd/>
          </a:ln>
        </p:spPr>
      </p:pic>
      <p:sp>
        <p:nvSpPr>
          <p:cNvPr id="3" name="Прямоугольник 2"/>
          <p:cNvSpPr/>
          <p:nvPr/>
        </p:nvSpPr>
        <p:spPr>
          <a:xfrm>
            <a:off x="500034" y="5500702"/>
            <a:ext cx="8143932" cy="954107"/>
          </a:xfrm>
          <a:prstGeom prst="rect">
            <a:avLst/>
          </a:prstGeom>
        </p:spPr>
        <p:txBody>
          <a:bodyPr wrap="square">
            <a:spAutoFit/>
          </a:bodyPr>
          <a:lstStyle/>
          <a:p>
            <a:pPr algn="ctr"/>
            <a:r>
              <a:rPr kumimoji="0" lang="en-US" sz="2800" b="1" u="none" strike="noStrike" cap="none" normalizeH="0" baseline="0" dirty="0" smtClean="0">
                <a:ln>
                  <a:noFill/>
                </a:ln>
                <a:solidFill>
                  <a:schemeClr val="tx1"/>
                </a:solidFill>
                <a:effectLst/>
                <a:latin typeface="Arial" pitchFamily="34" charset="0"/>
                <a:ea typeface="Calibri" pitchFamily="34" charset="0"/>
                <a:cs typeface="Arial" pitchFamily="34" charset="0"/>
              </a:rPr>
              <a:t>Beginning in 776 BC, the Olympic Games were held in the Valley of Olympia in Greece. </a:t>
            </a:r>
            <a:endParaRPr lang="ru-RU" sz="28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571604" y="500042"/>
            <a:ext cx="5715040" cy="3714777"/>
          </a:xfrm>
          <a:prstGeom prst="rect">
            <a:avLst/>
          </a:prstGeom>
          <a:noFill/>
          <a:ln w="9525">
            <a:noFill/>
            <a:miter lim="800000"/>
            <a:headEnd/>
            <a:tailEnd/>
          </a:ln>
        </p:spPr>
      </p:pic>
      <p:sp>
        <p:nvSpPr>
          <p:cNvPr id="12289" name="Rectangle 1"/>
          <p:cNvSpPr>
            <a:spLocks noChangeArrowheads="1"/>
          </p:cNvSpPr>
          <p:nvPr/>
        </p:nvSpPr>
        <p:spPr bwMode="auto">
          <a:xfrm>
            <a:off x="142844" y="4671820"/>
            <a:ext cx="885831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They were dedicated to the Olympian Gods and took place every four years.</a:t>
            </a:r>
            <a:r>
              <a:rPr lang="en-US" sz="2400" b="1" dirty="0">
                <a:latin typeface="Arial" pitchFamily="34" charset="0"/>
                <a:cs typeface="Arial" pitchFamily="34" charset="0"/>
              </a:rPr>
              <a:t> </a:t>
            </a:r>
            <a:r>
              <a:rPr kumimoji="0" lang="en-US"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Sportsmen competed in running, wrestling, jumping, throwing the discus and throwing the javelin. In time boxing, a chariot race, and other events were included.</a:t>
            </a:r>
            <a:r>
              <a:rPr kumimoji="0" lang="en-US" sz="2400" b="1" i="0" u="none" strike="noStrike" cap="none" normalizeH="0" dirty="0" smtClean="0">
                <a:ln>
                  <a:noFill/>
                </a:ln>
                <a:solidFill>
                  <a:schemeClr val="tx1"/>
                </a:solidFill>
                <a:effectLst/>
                <a:latin typeface="Arial" pitchFamily="34" charset="0"/>
                <a:ea typeface="Calibri" pitchFamily="34" charset="0"/>
                <a:cs typeface="Arial" pitchFamily="34" charset="0"/>
              </a:rPr>
              <a:t>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929058" y="500043"/>
            <a:ext cx="5000660" cy="3214709"/>
          </a:xfrm>
          <a:prstGeom prst="rect">
            <a:avLst/>
          </a:prstGeom>
          <a:noFill/>
          <a:ln w="9525">
            <a:noFill/>
            <a:miter lim="800000"/>
            <a:headEnd/>
            <a:tailEnd/>
          </a:ln>
        </p:spPr>
      </p:pic>
      <p:sp>
        <p:nvSpPr>
          <p:cNvPr id="11265" name="Rectangle 1"/>
          <p:cNvSpPr>
            <a:spLocks noChangeArrowheads="1"/>
          </p:cNvSpPr>
          <p:nvPr/>
        </p:nvSpPr>
        <p:spPr bwMode="auto">
          <a:xfrm>
            <a:off x="214282" y="1093717"/>
            <a:ext cx="378621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C000"/>
                </a:solidFill>
                <a:effectLst/>
                <a:latin typeface="Arial" pitchFamily="34" charset="0"/>
                <a:ea typeface="Calibri" pitchFamily="34" charset="0"/>
                <a:cs typeface="Arial" pitchFamily="34" charset="0"/>
              </a:rPr>
              <a:t>Baron Pierre de Coubertin</a:t>
            </a:r>
            <a:r>
              <a:rPr kumimoji="0" lang="ru-RU" sz="3200" b="1" i="0" u="none" strike="noStrike" cap="none" normalizeH="0" baseline="0" dirty="0" smtClean="0">
                <a:ln>
                  <a:noFill/>
                </a:ln>
                <a:solidFill>
                  <a:srgbClr val="FFC000"/>
                </a:solidFill>
                <a:effectLst/>
                <a:latin typeface="Arial" pitchFamily="34" charset="0"/>
                <a:ea typeface="Calibri" pitchFamily="34" charset="0"/>
                <a:cs typeface="Arial" pitchFamily="34" charset="0"/>
              </a:rPr>
              <a:t> </a:t>
            </a:r>
            <a:r>
              <a:rPr kumimoji="0" lang="en-US" sz="3200" b="1" i="0" u="none" strike="noStrike" cap="none" normalizeH="0" baseline="0" dirty="0" smtClean="0">
                <a:ln>
                  <a:noFill/>
                </a:ln>
                <a:solidFill>
                  <a:srgbClr val="FFC000"/>
                </a:solidFill>
                <a:effectLst/>
                <a:latin typeface="Arial" pitchFamily="34" charset="0"/>
                <a:ea typeface="Calibri" pitchFamily="34" charset="0"/>
                <a:cs typeface="Arial" pitchFamily="34" charset="0"/>
              </a:rPr>
              <a:t> </a:t>
            </a:r>
            <a:r>
              <a:rPr kumimoji="0" lang="en-US" sz="3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is</a:t>
            </a:r>
            <a:r>
              <a:rPr kumimoji="0" lang="ru-RU" sz="3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3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the organizer of the Modern Olympic Games. </a:t>
            </a: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0" y="4714883"/>
            <a:ext cx="9144000" cy="1446550"/>
          </a:xfrm>
          <a:prstGeom prst="rect">
            <a:avLst/>
          </a:prstGeom>
        </p:spPr>
        <p:txBody>
          <a:bodyPr wrap="square">
            <a:spAutoFit/>
          </a:bodyPr>
          <a:lstStyle/>
          <a:p>
            <a:r>
              <a:rPr kumimoji="0" lang="en-US"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The Modern Olympic Games took place in Greece in 1896. Almost 300 athletes from 13 countries participated in 9 different sports</a:t>
            </a:r>
            <a:r>
              <a:rPr kumimoji="0" lang="en-US" sz="3200" b="0" i="0" u="none" strike="noStrike" cap="none" normalizeH="0" baseline="0" dirty="0" smtClean="0">
                <a:ln>
                  <a:noFill/>
                </a:ln>
                <a:solidFill>
                  <a:schemeClr val="tx1"/>
                </a:solidFill>
                <a:effectLst/>
                <a:latin typeface="Calibri" pitchFamily="34" charset="0"/>
                <a:ea typeface="Calibri" pitchFamily="34" charset="0"/>
                <a:cs typeface="Mangal" pitchFamily="18" charset="0"/>
              </a:rPr>
              <a:t>.</a:t>
            </a:r>
            <a:endParaRPr lang="ru-RU"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i.cdn.turner.com/sivault/multimedia/photo_gallery/0804/olympic.torch.relay/images/GREECE_O.jpg"/>
          <p:cNvPicPr>
            <a:picLocks noChangeAspect="1" noChangeArrowheads="1"/>
          </p:cNvPicPr>
          <p:nvPr/>
        </p:nvPicPr>
        <p:blipFill>
          <a:blip r:embed="rId2" cstate="print"/>
          <a:srcRect/>
          <a:stretch>
            <a:fillRect/>
          </a:stretch>
        </p:blipFill>
        <p:spPr bwMode="auto">
          <a:xfrm>
            <a:off x="2214545" y="1071546"/>
            <a:ext cx="5000661" cy="3214710"/>
          </a:xfrm>
          <a:prstGeom prst="rect">
            <a:avLst/>
          </a:prstGeom>
          <a:noFill/>
        </p:spPr>
      </p:pic>
      <p:sp>
        <p:nvSpPr>
          <p:cNvPr id="10245" name="Rectangle 5"/>
          <p:cNvSpPr>
            <a:spLocks noChangeArrowheads="1"/>
          </p:cNvSpPr>
          <p:nvPr/>
        </p:nvSpPr>
        <p:spPr bwMode="auto">
          <a:xfrm>
            <a:off x="0" y="48064"/>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The Olympic Flame</a:t>
            </a:r>
            <a:endParaRPr kumimoji="0" lang="en-US" sz="4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Прямоугольник 5"/>
          <p:cNvSpPr/>
          <p:nvPr/>
        </p:nvSpPr>
        <p:spPr>
          <a:xfrm>
            <a:off x="0" y="4643446"/>
            <a:ext cx="9144000" cy="1384995"/>
          </a:xfrm>
          <a:prstGeom prst="rect">
            <a:avLst/>
          </a:prstGeom>
        </p:spPr>
        <p:txBody>
          <a:bodyPr wrap="square">
            <a:spAutoFit/>
          </a:bodyPr>
          <a:lstStyle/>
          <a:p>
            <a:r>
              <a:rPr lang="en-US" sz="2800" b="1" i="1" dirty="0" smtClean="0">
                <a:latin typeface="Arial" pitchFamily="34" charset="0"/>
                <a:cs typeface="Arial" pitchFamily="34" charset="0"/>
              </a:rPr>
              <a:t>It was lit during the ancient Olympic Games and it has been lit since the opening ceremony of the Olympic Games at Amsterdam, Netherlands in 1928.</a:t>
            </a:r>
            <a:endParaRPr lang="ru-RU" sz="2800" b="1"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www.cotidianul.ro/images/stiri/0911/1314956638olympic_flag_1.jpg"/>
          <p:cNvPicPr>
            <a:picLocks noChangeAspect="1" noChangeArrowheads="1"/>
          </p:cNvPicPr>
          <p:nvPr/>
        </p:nvPicPr>
        <p:blipFill>
          <a:blip r:embed="rId2" cstate="print"/>
          <a:srcRect/>
          <a:stretch>
            <a:fillRect/>
          </a:stretch>
        </p:blipFill>
        <p:spPr bwMode="auto">
          <a:xfrm>
            <a:off x="1928794" y="357166"/>
            <a:ext cx="5357850" cy="3500462"/>
          </a:xfrm>
          <a:prstGeom prst="rect">
            <a:avLst/>
          </a:prstGeom>
          <a:noFill/>
        </p:spPr>
      </p:pic>
      <p:sp>
        <p:nvSpPr>
          <p:cNvPr id="9221" name="Rectangle 5"/>
          <p:cNvSpPr>
            <a:spLocks noChangeArrowheads="1"/>
          </p:cNvSpPr>
          <p:nvPr/>
        </p:nvSpPr>
        <p:spPr bwMode="auto">
          <a:xfrm>
            <a:off x="285720" y="4648443"/>
            <a:ext cx="885828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The Olympic Flag is the symbol of the Olympic Games (1920). Five rings on the white field represent the union of the five continents: blue (Europe), yellow (Asia), black (Africa), green (Australia), red (America).</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p:cNvSpPr>
            <a:spLocks noChangeArrowheads="1"/>
          </p:cNvSpPr>
          <p:nvPr/>
        </p:nvSpPr>
        <p:spPr bwMode="auto">
          <a:xfrm>
            <a:off x="0" y="1390451"/>
            <a:ext cx="91440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 </a:t>
            </a:r>
            <a:r>
              <a:rPr kumimoji="0" lang="en-US" sz="4400" b="1"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Citius</a:t>
            </a:r>
            <a:r>
              <a:rPr kumimoji="0" lang="en-US" sz="44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 </a:t>
            </a:r>
            <a:r>
              <a:rPr kumimoji="0" lang="en-US" sz="4400" b="1"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Altius</a:t>
            </a:r>
            <a:r>
              <a:rPr kumimoji="0" lang="en-US" sz="44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 </a:t>
            </a:r>
            <a:r>
              <a:rPr kumimoji="0" lang="en-US" sz="4400" b="1" i="0" u="none" strike="noStrike" cap="none" normalizeH="0" baseline="0" dirty="0" err="1" smtClean="0">
                <a:ln>
                  <a:noFill/>
                </a:ln>
                <a:solidFill>
                  <a:srgbClr val="FFFF00"/>
                </a:solidFill>
                <a:effectLst/>
                <a:latin typeface="Arial" pitchFamily="34" charset="0"/>
                <a:ea typeface="Calibri" pitchFamily="34" charset="0"/>
                <a:cs typeface="Arial" pitchFamily="34" charset="0"/>
              </a:rPr>
              <a:t>Fortius</a:t>
            </a:r>
            <a:r>
              <a:rPr kumimoji="0" lang="en-US" sz="4400" b="1" i="0" u="none" strike="noStrike" cap="none" normalizeH="0" baseline="0" dirty="0" smtClean="0">
                <a:ln>
                  <a:noFill/>
                </a:ln>
                <a:solidFill>
                  <a:srgbClr val="FFFF00"/>
                </a:solidFill>
                <a:effectLst/>
                <a:latin typeface="Arial" pitchFamily="34" charset="0"/>
                <a:ea typeface="Calibri" pitchFamily="34" charset="0"/>
                <a:cs typeface="Arial" pitchFamily="34" charset="0"/>
              </a:rPr>
              <a:t> (1908)</a:t>
            </a:r>
          </a:p>
          <a:p>
            <a:pPr lvl="0" eaLnBrk="0" fontAlgn="base" hangingPunct="0">
              <a:spcBef>
                <a:spcPct val="0"/>
              </a:spcBef>
              <a:spcAft>
                <a:spcPct val="0"/>
              </a:spcAft>
            </a:pPr>
            <a:r>
              <a:rPr lang="en-US" sz="4400" b="1" dirty="0" smtClean="0">
                <a:solidFill>
                  <a:srgbClr val="7030A0"/>
                </a:solidFill>
                <a:effectLst>
                  <a:outerShdw blurRad="38100" dist="38100" dir="2700000" algn="tl">
                    <a:srgbClr val="000000">
                      <a:alpha val="43137"/>
                    </a:srgbClr>
                  </a:outerShdw>
                </a:effectLst>
                <a:latin typeface="Arial" pitchFamily="34" charset="0"/>
                <a:ea typeface="Calibri" pitchFamily="34" charset="0"/>
                <a:cs typeface="Arial" pitchFamily="34" charset="0"/>
              </a:rPr>
              <a:t>       </a:t>
            </a:r>
            <a:r>
              <a:rPr lang="ru-RU" sz="4400" b="1" dirty="0" smtClean="0">
                <a:solidFill>
                  <a:srgbClr val="7030A0"/>
                </a:solidFill>
                <a:effectLst>
                  <a:outerShdw blurRad="38100" dist="38100" dir="2700000" algn="tl">
                    <a:srgbClr val="000000">
                      <a:alpha val="43137"/>
                    </a:srgbClr>
                  </a:outerShdw>
                </a:effectLst>
                <a:latin typeface="Arial" pitchFamily="34" charset="0"/>
                <a:ea typeface="Calibri" pitchFamily="34" charset="0"/>
                <a:cs typeface="Arial" pitchFamily="34" charset="0"/>
              </a:rPr>
              <a:t>Быстрее</a:t>
            </a:r>
            <a:r>
              <a:rPr lang="en-US" sz="4400" b="1" dirty="0" smtClean="0">
                <a:solidFill>
                  <a:srgbClr val="7030A0"/>
                </a:solidFill>
                <a:effectLst>
                  <a:outerShdw blurRad="38100" dist="38100" dir="2700000" algn="tl">
                    <a:srgbClr val="000000">
                      <a:alpha val="43137"/>
                    </a:srgbClr>
                  </a:outerShdw>
                </a:effectLst>
                <a:latin typeface="Arial" pitchFamily="34" charset="0"/>
                <a:ea typeface="Calibri" pitchFamily="34" charset="0"/>
                <a:cs typeface="Arial" pitchFamily="34" charset="0"/>
              </a:rPr>
              <a:t>, </a:t>
            </a:r>
            <a:r>
              <a:rPr lang="ru-RU" sz="4400" b="1" dirty="0" smtClean="0">
                <a:solidFill>
                  <a:srgbClr val="7030A0"/>
                </a:solidFill>
                <a:effectLst>
                  <a:outerShdw blurRad="38100" dist="38100" dir="2700000" algn="tl">
                    <a:srgbClr val="000000">
                      <a:alpha val="43137"/>
                    </a:srgbClr>
                  </a:outerShdw>
                </a:effectLst>
                <a:latin typeface="Arial" pitchFamily="34" charset="0"/>
                <a:ea typeface="Calibri" pitchFamily="34" charset="0"/>
                <a:cs typeface="Arial" pitchFamily="34" charset="0"/>
              </a:rPr>
              <a:t>Выше</a:t>
            </a:r>
            <a:r>
              <a:rPr lang="en-US" sz="4400" b="1" dirty="0" smtClean="0">
                <a:solidFill>
                  <a:srgbClr val="7030A0"/>
                </a:solidFill>
                <a:effectLst>
                  <a:outerShdw blurRad="38100" dist="38100" dir="2700000" algn="tl">
                    <a:srgbClr val="000000">
                      <a:alpha val="43137"/>
                    </a:srgbClr>
                  </a:outerShdw>
                </a:effectLst>
                <a:latin typeface="Arial" pitchFamily="34" charset="0"/>
                <a:ea typeface="Calibri" pitchFamily="34" charset="0"/>
                <a:cs typeface="Arial" pitchFamily="34" charset="0"/>
              </a:rPr>
              <a:t>, </a:t>
            </a:r>
            <a:r>
              <a:rPr lang="ru-RU" sz="4400" b="1" dirty="0" smtClean="0">
                <a:solidFill>
                  <a:srgbClr val="7030A0"/>
                </a:solidFill>
                <a:effectLst>
                  <a:outerShdw blurRad="38100" dist="38100" dir="2700000" algn="tl">
                    <a:srgbClr val="000000">
                      <a:alpha val="43137"/>
                    </a:srgbClr>
                  </a:outerShdw>
                </a:effectLst>
                <a:latin typeface="Arial" pitchFamily="34" charset="0"/>
                <a:ea typeface="Calibri" pitchFamily="34" charset="0"/>
                <a:cs typeface="Arial" pitchFamily="34" charset="0"/>
              </a:rPr>
              <a:t>Сильнее</a:t>
            </a:r>
            <a:endParaRPr kumimoji="0" lang="en-US" sz="4400" b="1" i="0" u="none" strike="noStrike" cap="none" normalizeH="0" baseline="0" dirty="0" smtClean="0">
              <a:ln>
                <a:noFill/>
              </a:ln>
              <a:solidFill>
                <a:srgbClr val="FFFF00"/>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3600" b="1" dirty="0" smtClean="0">
                <a:solidFill>
                  <a:srgbClr val="FFFF00"/>
                </a:solidFill>
                <a:latin typeface="Arial" pitchFamily="34" charset="0"/>
                <a:cs typeface="Arial" pitchFamily="34" charset="0"/>
              </a:rPr>
              <a:t>                     </a:t>
            </a:r>
            <a:r>
              <a:rPr kumimoji="0" lang="en-US" sz="4000" b="1" i="0" u="none" strike="noStrike" cap="none" normalizeH="0" baseline="0" dirty="0" smtClean="0">
                <a:ln>
                  <a:noFill/>
                </a:ln>
                <a:solidFill>
                  <a:schemeClr val="accent3">
                    <a:lumMod val="75000"/>
                  </a:schemeClr>
                </a:solidFill>
                <a:effectLst>
                  <a:outerShdw blurRad="38100" dist="38100" dir="2700000" algn="tl">
                    <a:srgbClr val="000000">
                      <a:alpha val="43137"/>
                    </a:srgbClr>
                  </a:outerShdw>
                </a:effectLst>
                <a:latin typeface="Arial" pitchFamily="34" charset="0"/>
                <a:ea typeface="Calibri" pitchFamily="34" charset="0"/>
                <a:cs typeface="Arial" pitchFamily="34" charset="0"/>
              </a:rPr>
              <a:t>Faster, </a:t>
            </a:r>
            <a:r>
              <a:rPr kumimoji="0" lang="en-US" sz="4400" b="1" i="0" u="none" strike="noStrike" cap="none" normalizeH="0" baseline="0" dirty="0" smtClean="0">
                <a:ln>
                  <a:noFill/>
                </a:ln>
                <a:solidFill>
                  <a:schemeClr val="accent3">
                    <a:lumMod val="75000"/>
                  </a:schemeClr>
                </a:solidFill>
                <a:effectLst>
                  <a:outerShdw blurRad="38100" dist="38100" dir="2700000" algn="tl">
                    <a:srgbClr val="000000">
                      <a:alpha val="43137"/>
                    </a:srgbClr>
                  </a:outerShdw>
                </a:effectLst>
                <a:latin typeface="Arial" pitchFamily="34" charset="0"/>
                <a:ea typeface="Calibri" pitchFamily="34" charset="0"/>
                <a:cs typeface="Arial" pitchFamily="34" charset="0"/>
              </a:rPr>
              <a:t>Higher</a:t>
            </a:r>
            <a:r>
              <a:rPr kumimoji="0" lang="en-US" sz="4000" b="1" i="0" u="none" strike="noStrike" cap="none" normalizeH="0" baseline="0" dirty="0" smtClean="0">
                <a:ln>
                  <a:noFill/>
                </a:ln>
                <a:solidFill>
                  <a:schemeClr val="accent3">
                    <a:lumMod val="75000"/>
                  </a:schemeClr>
                </a:solidFill>
                <a:effectLst>
                  <a:outerShdw blurRad="38100" dist="38100" dir="2700000" algn="tl">
                    <a:srgbClr val="000000">
                      <a:alpha val="43137"/>
                    </a:srgbClr>
                  </a:outerShdw>
                </a:effectLst>
                <a:latin typeface="Arial" pitchFamily="34" charset="0"/>
                <a:ea typeface="Calibri" pitchFamily="34" charset="0"/>
                <a:cs typeface="Arial" pitchFamily="34" charset="0"/>
              </a:rPr>
              <a:t>, Stronger</a:t>
            </a:r>
          </a:p>
          <a:p>
            <a:pPr marL="0" marR="0" lvl="0" indent="0" algn="l" defTabSz="914400" rtl="0" eaLnBrk="0" fontAlgn="base" latinLnBrk="0" hangingPunct="0">
              <a:lnSpc>
                <a:spcPct val="100000"/>
              </a:lnSpc>
              <a:spcBef>
                <a:spcPct val="0"/>
              </a:spcBef>
              <a:spcAft>
                <a:spcPct val="0"/>
              </a:spcAft>
              <a:buClrTx/>
              <a:buSzTx/>
              <a:buFontTx/>
              <a:buNone/>
              <a:tabLst/>
            </a:pPr>
            <a:r>
              <a:rPr lang="en-US" sz="4000" b="1" dirty="0" smtClean="0">
                <a:solidFill>
                  <a:schemeClr val="accent3">
                    <a:lumMod val="75000"/>
                  </a:schemeClr>
                </a:solidFill>
                <a:effectLst>
                  <a:outerShdw blurRad="38100" dist="38100" dir="2700000" algn="tl">
                    <a:srgbClr val="000000">
                      <a:alpha val="43137"/>
                    </a:srgbClr>
                  </a:outerShdw>
                </a:effectLst>
                <a:latin typeface="Arial" pitchFamily="34" charset="0"/>
                <a:ea typeface="Calibri" pitchFamily="34" charset="0"/>
                <a:cs typeface="Arial" pitchFamily="34" charset="0"/>
              </a:rPr>
              <a:t>             </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Прямоугольник 5"/>
          <p:cNvSpPr/>
          <p:nvPr/>
        </p:nvSpPr>
        <p:spPr>
          <a:xfrm>
            <a:off x="214282" y="214290"/>
            <a:ext cx="8715436" cy="1323439"/>
          </a:xfrm>
          <a:prstGeom prst="rect">
            <a:avLst/>
          </a:prstGeom>
        </p:spPr>
        <p:txBody>
          <a:bodyPr wrap="square">
            <a:spAutoFit/>
          </a:bodyPr>
          <a:lstStyle/>
          <a:p>
            <a:pPr algn="ctr"/>
            <a:r>
              <a:rPr lang="en-US" sz="8000" b="1" dirty="0" smtClean="0">
                <a:effectLst>
                  <a:outerShdw blurRad="38100" dist="38100" dir="2700000" algn="tl">
                    <a:srgbClr val="000000">
                      <a:alpha val="43137"/>
                    </a:srgbClr>
                  </a:outerShdw>
                </a:effectLst>
                <a:latin typeface="Calibri" pitchFamily="34" charset="0"/>
                <a:ea typeface="Calibri" pitchFamily="34" charset="0"/>
                <a:cs typeface="Mangal" pitchFamily="18" charset="0"/>
              </a:rPr>
              <a:t>The Olympic Motto</a:t>
            </a:r>
            <a:endParaRPr lang="ru-RU" dirty="0"/>
          </a:p>
        </p:txBody>
      </p:sp>
      <p:pic>
        <p:nvPicPr>
          <p:cNvPr id="8" name="Picture 10" descr="http://tutdesign.ru/uploads/posts/2010-05/thumbs/1274721002_1896_athens_poster.jpg"/>
          <p:cNvPicPr>
            <a:picLocks noChangeAspect="1" noChangeArrowheads="1"/>
          </p:cNvPicPr>
          <p:nvPr/>
        </p:nvPicPr>
        <p:blipFill>
          <a:blip r:embed="rId2" cstate="print"/>
          <a:srcRect/>
          <a:stretch>
            <a:fillRect/>
          </a:stretch>
        </p:blipFill>
        <p:spPr bwMode="auto">
          <a:xfrm>
            <a:off x="214282" y="3071810"/>
            <a:ext cx="2500330" cy="350046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000240"/>
            <a:ext cx="4143404" cy="3785652"/>
          </a:xfrm>
          <a:prstGeom prst="rect">
            <a:avLst/>
          </a:prstGeom>
        </p:spPr>
        <p:txBody>
          <a:bodyPr wrap="square">
            <a:spAutoFit/>
          </a:bodyPr>
          <a:lstStyle/>
          <a:p>
            <a:r>
              <a:rPr lang="en-US" sz="2400" b="1" i="1" dirty="0" smtClean="0">
                <a:latin typeface="Arial" pitchFamily="34" charset="0"/>
                <a:cs typeface="Arial" pitchFamily="34" charset="0"/>
              </a:rPr>
              <a:t> "On behalf of all the athletes I promise you that we will participate in these Games, respecting and observing the rules by which they are carried out, in the true sporting spirit, in the glory of sport and in the name of honor their teams."</a:t>
            </a:r>
            <a:endParaRPr lang="ru-RU" sz="2400" b="1" i="1" dirty="0">
              <a:latin typeface="Arial" pitchFamily="34" charset="0"/>
              <a:cs typeface="Arial" pitchFamily="34" charset="0"/>
            </a:endParaRPr>
          </a:p>
        </p:txBody>
      </p:sp>
      <p:sp>
        <p:nvSpPr>
          <p:cNvPr id="3" name="Прямоугольник 2"/>
          <p:cNvSpPr/>
          <p:nvPr/>
        </p:nvSpPr>
        <p:spPr>
          <a:xfrm>
            <a:off x="4857752" y="2000240"/>
            <a:ext cx="4000528" cy="4154984"/>
          </a:xfrm>
          <a:prstGeom prst="rect">
            <a:avLst/>
          </a:prstGeom>
        </p:spPr>
        <p:txBody>
          <a:bodyPr wrap="square">
            <a:spAutoFit/>
          </a:bodyPr>
          <a:lstStyle/>
          <a:p>
            <a:r>
              <a:rPr lang="ru-RU" sz="2400" b="1" i="1" dirty="0" smtClean="0">
                <a:latin typeface="Arial" pitchFamily="34" charset="0"/>
                <a:cs typeface="Arial" pitchFamily="34" charset="0"/>
              </a:rPr>
              <a:t> "От имени всех спортсменов я обещаю, что мы будем участвовать в этих Играх, уважая и соблюдая правила, по которым они проводятся, в истинно спортивном духе, во славу спорта и во имя чести своих команд".</a:t>
            </a:r>
            <a:endParaRPr lang="ru-RU" sz="2400" b="1" i="1" dirty="0">
              <a:latin typeface="Arial" pitchFamily="34" charset="0"/>
              <a:cs typeface="Arial" pitchFamily="34" charset="0"/>
            </a:endParaRPr>
          </a:p>
        </p:txBody>
      </p:sp>
      <p:sp>
        <p:nvSpPr>
          <p:cNvPr id="4" name="Прямоугольник 3"/>
          <p:cNvSpPr/>
          <p:nvPr/>
        </p:nvSpPr>
        <p:spPr>
          <a:xfrm>
            <a:off x="357158" y="357167"/>
            <a:ext cx="8501122" cy="1200329"/>
          </a:xfrm>
          <a:prstGeom prst="rect">
            <a:avLst/>
          </a:prstGeom>
        </p:spPr>
        <p:txBody>
          <a:bodyPr wrap="square">
            <a:spAutoFit/>
          </a:bodyPr>
          <a:lstStyle/>
          <a:p>
            <a:pPr algn="ctr"/>
            <a:r>
              <a:rPr lang="en-US" sz="3600" b="1" dirty="0" smtClean="0">
                <a:latin typeface="Arial" pitchFamily="34" charset="0"/>
                <a:cs typeface="Arial" pitchFamily="34" charset="0"/>
              </a:rPr>
              <a:t>The oath of honor at the stadium in Olympia at the altar of Zeus </a:t>
            </a:r>
            <a:endParaRPr lang="ru-RU" sz="3600" b="1" dirty="0">
              <a:latin typeface="Arial" pitchFamily="34" charset="0"/>
              <a:cs typeface="Arial" pitchFamily="34" charset="0"/>
            </a:endParaRPr>
          </a:p>
        </p:txBody>
      </p:sp>
      <p:sp>
        <p:nvSpPr>
          <p:cNvPr id="5" name="Прямоугольник 4"/>
          <p:cNvSpPr/>
          <p:nvPr/>
        </p:nvSpPr>
        <p:spPr>
          <a:xfrm>
            <a:off x="285720" y="6143644"/>
            <a:ext cx="8572560" cy="646331"/>
          </a:xfrm>
          <a:prstGeom prst="rect">
            <a:avLst/>
          </a:prstGeom>
        </p:spPr>
        <p:txBody>
          <a:bodyPr wrap="square">
            <a:spAutoFit/>
          </a:bodyPr>
          <a:lstStyle/>
          <a:p>
            <a:pPr algn="ctr"/>
            <a:r>
              <a:rPr lang="en-US" b="1" i="1" dirty="0" smtClean="0">
                <a:latin typeface="Arial" pitchFamily="34" charset="0"/>
                <a:cs typeface="Arial" pitchFamily="34" charset="0"/>
              </a:rPr>
              <a:t>In the 2000 Olympics in Sydney for the first time in the text of the oath appeared the words of the use of doping in sport competitions.</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4429124" y="1175583"/>
            <a:ext cx="4572032"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u="none" strike="noStrike" cap="none" normalizeH="0" baseline="0" dirty="0" smtClean="0">
                <a:ln>
                  <a:noFill/>
                </a:ln>
                <a:solidFill>
                  <a:schemeClr val="tx1"/>
                </a:solidFill>
                <a:effectLst/>
                <a:latin typeface="Arial" pitchFamily="34" charset="0"/>
                <a:ea typeface="Calibri" pitchFamily="34" charset="0"/>
                <a:cs typeface="Arial" pitchFamily="34" charset="0"/>
              </a:rPr>
              <a:t>The victors of the early games were awarded with wreaths from the olive tree that was planted by Hercules         ( Heracles), founder of the Games. </a:t>
            </a:r>
            <a:endParaRPr kumimoji="0" lang="en-US" sz="2800" b="1" u="none" strike="noStrike" cap="none" normalizeH="0" baseline="0" dirty="0" smtClean="0">
              <a:ln>
                <a:noFill/>
              </a:ln>
              <a:solidFill>
                <a:schemeClr val="tx1"/>
              </a:solidFill>
              <a:effectLst/>
              <a:latin typeface="Arial" pitchFamily="34" charset="0"/>
              <a:cs typeface="Arial" pitchFamily="34" charset="0"/>
            </a:endParaRPr>
          </a:p>
        </p:txBody>
      </p:sp>
      <p:pic>
        <p:nvPicPr>
          <p:cNvPr id="6149" name="Picture 5" descr="http://www.hellinon.net/Photos/olympi2.jpg"/>
          <p:cNvPicPr>
            <a:picLocks noChangeAspect="1" noChangeArrowheads="1"/>
          </p:cNvPicPr>
          <p:nvPr/>
        </p:nvPicPr>
        <p:blipFill>
          <a:blip r:embed="rId2" cstate="print"/>
          <a:srcRect/>
          <a:stretch>
            <a:fillRect/>
          </a:stretch>
        </p:blipFill>
        <p:spPr bwMode="auto">
          <a:xfrm>
            <a:off x="857224" y="1142984"/>
            <a:ext cx="3105147" cy="4786346"/>
          </a:xfrm>
          <a:prstGeom prst="rect">
            <a:avLst/>
          </a:prstGeom>
          <a:noFill/>
        </p:spPr>
      </p:pic>
      <p:pic>
        <p:nvPicPr>
          <p:cNvPr id="6" name="Picture 4" descr="http://www.budi.ru/file/0001/0220.png"/>
          <p:cNvPicPr>
            <a:picLocks noChangeAspect="1" noChangeArrowheads="1"/>
          </p:cNvPicPr>
          <p:nvPr/>
        </p:nvPicPr>
        <p:blipFill>
          <a:blip r:embed="rId3" cstate="print"/>
          <a:srcRect/>
          <a:stretch>
            <a:fillRect/>
          </a:stretch>
        </p:blipFill>
        <p:spPr bwMode="auto">
          <a:xfrm>
            <a:off x="7072330" y="4643446"/>
            <a:ext cx="1571636" cy="1643074"/>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266</TotalTime>
  <Words>489</Words>
  <Application>Microsoft Office PowerPoint</Application>
  <PresentationFormat>Экран (4:3)</PresentationFormat>
  <Paragraphs>29</Paragraphs>
  <Slides>15</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15</vt:i4>
      </vt:variant>
    </vt:vector>
  </HeadingPairs>
  <TitlesOfParts>
    <vt:vector size="24" baseType="lpstr">
      <vt:lpstr>Arial</vt:lpstr>
      <vt:lpstr>Calibri</vt:lpstr>
      <vt:lpstr>Consolas</vt:lpstr>
      <vt:lpstr>Corbel</vt:lpstr>
      <vt:lpstr>Mangal</vt:lpstr>
      <vt:lpstr>Wingdings</vt:lpstr>
      <vt:lpstr>Wingdings 2</vt:lpstr>
      <vt:lpstr>Wingdings 3</vt:lpstr>
      <vt:lpstr>Метро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Пользоватль</dc:creator>
  <cp:lastModifiedBy>user</cp:lastModifiedBy>
  <cp:revision>37</cp:revision>
  <dcterms:created xsi:type="dcterms:W3CDTF">2013-02-17T08:55:10Z</dcterms:created>
  <dcterms:modified xsi:type="dcterms:W3CDTF">2022-11-08T21:10:40Z</dcterms:modified>
</cp:coreProperties>
</file>