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60"/>
  </p:handoutMasterIdLst>
  <p:sldIdLst>
    <p:sldId id="257" r:id="rId5"/>
    <p:sldId id="263" r:id="rId6"/>
    <p:sldId id="264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303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8" r:id="rId41"/>
    <p:sldId id="296" r:id="rId42"/>
    <p:sldId id="297" r:id="rId43"/>
    <p:sldId id="299" r:id="rId44"/>
    <p:sldId id="300" r:id="rId45"/>
    <p:sldId id="301" r:id="rId46"/>
    <p:sldId id="302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60" autoAdjust="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8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8" y="1898977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01" y="505796"/>
            <a:ext cx="6388621" cy="44836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49" y="1482683"/>
            <a:ext cx="6614173" cy="2529845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676968" y="2569705"/>
            <a:ext cx="6614173" cy="69958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б</a:t>
            </a:r>
            <a:r>
              <a:rPr lang="en-US" dirty="0"/>
              <a:t> </a:t>
            </a:r>
            <a:r>
              <a:rPr lang="ru-RU" dirty="0"/>
              <a:t>р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е</a:t>
            </a:r>
            <a:r>
              <a:rPr lang="en-US" dirty="0"/>
              <a:t> </a:t>
            </a:r>
            <a:r>
              <a:rPr lang="ru-RU" dirty="0"/>
              <a:t>ц</a:t>
            </a:r>
            <a:r>
              <a:rPr lang="en-US" dirty="0"/>
              <a:t> 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г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л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в</a:t>
            </a:r>
            <a:r>
              <a:rPr lang="en-US" dirty="0"/>
              <a:t> </a:t>
            </a:r>
            <a:r>
              <a:rPr lang="ru-RU" dirty="0"/>
              <a:t>к</a:t>
            </a:r>
            <a:r>
              <a:rPr lang="en-US" dirty="0"/>
              <a:t> </a:t>
            </a:r>
            <a:r>
              <a:rPr lang="ru-RU" dirty="0"/>
              <a:t>а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6" y="2569705"/>
            <a:ext cx="1690142" cy="36839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98" y="4089357"/>
            <a:ext cx="1563627" cy="19537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02" y="1959719"/>
            <a:ext cx="2320644" cy="40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00078 -0.134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4167E-6 -4.44444E-6 L 0.00065 -0.16851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84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-4.44444E-6 L -0.0004 -0.17407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870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2.96296E-6 L 0.1987 -0.004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20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3.33333E-6 L -0.21927 0.0018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9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9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98" y="3292383"/>
            <a:ext cx="2115316" cy="314554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49641" y="381514"/>
            <a:ext cx="11221373" cy="256800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8000" dirty="0">
                <a:latin typeface="Segoe UI Black" panose="020B0A02040204020203" pitchFamily="34" charset="0"/>
                <a:ea typeface="Segoe UI Black" panose="020B0A02040204020203" pitchFamily="34" charset="0"/>
              </a:rPr>
              <a:t>Твої права й обов’язки</a:t>
            </a:r>
            <a:endParaRPr lang="ru-RU" sz="8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7900" y="4416550"/>
            <a:ext cx="573534" cy="505026"/>
          </a:xfrm>
          <a:prstGeom prst="rect">
            <a:avLst/>
          </a:prstGeom>
        </p:spPr>
      </p:pic>
      <p:grpSp>
        <p:nvGrpSpPr>
          <p:cNvPr id="11" name="Group 2"/>
          <p:cNvGrpSpPr/>
          <p:nvPr/>
        </p:nvGrpSpPr>
        <p:grpSpPr>
          <a:xfrm>
            <a:off x="420982" y="3182206"/>
            <a:ext cx="2417069" cy="3456439"/>
            <a:chOff x="3344569" y="426786"/>
            <a:chExt cx="2417069" cy="3456439"/>
          </a:xfrm>
        </p:grpSpPr>
        <p:pic>
          <p:nvPicPr>
            <p:cNvPr id="12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4569" y="426786"/>
              <a:ext cx="1863051" cy="3456439"/>
            </a:xfrm>
            <a:prstGeom prst="rect">
              <a:avLst/>
            </a:prstGeom>
          </p:spPr>
        </p:pic>
        <p:pic>
          <p:nvPicPr>
            <p:cNvPr id="13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6898" y="2129883"/>
              <a:ext cx="754740" cy="379141"/>
            </a:xfrm>
            <a:prstGeom prst="rect">
              <a:avLst/>
            </a:prstGeom>
          </p:spPr>
        </p:pic>
      </p:grpSp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368E53B-5EB7-4C1B-8B11-8080AD9F6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37" y="3130741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83E3D39-1059-4E6E-BC70-5423310D0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7660" y1="27007" x2="27660" y2="27007"/>
                        <a14:foregroundMark x1="28191" y1="18613" x2="28191" y2="18613"/>
                        <a14:foregroundMark x1="41667" y1="11436" x2="41667" y2="11436"/>
                        <a14:foregroundMark x1="48404" y1="26156" x2="48404" y2="26156"/>
                        <a14:foregroundMark x1="42730" y1="39659" x2="42730" y2="39659"/>
                        <a14:foregroundMark x1="49645" y1="54866" x2="49645" y2="54866"/>
                        <a14:foregroundMark x1="28369" y1="52190" x2="28369" y2="52190"/>
                        <a14:foregroundMark x1="23936" y1="58394" x2="23936" y2="58394"/>
                        <a14:foregroundMark x1="36525" y1="57056" x2="36525" y2="57056"/>
                        <a14:foregroundMark x1="71277" y1="60219" x2="71277" y2="60219"/>
                        <a14:foregroundMark x1="82801" y1="63017" x2="82801" y2="63017"/>
                        <a14:foregroundMark x1="58688" y1="58637" x2="58688" y2="58637"/>
                        <a14:foregroundMark x1="56028" y1="55474" x2="56028" y2="55474"/>
                        <a14:foregroundMark x1="38121" y1="52190" x2="38121" y2="52190"/>
                        <a14:foregroundMark x1="10106" y1="15815" x2="10106" y2="15815"/>
                        <a14:foregroundMark x1="8688" y1="22141" x2="8688" y2="22141"/>
                        <a14:foregroundMark x1="11702" y1="28589" x2="11702" y2="28589"/>
                        <a14:foregroundMark x1="15603" y1="29684" x2="15603" y2="29684"/>
                        <a14:foregroundMark x1="22340" y1="22141" x2="22340" y2="22141"/>
                        <a14:foregroundMark x1="32092" y1="21776" x2="32092" y2="21776"/>
                        <a14:foregroundMark x1="41312" y1="18978" x2="41312" y2="18978"/>
                        <a14:foregroundMark x1="44504" y1="18613" x2="44504" y2="18613"/>
                        <a14:foregroundMark x1="42553" y1="21290" x2="42553" y2="21290"/>
                        <a14:foregroundMark x1="52660" y1="20803" x2="52660" y2="20803"/>
                        <a14:foregroundMark x1="55851" y1="23844" x2="55851" y2="23844"/>
                        <a14:foregroundMark x1="56206" y1="22628" x2="56206" y2="22628"/>
                        <a14:foregroundMark x1="58688" y1="24574" x2="58688" y2="24574"/>
                        <a14:foregroundMark x1="59929" y1="27616" x2="59929" y2="27616"/>
                        <a14:foregroundMark x1="62411" y1="26399" x2="62411" y2="26399"/>
                        <a14:foregroundMark x1="67908" y1="26034" x2="67908" y2="26034"/>
                        <a14:foregroundMark x1="67908" y1="22749" x2="67908" y2="22749"/>
                        <a14:foregroundMark x1="66312" y1="18978" x2="66312" y2="18978"/>
                        <a14:foregroundMark x1="68794" y1="19465" x2="68794" y2="19465"/>
                        <a14:foregroundMark x1="66135" y1="15328" x2="66135" y2="15328"/>
                        <a14:foregroundMark x1="60993" y1="14599" x2="60993" y2="14599"/>
                        <a14:foregroundMark x1="55496" y1="16788" x2="55496" y2="16788"/>
                        <a14:foregroundMark x1="52660" y1="17275" x2="52660" y2="17275"/>
                        <a14:foregroundMark x1="50355" y1="12530" x2="50355" y2="12530"/>
                        <a14:foregroundMark x1="55496" y1="10827" x2="55496" y2="10827"/>
                        <a14:foregroundMark x1="53723" y1="7421" x2="53723" y2="7421"/>
                        <a14:foregroundMark x1="44326" y1="10706" x2="44326" y2="10706"/>
                        <a14:foregroundMark x1="39716" y1="7664" x2="39716" y2="7664"/>
                        <a14:foregroundMark x1="29433" y1="9732" x2="29433" y2="9732"/>
                        <a14:foregroundMark x1="25355" y1="10706" x2="24645" y2="10706"/>
                        <a14:foregroundMark x1="17553" y1="12895" x2="17199" y2="13504"/>
                        <a14:foregroundMark x1="14184" y1="15572" x2="14184" y2="15572"/>
                        <a14:foregroundMark x1="13475" y1="19100" x2="13475" y2="19100"/>
                        <a14:foregroundMark x1="12589" y1="22749" x2="12589" y2="22749"/>
                        <a14:foregroundMark x1="13121" y1="25426" x2="13121" y2="25426"/>
                        <a14:foregroundMark x1="18262" y1="24574" x2="18262" y2="24574"/>
                        <a14:foregroundMark x1="16312" y1="27251" x2="16312" y2="27251"/>
                        <a14:foregroundMark x1="13121" y1="30170" x2="13121" y2="30170"/>
                        <a14:foregroundMark x1="12589" y1="27616" x2="12589" y2="27616"/>
                        <a14:foregroundMark x1="8511" y1="25547" x2="8511" y2="25547"/>
                        <a14:foregroundMark x1="11170" y1="25669" x2="11170" y2="25669"/>
                        <a14:foregroundMark x1="14184" y1="22628" x2="14184" y2="22628"/>
                        <a14:foregroundMark x1="15603" y1="25304" x2="15603" y2="25304"/>
                        <a14:foregroundMark x1="18794" y1="22019" x2="18794" y2="22019"/>
                        <a14:foregroundMark x1="9752" y1="22019" x2="9752" y2="22019"/>
                        <a14:foregroundMark x1="10106" y1="19586" x2="10106" y2="19586"/>
                        <a14:foregroundMark x1="11525" y1="18370" x2="11525" y2="18370"/>
                        <a14:foregroundMark x1="12057" y1="20560" x2="12057" y2="20560"/>
                        <a14:foregroundMark x1="14894" y1="20438" x2="14894" y2="20438"/>
                        <a14:foregroundMark x1="18262" y1="19586" x2="18262" y2="19586"/>
                        <a14:foregroundMark x1="15957" y1="21168" x2="15957" y2="21168"/>
                        <a14:foregroundMark x1="16312" y1="18491" x2="16312" y2="18491"/>
                        <a14:foregroundMark x1="14362" y1="17397" x2="14362" y2="17397"/>
                        <a14:foregroundMark x1="12057" y1="14842" x2="12057" y2="14842"/>
                        <a14:foregroundMark x1="12589" y1="13625" x2="12589" y2="13625"/>
                        <a14:foregroundMark x1="14894" y1="12895" x2="14894" y2="12895"/>
                        <a14:foregroundMark x1="16489" y1="12044" x2="16489" y2="12044"/>
                        <a14:foregroundMark x1="18262" y1="10462" x2="18262" y2="10462"/>
                        <a14:foregroundMark x1="20567" y1="9611" x2="20567" y2="9611"/>
                        <a14:foregroundMark x1="22163" y1="9124" x2="22163" y2="9124"/>
                        <a14:foregroundMark x1="16844" y1="16058" x2="16844" y2="16058"/>
                        <a14:foregroundMark x1="17908" y1="17397" x2="17908" y2="17397"/>
                        <a14:foregroundMark x1="19149" y1="18248" x2="19149" y2="18248"/>
                        <a14:foregroundMark x1="20745" y1="19708" x2="20745" y2="19708"/>
                        <a14:foregroundMark x1="23936" y1="19708" x2="23936" y2="19708"/>
                        <a14:foregroundMark x1="25177" y1="21290" x2="25177" y2="21290"/>
                        <a14:foregroundMark x1="27482" y1="20073" x2="27482" y2="20073"/>
                        <a14:foregroundMark x1="28369" y1="21533" x2="28369" y2="21533"/>
                        <a14:foregroundMark x1="25355" y1="19100" x2="25355" y2="19100"/>
                        <a14:foregroundMark x1="22163" y1="17883" x2="22163" y2="17883"/>
                        <a14:foregroundMark x1="20567" y1="15815" x2="20567" y2="15815"/>
                        <a14:foregroundMark x1="19504" y1="14234" x2="19504" y2="14234"/>
                        <a14:foregroundMark x1="19681" y1="13017" x2="19681" y2="13017"/>
                        <a14:foregroundMark x1="19504" y1="11922" x2="19504" y2="11922"/>
                        <a14:foregroundMark x1="21809" y1="11800" x2="21809" y2="11800"/>
                        <a14:foregroundMark x1="21277" y1="14234" x2="21277" y2="14234"/>
                        <a14:foregroundMark x1="23404" y1="15085" x2="23404" y2="15085"/>
                        <a14:foregroundMark x1="25177" y1="17153" x2="25177" y2="17153"/>
                        <a14:foregroundMark x1="29078" y1="17762" x2="29078" y2="17762"/>
                        <a14:foregroundMark x1="31738" y1="18248" x2="31738" y2="18248"/>
                        <a14:foregroundMark x1="32447" y1="19465" x2="32447" y2="19465"/>
                        <a14:foregroundMark x1="34220" y1="20681" x2="34220" y2="20681"/>
                        <a14:foregroundMark x1="35816" y1="20073" x2="35816" y2="20073"/>
                        <a14:foregroundMark x1="35461" y1="18613" x2="35461" y2="18613"/>
                        <a14:foregroundMark x1="32979" y1="17397" x2="32979" y2="17397"/>
                        <a14:foregroundMark x1="29078" y1="15815" x2="29078" y2="15815"/>
                        <a14:foregroundMark x1="27482" y1="14112" x2="27482" y2="14112"/>
                        <a14:foregroundMark x1="28191" y1="12530" x2="28191" y2="12530"/>
                        <a14:foregroundMark x1="32092" y1="12044" x2="32092" y2="12044"/>
                        <a14:foregroundMark x1="26773" y1="9367" x2="26773" y2="9367"/>
                        <a14:foregroundMark x1="28191" y1="7421" x2="28191" y2="7421"/>
                        <a14:foregroundMark x1="30496" y1="5961" x2="30496" y2="5961"/>
                        <a14:foregroundMark x1="31560" y1="8273" x2="31560" y2="8273"/>
                        <a14:foregroundMark x1="33156" y1="11314" x2="33156" y2="11314"/>
                        <a14:foregroundMark x1="34220" y1="14477" x2="34220" y2="14477"/>
                        <a14:foregroundMark x1="37057" y1="15693" x2="37057" y2="15693"/>
                        <a14:foregroundMark x1="38830" y1="15572" x2="38830" y2="15572"/>
                        <a14:foregroundMark x1="43440" y1="16180" x2="43440" y2="16180"/>
                        <a14:foregroundMark x1="45567" y1="20681" x2="45567" y2="20681"/>
                        <a14:foregroundMark x1="37766" y1="39659" x2="37766" y2="39659"/>
                        <a14:foregroundMark x1="35461" y1="13139" x2="35461" y2="13139"/>
                        <a14:foregroundMark x1="34220" y1="10341" x2="34220" y2="10341"/>
                        <a14:foregroundMark x1="33156" y1="8273" x2="33156" y2="8273"/>
                        <a14:foregroundMark x1="33156" y1="7056" x2="33156" y2="7056"/>
                        <a14:foregroundMark x1="33688" y1="5353" x2="33688" y2="5353"/>
                        <a14:foregroundMark x1="36525" y1="4866" x2="36525" y2="4866"/>
                        <a14:foregroundMark x1="33865" y1="3771" x2="33865" y2="3771"/>
                        <a14:foregroundMark x1="37234" y1="3406" x2="37234" y2="3406"/>
                        <a14:foregroundMark x1="41135" y1="4380" x2="41135" y2="4380"/>
                        <a14:foregroundMark x1="43617" y1="4745" x2="43617" y2="4745"/>
                        <a14:foregroundMark x1="79610" y1="59732" x2="79610" y2="59732"/>
                        <a14:foregroundMark x1="78191" y1="62895" x2="78191" y2="62895"/>
                        <a14:foregroundMark x1="71277" y1="63382" x2="71277" y2="63382"/>
                        <a14:foregroundMark x1="87057" y1="63017" x2="87057" y2="63017"/>
                        <a14:foregroundMark x1="86879" y1="60219" x2="86879" y2="60219"/>
                        <a14:foregroundMark x1="68085" y1="63017" x2="68085" y2="63260"/>
                        <a14:foregroundMark x1="52305" y1="53771" x2="52305" y2="53771"/>
                        <a14:foregroundMark x1="47518" y1="57056" x2="47518" y2="57056"/>
                        <a14:foregroundMark x1="44858" y1="50852" x2="44858" y2="50852"/>
                        <a14:foregroundMark x1="37057" y1="50365" x2="37057" y2="50243"/>
                        <a14:foregroundMark x1="30674" y1="51338" x2="30674" y2="51338"/>
                        <a14:foregroundMark x1="26596" y1="58029" x2="26596" y2="58029"/>
                        <a14:foregroundMark x1="22695" y1="60706" x2="22695" y2="60706"/>
                        <a14:foregroundMark x1="36879" y1="87835" x2="36879" y2="87835"/>
                        <a14:foregroundMark x1="31028" y1="88200" x2="31028" y2="88200"/>
                        <a14:foregroundMark x1="30674" y1="92579" x2="30674" y2="92701"/>
                        <a14:foregroundMark x1="36879" y1="94404" x2="37057" y2="94404"/>
                        <a14:foregroundMark x1="38652" y1="93309" x2="38652" y2="93309"/>
                        <a14:foregroundMark x1="31560" y1="96350" x2="31560" y2="96350"/>
                        <a14:foregroundMark x1="37766" y1="96594" x2="37766" y2="96594"/>
                        <a14:foregroundMark x1="47340" y1="95255" x2="47340" y2="95255"/>
                        <a14:foregroundMark x1="55496" y1="95742" x2="55496" y2="95742"/>
                        <a14:foregroundMark x1="53191" y1="94161" x2="53191" y2="94161"/>
                        <a14:foregroundMark x1="56560" y1="93066" x2="56560" y2="93066"/>
                        <a14:foregroundMark x1="47518" y1="93066" x2="47518" y2="93066"/>
                        <a14:foregroundMark x1="52837" y1="90633" x2="52837" y2="90633"/>
                        <a14:foregroundMark x1="52305" y1="88686" x2="52305" y2="88686"/>
                        <a14:foregroundMark x1="42021" y1="16302" x2="42021" y2="16302"/>
                        <a14:foregroundMark x1="39184" y1="12895" x2="39184" y2="12895"/>
                        <a14:foregroundMark x1="37057" y1="9854" x2="37057" y2="9854"/>
                        <a14:foregroundMark x1="35816" y1="7786" x2="35816" y2="7786"/>
                        <a14:foregroundMark x1="38652" y1="6083" x2="38652" y2="6083"/>
                        <a14:foregroundMark x1="42376" y1="6448" x2="42376" y2="6448"/>
                        <a14:foregroundMark x1="44858" y1="12044" x2="44858" y2="12044"/>
                        <a14:foregroundMark x1="45567" y1="15085" x2="45567" y2="15085"/>
                        <a14:foregroundMark x1="47340" y1="17275" x2="47340" y2="17275"/>
                        <a14:foregroundMark x1="49645" y1="15693" x2="49645" y2="15693"/>
                        <a14:foregroundMark x1="48404" y1="13382" x2="48404" y2="13382"/>
                        <a14:foregroundMark x1="26241" y1="28102" x2="26241" y2="28102"/>
                        <a14:foregroundMark x1="67021" y1="59732" x2="67021" y2="5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33" y="3130741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7.40741E-7 L -0.19362 0.00648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4.81481E-6 C 0.00443 -0.00741 0.01992 -0.01413 0.02565 -0.01413 C 0.06016 -0.01413 0.09584 0.09884 0.09584 0.21203 C 0.09584 0.15486 0.1138 0.09884 0.13047 0.09884 C 0.14831 0.09884 0.16498 0.15555 0.16498 0.21203 C 0.16498 0.18379 0.17383 0.15486 0.18282 0.15486 C 0.19167 0.15486 0.20065 0.18287 0.20065 0.21203 C 0.20065 0.19722 0.20521 0.18379 0.20951 0.18379 C 0.21407 0.18379 0.21836 0.19814 0.21836 0.21203 C 0.21836 0.20439 0.22058 0.19722 0.22292 0.19722 C 0.22409 0.19722 0.22735 0.20486 0.22735 0.21203 C 0.22735 0.2081 0.22852 0.20439 0.22956 0.20439 C 0.22956 0.20532 0.23177 0.20787 0.23177 0.21203 C 0.23177 0.20995 0.23177 0.2081 0.23295 0.2081 C 0.23295 0.20902 0.23412 0.21018 0.23412 0.21203 C 0.23412 0.21111 0.23412 0.20995 0.23412 0.20902 C 0.23529 0.20902 0.23529 0.20995 0.23529 0.21111 C 0.23646 0.21111 0.23646 0.21018 0.23646 0.20902 C 0.23763 0.20902 0.23763 0.20995 0.23763 0.21111 " pathEditMode="relative" rAng="0" ptsTypes="AAAAAAAAAAAAAAAAAAA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A92C-F983-428F-AD26-251AD0A3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8" y="275515"/>
            <a:ext cx="11558725" cy="2758191"/>
          </a:xfrm>
        </p:spPr>
        <p:txBody>
          <a:bodyPr>
            <a:normAutofit/>
          </a:bodyPr>
          <a:lstStyle/>
          <a:p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Закон</a:t>
            </a:r>
            <a: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  <a:t> – документ, прийнятий вищим представницьким органом державної влади.</a:t>
            </a:r>
            <a:br>
              <a:rPr lang="ru-RU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194" name="Picture 2" descr="Закон — Київський університет імені Бориса Грінченка">
            <a:extLst>
              <a:ext uri="{FF2B5EF4-FFF2-40B4-BE49-F238E27FC236}">
                <a16:creationId xmlns:a16="http://schemas.microsoft.com/office/drawing/2014/main" id="{FB58E264-7FE2-4CC5-9B8F-70AB8184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0" y="3676280"/>
            <a:ext cx="3575389" cy="232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Закони: картинки, стокові Закони фотографії, зображення | Скачати з  Depositphotos">
            <a:extLst>
              <a:ext uri="{FF2B5EF4-FFF2-40B4-BE49-F238E27FC236}">
                <a16:creationId xmlns:a16="http://schemas.microsoft.com/office/drawing/2014/main" id="{91465A92-35C8-425E-A84F-15DB7C8EBB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Закони: картинки, стокові Закони фотографії, зображення | Скачати з  Depositphotos">
            <a:extLst>
              <a:ext uri="{FF2B5EF4-FFF2-40B4-BE49-F238E27FC236}">
                <a16:creationId xmlns:a16="http://schemas.microsoft.com/office/drawing/2014/main" id="{18088A54-9DF4-407C-B8B2-E90F9484C7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Закони: картинки, стокові Закони фотографії, зображення | Скачати з  Depositphotos">
            <a:extLst>
              <a:ext uri="{FF2B5EF4-FFF2-40B4-BE49-F238E27FC236}">
                <a16:creationId xmlns:a16="http://schemas.microsoft.com/office/drawing/2014/main" id="{438CDF29-C0E8-4992-B0F9-917F396039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2" name="Picture 10" descr="Закони в різних країнах, які змусять вас сміятися - Tochka.net">
            <a:extLst>
              <a:ext uri="{FF2B5EF4-FFF2-40B4-BE49-F238E27FC236}">
                <a16:creationId xmlns:a16="http://schemas.microsoft.com/office/drawing/2014/main" id="{BE4089C4-F19F-48E3-9810-ECFB41E6B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98" y="3276600"/>
            <a:ext cx="5448300" cy="29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A9E96C-3345-48EE-81E7-1F910A873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63" y="1940205"/>
            <a:ext cx="2405277" cy="47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2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1EE03-E1D0-4E4E-A004-A9260FEF3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" y="115411"/>
            <a:ext cx="11825057" cy="3027968"/>
          </a:xfrm>
        </p:spPr>
        <p:txBody>
          <a:bodyPr>
            <a:normAutofit/>
          </a:bodyPr>
          <a:lstStyle/>
          <a:p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Конституція</a:t>
            </a:r>
            <a:r>
              <a:rPr lang="uk-UA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закон про устрій, будову держави, про головні права та обов’язки громадян.</a:t>
            </a:r>
            <a:br>
              <a:rPr lang="ru-RU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218" name="Picture 2" descr="Лучан кличуть на виставку до Дня Конституції України - Волинь Online">
            <a:extLst>
              <a:ext uri="{FF2B5EF4-FFF2-40B4-BE49-F238E27FC236}">
                <a16:creationId xmlns:a16="http://schemas.microsoft.com/office/drawing/2014/main" id="{B22E886D-2E8B-4447-BCA8-8BB3DED63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6" y="3148374"/>
            <a:ext cx="6096000" cy="37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Офіційний портал Верховної Ради України">
            <a:extLst>
              <a:ext uri="{FF2B5EF4-FFF2-40B4-BE49-F238E27FC236}">
                <a16:creationId xmlns:a16="http://schemas.microsoft.com/office/drawing/2014/main" id="{4C447BE5-9A73-46C9-A527-1394B27F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10" y="3131233"/>
            <a:ext cx="2391687" cy="361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онституція для всіх: і великих, і малих | Kyiv | Facebook">
            <a:extLst>
              <a:ext uri="{FF2B5EF4-FFF2-40B4-BE49-F238E27FC236}">
                <a16:creationId xmlns:a16="http://schemas.microsoft.com/office/drawing/2014/main" id="{88CE6C66-40BD-4086-BF98-E5AECDFF6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171" y="3280116"/>
            <a:ext cx="2514207" cy="346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79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9985C-CFAE-4BC6-9F5B-34A294850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81" y="1"/>
            <a:ext cx="11410545" cy="3793786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  <a:t>Конвенцію про права дитини було ратифіковано Верховною Радою України 27 вересня 1991 року. Ця Конвенція проголошує такі принципи, які мають враховуватись кожною державою, що визнала цю Конвенцію.    </a:t>
            </a:r>
            <a:br>
              <a:rPr lang="ru-RU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242" name="Picture 2" descr="Презентація &quot;Конвенція ООН про права дитини&quot; просвітницька година для  здобувачів освіти І курсу ПТУ">
            <a:extLst>
              <a:ext uri="{FF2B5EF4-FFF2-40B4-BE49-F238E27FC236}">
                <a16:creationId xmlns:a16="http://schemas.microsoft.com/office/drawing/2014/main" id="{9EB9E1EF-9386-4109-B6D0-8C48642EA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02" y="3331723"/>
            <a:ext cx="5408984" cy="405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38BE7B-8AEF-4FE3-A5C8-39958E5CC7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725588" y="3429000"/>
            <a:ext cx="3451172" cy="33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0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Права і обов'язки дітей – КГ №37 КМР">
            <a:extLst>
              <a:ext uri="{FF2B5EF4-FFF2-40B4-BE49-F238E27FC236}">
                <a16:creationId xmlns:a16="http://schemas.microsoft.com/office/drawing/2014/main" id="{BF4AFC5C-2356-4462-8156-BA0CBB9A7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77" y="603520"/>
            <a:ext cx="11284085" cy="476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1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Стенд Права дитини (20625) | Пластикові стенди зі знижкою 50%! STEND.IN.UA">
            <a:extLst>
              <a:ext uri="{FF2B5EF4-FFF2-40B4-BE49-F238E27FC236}">
                <a16:creationId xmlns:a16="http://schemas.microsoft.com/office/drawing/2014/main" id="{341548B5-348C-4909-B021-D60CE9832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4"/>
            <a:ext cx="98443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24E667-5734-4CA5-B247-9F8A2727F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732" y="1206230"/>
            <a:ext cx="3103123" cy="565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1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D63C9FDF-0293-4535-8ED6-8700C6F41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1285EB-A7C5-42BA-9E7A-BA8E8ED71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4537" l="42578" r="100000">
                        <a14:backgroundMark x1="43843" y1="4907" x2="70656" y2="5741"/>
                        <a14:backgroundMark x1="44074" y1="52778" x2="70426" y2="53148"/>
                        <a14:backgroundMark x1="88953" y1="40278" x2="90104" y2="43796"/>
                        <a14:backgroundMark x1="89873" y1="54537" x2="90334" y2="5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08" b="5490"/>
          <a:stretch/>
        </p:blipFill>
        <p:spPr>
          <a:xfrm>
            <a:off x="9012388" y="1242491"/>
            <a:ext cx="2675965" cy="547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6D9E5500-2945-4094-9AB2-B12EB643A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720373-803A-4360-B75B-859503970B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t="2135" r="15297"/>
          <a:stretch/>
        </p:blipFill>
        <p:spPr>
          <a:xfrm>
            <a:off x="9105826" y="1598611"/>
            <a:ext cx="3086174" cy="52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D82B8FD-F600-4A98-8E52-A32A10879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липарт сова на прозрачном фоне: 5 тыс изображений найдено в ...">
            <a:extLst>
              <a:ext uri="{FF2B5EF4-FFF2-40B4-BE49-F238E27FC236}">
                <a16:creationId xmlns:a16="http://schemas.microsoft.com/office/drawing/2014/main" id="{32E34AE6-9469-44ED-8DFD-18EC5E9F1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95744" y="2344367"/>
            <a:ext cx="4725437" cy="442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65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A151C11-6D25-40E7-AFCF-A9C88F280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824EAA-82A2-4B7E-98AA-C25AFA0397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6"/>
          <a:stretch/>
        </p:blipFill>
        <p:spPr>
          <a:xfrm>
            <a:off x="8657617" y="2451370"/>
            <a:ext cx="3534383" cy="349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9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9D972009-4364-4EF4-9392-62651513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Середовище створення презентацій">
            <a:extLst>
              <a:ext uri="{FF2B5EF4-FFF2-40B4-BE49-F238E27FC236}">
                <a16:creationId xmlns:a16="http://schemas.microsoft.com/office/drawing/2014/main" id="{178B896D-86C1-417B-96B2-C7C549C1F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673" y="1645798"/>
            <a:ext cx="3086100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140" y="138374"/>
            <a:ext cx="10058400" cy="2758191"/>
          </a:xfrm>
        </p:spPr>
        <p:txBody>
          <a:bodyPr>
            <a:normAutofit/>
          </a:bodyPr>
          <a:lstStyle/>
          <a:p>
            <a:r>
              <a:rPr lang="uk-UA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Гасло: </a:t>
            </a:r>
            <a:br>
              <a:rPr lang="ru-RU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  <a:t>«Сьогодні діти – завтра народ» (В. Сухомлинський) </a:t>
            </a:r>
            <a:br>
              <a:rPr lang="ru-RU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2" y="3263187"/>
            <a:ext cx="2417069" cy="34564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862" y="3100573"/>
            <a:ext cx="2115316" cy="31455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53C0E6-A22B-4044-B926-6FDD0EE6B125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5243" y="3263187"/>
            <a:ext cx="6596108" cy="324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25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92E87238-4A7D-4B78-8F24-776D144F3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08E5EA-B9A0-48F3-A527-0765BB59F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" b="7691"/>
          <a:stretch/>
        </p:blipFill>
        <p:spPr>
          <a:xfrm>
            <a:off x="8988357" y="1848256"/>
            <a:ext cx="3135549" cy="48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905498B3-C480-4EEF-9D77-0F7728F4F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липарт сова на прозрачном фоне: 5 тыс изображений найдено в ...">
            <a:extLst>
              <a:ext uri="{FF2B5EF4-FFF2-40B4-BE49-F238E27FC236}">
                <a16:creationId xmlns:a16="http://schemas.microsoft.com/office/drawing/2014/main" id="{24251CB4-09D4-42D0-BC0E-64D52E1C4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27651" y="2519464"/>
            <a:ext cx="4618433" cy="39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70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E09632BA-EE90-4BFC-8C02-15230312C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EE4537-DED9-4777-AE0E-4DABED8E44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3"/>
          <a:stretch/>
        </p:blipFill>
        <p:spPr>
          <a:xfrm>
            <a:off x="8619347" y="1693306"/>
            <a:ext cx="3572653" cy="507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4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54C31C9F-2848-4616-9FEF-ADFC6666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B59BD7-CE58-46B1-8756-ED5DB4F8E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927" y="1225686"/>
            <a:ext cx="1955260" cy="42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8A5795-0577-4D4A-B6BE-FF1C16F9C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3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537C12-DA4C-4091-9841-5E2407D3C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4532" r="22470" b="14218"/>
          <a:stretch/>
        </p:blipFill>
        <p:spPr>
          <a:xfrm>
            <a:off x="9212094" y="2398317"/>
            <a:ext cx="2708245" cy="44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B4176F5-FAF9-410C-8BFD-9CEC70CA8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0B1C15-0BA2-4DF4-940C-B11D147D8B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4537" l="42578" r="100000">
                        <a14:backgroundMark x1="43843" y1="4907" x2="70656" y2="5741"/>
                        <a14:backgroundMark x1="44074" y1="52778" x2="70426" y2="53148"/>
                        <a14:backgroundMark x1="88953" y1="40278" x2="90104" y2="43796"/>
                        <a14:backgroundMark x1="89873" y1="54537" x2="90334" y2="5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08" b="5490"/>
          <a:stretch/>
        </p:blipFill>
        <p:spPr>
          <a:xfrm>
            <a:off x="9012388" y="1242491"/>
            <a:ext cx="2675965" cy="547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BF9EFB0C-04F6-4F29-B696-5B17A604B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114566-1717-4FA4-8C64-004373CEB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43999" y="2208179"/>
            <a:ext cx="3048000" cy="460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37C623C7-9D9C-4527-8AC6-8EE50E90F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0AAD23-9D59-480A-B630-31957470B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740828" y="3538102"/>
            <a:ext cx="3451172" cy="33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5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71960A92-8782-40DC-A34E-049A8DE58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30EE75-4C3B-4E7B-940F-AA41AB8974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6"/>
          <a:stretch/>
        </p:blipFill>
        <p:spPr>
          <a:xfrm>
            <a:off x="9012040" y="2801566"/>
            <a:ext cx="3179960" cy="31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9485D5E4-88D0-46F4-93E6-2F428E7C6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7F1DD4-DEEC-4B94-8218-2CE9E961D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206230"/>
            <a:ext cx="3103123" cy="565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6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2773" y="-133166"/>
            <a:ext cx="9374104" cy="4101483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  <a:t>У неньки народилося дитя,</a:t>
            </a:r>
            <a:b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  <a:t>Дитя моє! Бог дав тобі життя.</a:t>
            </a:r>
            <a:b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  <a:t>І щоб ніхто не заподіяв школи</a:t>
            </a:r>
            <a:b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  <a:t>Тобі, малесенький громадянин, −</a:t>
            </a:r>
            <a:b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  <a:t>Бог дав закони нашому народу.</a:t>
            </a:r>
            <a:br>
              <a:rPr lang="ru-RU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1" y="3040221"/>
            <a:ext cx="2298197" cy="3297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89" y="2586068"/>
            <a:ext cx="1642875" cy="37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0E2B00C3-3EEC-4FB2-8DB9-D67FB42EC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7B6E3F-4448-4F03-900C-74FAED4242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4532" r="22470" b="14218"/>
          <a:stretch/>
        </p:blipFill>
        <p:spPr>
          <a:xfrm>
            <a:off x="9212094" y="2398317"/>
            <a:ext cx="2708245" cy="44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407E9778-467C-483A-B48C-F68742FFD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3C9A33-0318-431D-9FEA-060AE8539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1" b="7662"/>
          <a:stretch/>
        </p:blipFill>
        <p:spPr>
          <a:xfrm>
            <a:off x="9260732" y="1504727"/>
            <a:ext cx="2791838" cy="535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A8991EC1-D93A-4C40-BE05-76CC4CB6D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60E83B-0219-4D00-9713-6D235C1D9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836" r="18728" b="1964"/>
          <a:stretch/>
        </p:blipFill>
        <p:spPr>
          <a:xfrm>
            <a:off x="9057856" y="2132856"/>
            <a:ext cx="3053080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2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908D4035-3579-4B8A-97D2-3111032D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7ADEF1-0814-4B10-A393-E7ABE0A6B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347" y="1052787"/>
            <a:ext cx="2405277" cy="47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C307AEC8-1B1A-4AED-8816-2ACB7AAA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Середовище створення презентацій">
            <a:extLst>
              <a:ext uri="{FF2B5EF4-FFF2-40B4-BE49-F238E27FC236}">
                <a16:creationId xmlns:a16="http://schemas.microsoft.com/office/drawing/2014/main" id="{3C138749-7B22-4E9E-8709-CF78E2B3E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035" y="1743075"/>
            <a:ext cx="3086100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9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830B3AF-C28B-4E9D-94CB-934E61AA8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18 тиждень НУШ «Я – мандрівник»: цікаві ідеї, як організувати урок">
            <a:extLst>
              <a:ext uri="{FF2B5EF4-FFF2-40B4-BE49-F238E27FC236}">
                <a16:creationId xmlns:a16="http://schemas.microsoft.com/office/drawing/2014/main" id="{E956690A-7100-4429-AEED-A10B87A15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622" y="1558047"/>
            <a:ext cx="329565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62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A76E36E5-93F4-4F62-9CA6-B96FF667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FD7B63-A2D4-4E69-B9D0-1B90375D4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786" y="3288513"/>
            <a:ext cx="2563987" cy="251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ED4473FE-FC08-4DD3-9725-EA4B402F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9AC8DD-6BBC-495F-9A0B-DAEB3E1F2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43999" y="2208179"/>
            <a:ext cx="3048000" cy="460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CA1D232A-DA7E-43AB-B43F-F17FD7C5F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25CD68-1933-49CF-824D-5DC899A14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732" y="1206230"/>
            <a:ext cx="3103123" cy="565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6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AB5EE173-B842-4F92-9E3F-A221A55AD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7B87AA-A2B0-4810-926A-A4BBC2A38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3"/>
          <a:stretch/>
        </p:blipFill>
        <p:spPr>
          <a:xfrm>
            <a:off x="9005438" y="2149919"/>
            <a:ext cx="3186562" cy="470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9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251" y="2567866"/>
            <a:ext cx="8370415" cy="8611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  <a:t>Гра «Ми всі − різні»</a:t>
            </a:r>
            <a:br>
              <a:rPr lang="ru-RU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A23175-EE76-4F19-90DB-411928FB67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" b="12301"/>
          <a:stretch/>
        </p:blipFill>
        <p:spPr>
          <a:xfrm>
            <a:off x="2645546" y="3429000"/>
            <a:ext cx="5655075" cy="325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90969328-D1AA-4558-BC6B-735115EC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24D3BF-331D-4C9A-B1D3-93BD224B0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4537" l="42578" r="100000">
                        <a14:backgroundMark x1="43843" y1="4907" x2="70656" y2="5741"/>
                        <a14:backgroundMark x1="44074" y1="52778" x2="70426" y2="53148"/>
                        <a14:backgroundMark x1="88953" y1="40278" x2="90104" y2="43796"/>
                        <a14:backgroundMark x1="89873" y1="54537" x2="90334" y2="5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08" b="5490"/>
          <a:stretch/>
        </p:blipFill>
        <p:spPr>
          <a:xfrm>
            <a:off x="9012388" y="1242491"/>
            <a:ext cx="2675965" cy="547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0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Людина народжується , щоб залишити слід по собі вічний - презентація з  української літератури">
            <a:extLst>
              <a:ext uri="{FF2B5EF4-FFF2-40B4-BE49-F238E27FC236}">
                <a16:creationId xmlns:a16="http://schemas.microsoft.com/office/drawing/2014/main" id="{273FF8A3-54E8-4B34-8309-9B3B0CC0A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96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Дидактичний матеріал !10 Не можна Василя Сухомлинського&quot;">
            <a:extLst>
              <a:ext uri="{FF2B5EF4-FFF2-40B4-BE49-F238E27FC236}">
                <a16:creationId xmlns:a16="http://schemas.microsoft.com/office/drawing/2014/main" id="{6BF7557A-09E6-48CC-8BFA-9E83D137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637" y="0"/>
            <a:ext cx="3525363" cy="35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B07919-BA01-417D-8779-7101B7CD9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96527" y="3137449"/>
            <a:ext cx="2655651" cy="372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8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Презентація &quot;Права та обов'язки дітей&quot;">
            <a:extLst>
              <a:ext uri="{FF2B5EF4-FFF2-40B4-BE49-F238E27FC236}">
                <a16:creationId xmlns:a16="http://schemas.microsoft.com/office/drawing/2014/main" id="{0EA21412-DCDA-4FF4-9D4F-47ECE2116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255" y="452032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B7CD5A-3CE2-4AB7-8BF4-B76AE2794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334" y="2737975"/>
            <a:ext cx="2002540" cy="37216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58A933-F0D3-49C1-892D-638C90A91B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07" y="3146455"/>
            <a:ext cx="2417069" cy="34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1D6A4F-740C-4E49-AE3B-81EE1332D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94"/>
            <a:ext cx="8620125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BF9125-D3BF-4DC6-8B85-A48472F4F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776" y="2864435"/>
            <a:ext cx="2002540" cy="37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6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D0E168-21E7-45E9-BB58-51626B168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255" y="528537"/>
            <a:ext cx="82962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879B24-548D-4219-8667-C50F1631A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67" y="609600"/>
            <a:ext cx="82200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7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C23C1A-12F1-48BA-B03C-599BDA8A2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081" y="184826"/>
            <a:ext cx="8324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DA6AD0-006F-4C50-A5A5-EFC0DBEB5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788" y="464495"/>
            <a:ext cx="835342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8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4906D7-3010-452D-9055-60AC94D2E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434" y="556706"/>
            <a:ext cx="828675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575A7E-1E61-4154-8A12-5E134FC86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7" y="371475"/>
            <a:ext cx="8353425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5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4614" y="385201"/>
            <a:ext cx="8611339" cy="1952086"/>
          </a:xfrm>
        </p:spPr>
        <p:txBody>
          <a:bodyPr/>
          <a:lstStyle/>
          <a:p>
            <a:r>
              <a:rPr lang="uk-UA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Гра «Чарівна скринька»</a:t>
            </a:r>
            <a:br>
              <a:rPr lang="ru-RU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7" y="2788041"/>
            <a:ext cx="1463043" cy="3642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143" y="2708792"/>
            <a:ext cx="2002540" cy="3721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112357" y="2337286"/>
            <a:ext cx="410058" cy="371506"/>
          </a:xfrm>
          <a:prstGeom prst="rect">
            <a:avLst/>
          </a:prstGeom>
        </p:spPr>
      </p:pic>
      <p:pic>
        <p:nvPicPr>
          <p:cNvPr id="3076" name="Picture 4" descr="КОРАБЛИК: Чарівна скринька літніх пригод">
            <a:extLst>
              <a:ext uri="{FF2B5EF4-FFF2-40B4-BE49-F238E27FC236}">
                <a16:creationId xmlns:a16="http://schemas.microsoft.com/office/drawing/2014/main" id="{0F992A5C-5A21-413F-8BF5-B84721D89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97" y="2627791"/>
            <a:ext cx="6129459" cy="380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5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-4.07407E-6 C -0.06419 -0.00926 -0.12356 -0.03263 -0.19192 -0.02708 C -0.24049 -0.0206 -0.2862 -0.01666 -0.33294 0.02848 C -0.38672 0.08033 -0.42734 0.13403 -0.44922 0.19561 L -0.55403 0.48033 " pathEditMode="relative" rAng="20040000" ptsTypes="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86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3C0914-888C-4075-A0C0-096052024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754" y="203165"/>
            <a:ext cx="8324850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845C05-4EE1-4DC0-AC38-54A7BA24F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094" y="498543"/>
            <a:ext cx="900781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6DE61F-6FB7-46FC-A958-56496AD63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747" y="415756"/>
            <a:ext cx="824865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9D769-7267-43E6-AB17-7508EC4F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579" y="-184825"/>
            <a:ext cx="10729607" cy="1663430"/>
          </a:xfrm>
        </p:spPr>
        <p:txBody>
          <a:bodyPr>
            <a:noAutofit/>
          </a:bodyPr>
          <a:lstStyle/>
          <a:p>
            <a:r>
              <a:rPr lang="uk-UA" sz="5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Казкова правова вікторина</a:t>
            </a:r>
            <a:br>
              <a:rPr lang="ru-RU" sz="5400" dirty="0"/>
            </a:br>
            <a:endParaRPr lang="ru-RU" sz="5400" dirty="0"/>
          </a:p>
        </p:txBody>
      </p:sp>
      <p:pic>
        <p:nvPicPr>
          <p:cNvPr id="43010" name="Picture 2" descr="Коза Дереза - українська казка">
            <a:extLst>
              <a:ext uri="{FF2B5EF4-FFF2-40B4-BE49-F238E27FC236}">
                <a16:creationId xmlns:a16="http://schemas.microsoft.com/office/drawing/2014/main" id="{4CFF6E94-4051-4A75-B5C3-D57A910F9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65" y="1806071"/>
            <a:ext cx="52578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Казка Дванадцять місяців 09-02-2020 - Афіша Тернополя - moemisto.ua.">
            <a:extLst>
              <a:ext uri="{FF2B5EF4-FFF2-40B4-BE49-F238E27FC236}">
                <a16:creationId xmlns:a16="http://schemas.microsoft.com/office/drawing/2014/main" id="{1F017828-480B-4972-8149-CD22E7C22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284" y="1823271"/>
            <a:ext cx="6414716" cy="454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56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7226328-507A-4B95-8556-817433F16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36" y="244475"/>
            <a:ext cx="11712101" cy="9228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54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Казкова правова вікторина</a:t>
            </a:r>
            <a:br>
              <a:rPr lang="ru-RU" sz="5400" dirty="0"/>
            </a:br>
            <a:endParaRPr lang="ru-RU" sz="5400" dirty="0"/>
          </a:p>
        </p:txBody>
      </p:sp>
      <p:pic>
        <p:nvPicPr>
          <p:cNvPr id="44034" name="Picture 2" descr="✓Аналіз казки «Вовк і семеро козенят»">
            <a:extLst>
              <a:ext uri="{FF2B5EF4-FFF2-40B4-BE49-F238E27FC236}">
                <a16:creationId xmlns:a16="http://schemas.microsoft.com/office/drawing/2014/main" id="{EEB356FD-CC32-4475-AC00-A90645B0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45" y="1546699"/>
            <a:ext cx="5810655" cy="51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Шарль Перро. Казка «Попелюшка»">
            <a:extLst>
              <a:ext uri="{FF2B5EF4-FFF2-40B4-BE49-F238E27FC236}">
                <a16:creationId xmlns:a16="http://schemas.microsoft.com/office/drawing/2014/main" id="{1E99728A-2E43-4CF3-A9D5-C898FC69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1277"/>
            <a:ext cx="5457217" cy="506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79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3756DFF-6F9D-4BE4-A3DF-4A7835B0CAB1}"/>
              </a:ext>
            </a:extLst>
          </p:cNvPr>
          <p:cNvSpPr/>
          <p:nvPr/>
        </p:nvSpPr>
        <p:spPr>
          <a:xfrm>
            <a:off x="125126" y="0"/>
            <a:ext cx="11280266" cy="152882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Рефлексія «Загадкові листи»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EB19E9-11E5-40D3-9CFF-A85F069A60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211405" y="1877097"/>
            <a:ext cx="5069999" cy="4979958"/>
          </a:xfrm>
          <a:prstGeom prst="rect">
            <a:avLst/>
          </a:prstGeom>
        </p:spPr>
      </p:pic>
      <p:sp>
        <p:nvSpPr>
          <p:cNvPr id="5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id="{01B83AEB-C27D-40EB-BABE-C02C4438DC2A}"/>
              </a:ext>
            </a:extLst>
          </p:cNvPr>
          <p:cNvSpPr/>
          <p:nvPr/>
        </p:nvSpPr>
        <p:spPr>
          <a:xfrm>
            <a:off x="6934720" y="1097280"/>
            <a:ext cx="4359125" cy="9233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6">
                    <a:lumMod val="50000"/>
                  </a:schemeClr>
                </a:solidFill>
              </a:rPr>
              <a:t>(для відкриття по листі варто натиснути)</a:t>
            </a:r>
          </a:p>
        </p:txBody>
      </p:sp>
      <p:grpSp>
        <p:nvGrpSpPr>
          <p:cNvPr id="6" name="Групувати 34">
            <a:extLst>
              <a:ext uri="{FF2B5EF4-FFF2-40B4-BE49-F238E27FC236}">
                <a16:creationId xmlns:a16="http://schemas.microsoft.com/office/drawing/2014/main" id="{E230789C-4941-406A-B7B8-427FFEE830CE}"/>
              </a:ext>
            </a:extLst>
          </p:cNvPr>
          <p:cNvGrpSpPr/>
          <p:nvPr/>
        </p:nvGrpSpPr>
        <p:grpSpPr>
          <a:xfrm>
            <a:off x="551010" y="1453212"/>
            <a:ext cx="2006860" cy="2597781"/>
            <a:chOff x="943132" y="1443642"/>
            <a:chExt cx="2124262" cy="258821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896FAAA-6E33-4446-B14C-4D0A7EF9E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1BA762-8B16-487E-AF15-006AE06014BB}"/>
                </a:ext>
              </a:extLst>
            </p:cNvPr>
            <p:cNvSpPr txBox="1"/>
            <p:nvPr/>
          </p:nvSpPr>
          <p:spPr>
            <a:xfrm>
              <a:off x="1290277" y="1605593"/>
              <a:ext cx="14299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800" b="1" dirty="0"/>
                <a:t>Сьогодні </a:t>
              </a:r>
            </a:p>
            <a:p>
              <a:pPr algn="ctr"/>
              <a:r>
                <a:rPr lang="uk-UA" sz="1800" b="1" dirty="0"/>
                <a:t>на уроці </a:t>
              </a:r>
            </a:p>
            <a:p>
              <a:pPr algn="ctr"/>
              <a:r>
                <a:rPr lang="uk-UA" sz="1800" b="1" dirty="0"/>
                <a:t>я навчився/</a:t>
              </a:r>
            </a:p>
            <a:p>
              <a:pPr algn="ctr"/>
              <a:r>
                <a:rPr lang="uk-UA" sz="1800" b="1" dirty="0"/>
                <a:t>навчилася…</a:t>
              </a:r>
              <a:endParaRPr lang="ru-RU" sz="1800" b="1" dirty="0"/>
            </a:p>
          </p:txBody>
        </p:sp>
      </p:grpSp>
      <p:grpSp>
        <p:nvGrpSpPr>
          <p:cNvPr id="9" name="Групувати 35">
            <a:extLst>
              <a:ext uri="{FF2B5EF4-FFF2-40B4-BE49-F238E27FC236}">
                <a16:creationId xmlns:a16="http://schemas.microsoft.com/office/drawing/2014/main" id="{98EB0AC1-65CD-4C4A-92F2-C09CE1E4077C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745BCAA-E55B-4419-A404-069C4C721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565AF6-33EB-4622-80C3-D2FB028A71BB}"/>
                </a:ext>
              </a:extLst>
            </p:cNvPr>
            <p:cNvSpPr txBox="1"/>
            <p:nvPr/>
          </p:nvSpPr>
          <p:spPr>
            <a:xfrm>
              <a:off x="4967129" y="1605593"/>
              <a:ext cx="14662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 уроці</a:t>
              </a:r>
            </a:p>
            <a:p>
              <a:r>
                <a:rPr lang="uk-UA" dirty="0"/>
                <a:t>я</a:t>
              </a:r>
              <a:r>
                <a:rPr lang="en-US" dirty="0"/>
                <a:t> </a:t>
              </a:r>
              <a:r>
                <a:rPr lang="uk-UA" dirty="0"/>
                <a:t>запам’ятав/</a:t>
              </a:r>
            </a:p>
            <a:p>
              <a:r>
                <a:rPr lang="uk-UA" dirty="0"/>
                <a:t>запам’ятала…</a:t>
              </a:r>
              <a:endParaRPr lang="ru-RU" dirty="0"/>
            </a:p>
          </p:txBody>
        </p:sp>
      </p:grpSp>
      <p:grpSp>
        <p:nvGrpSpPr>
          <p:cNvPr id="12" name="Групувати 36">
            <a:extLst>
              <a:ext uri="{FF2B5EF4-FFF2-40B4-BE49-F238E27FC236}">
                <a16:creationId xmlns:a16="http://schemas.microsoft.com/office/drawing/2014/main" id="{4715905C-BA3D-434D-8DCA-6A399B68283D}"/>
              </a:ext>
            </a:extLst>
          </p:cNvPr>
          <p:cNvGrpSpPr/>
          <p:nvPr/>
        </p:nvGrpSpPr>
        <p:grpSpPr>
          <a:xfrm>
            <a:off x="4814099" y="1434070"/>
            <a:ext cx="2124262" cy="2588211"/>
            <a:chOff x="8728843" y="1443642"/>
            <a:chExt cx="2124262" cy="2588211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C2E79AB-1313-40B6-AF56-D3B085412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E81401-6A7F-4F1D-A912-2D7137949A55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Найкраще </a:t>
              </a:r>
            </a:p>
            <a:p>
              <a:r>
                <a:rPr lang="uk-UA" dirty="0"/>
                <a:t>мені вдалося…</a:t>
              </a:r>
              <a:endParaRPr lang="ru-RU" dirty="0"/>
            </a:p>
          </p:txBody>
        </p:sp>
      </p:grpSp>
      <p:grpSp>
        <p:nvGrpSpPr>
          <p:cNvPr id="15" name="Групувати 37">
            <a:extLst>
              <a:ext uri="{FF2B5EF4-FFF2-40B4-BE49-F238E27FC236}">
                <a16:creationId xmlns:a16="http://schemas.microsoft.com/office/drawing/2014/main" id="{A0397EDF-3708-4B2C-82D5-5F455E5F876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D02F87C-6E07-4464-B8F3-191EDA52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76BBB8-4D16-43EF-8AFB-FF7B62B64834}"/>
                </a:ext>
              </a:extLst>
            </p:cNvPr>
            <p:cNvSpPr txBox="1"/>
            <p:nvPr/>
          </p:nvSpPr>
          <p:spPr>
            <a:xfrm>
              <a:off x="1338894" y="4310292"/>
              <a:ext cx="1500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Найбільше</a:t>
              </a:r>
            </a:p>
            <a:p>
              <a:r>
                <a:rPr lang="uk-UA" dirty="0"/>
                <a:t> мені сподобалося…</a:t>
              </a:r>
              <a:endParaRPr lang="ru-RU" dirty="0"/>
            </a:p>
          </p:txBody>
        </p:sp>
      </p:grpSp>
      <p:grpSp>
        <p:nvGrpSpPr>
          <p:cNvPr id="18" name="Групувати 38">
            <a:extLst>
              <a:ext uri="{FF2B5EF4-FFF2-40B4-BE49-F238E27FC236}">
                <a16:creationId xmlns:a16="http://schemas.microsoft.com/office/drawing/2014/main" id="{57F1CF31-8F75-4352-B575-C650AB54F6F2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C017486-6384-4BD5-8084-259DEFFE5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A024C9-7111-4731-9EF7-537178A5C983}"/>
                </a:ext>
              </a:extLst>
            </p:cNvPr>
            <p:cNvSpPr txBox="1"/>
            <p:nvPr/>
          </p:nvSpPr>
          <p:spPr>
            <a:xfrm>
              <a:off x="4967129" y="4310292"/>
              <a:ext cx="142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Урок </a:t>
              </a:r>
            </a:p>
            <a:p>
              <a:r>
                <a:rPr lang="uk-UA" dirty="0"/>
                <a:t>завершую з настроєм…</a:t>
              </a:r>
              <a:endParaRPr lang="ru-RU" dirty="0"/>
            </a:p>
          </p:txBody>
        </p:sp>
      </p:grpSp>
      <p:grpSp>
        <p:nvGrpSpPr>
          <p:cNvPr id="21" name="Групувати 39">
            <a:extLst>
              <a:ext uri="{FF2B5EF4-FFF2-40B4-BE49-F238E27FC236}">
                <a16:creationId xmlns:a16="http://schemas.microsoft.com/office/drawing/2014/main" id="{5A2EB0C2-DC85-4CAB-843B-7688E6308523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D0322EB-1ECF-45F3-AE83-AF54BBCEA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EEB070-2459-49CE-87A1-4D892F88ACB8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Труднощі виникали…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3382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288" y="83345"/>
            <a:ext cx="11887200" cy="1923008"/>
          </a:xfrm>
        </p:spPr>
        <p:txBody>
          <a:bodyPr/>
          <a:lstStyle/>
          <a:p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Вірш В. Симоненка «Ти знаєш, що ти – людина?»</a:t>
            </a: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2" y="2398215"/>
            <a:ext cx="2176276" cy="3846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03" y="2382975"/>
            <a:ext cx="2575565" cy="3861824"/>
          </a:xfrm>
          <a:prstGeom prst="rect">
            <a:avLst/>
          </a:prstGeom>
        </p:spPr>
      </p:pic>
      <p:pic>
        <p:nvPicPr>
          <p:cNvPr id="3" name="Рідкісний запис. Василь Симоненко читає свій вірш “Ти знаєш, що ти – людина_”">
            <a:hlinkClick r:id="" action="ppaction://media"/>
            <a:extLst>
              <a:ext uri="{FF2B5EF4-FFF2-40B4-BE49-F238E27FC236}">
                <a16:creationId xmlns:a16="http://schemas.microsoft.com/office/drawing/2014/main" id="{3253C227-7D4A-42AF-AB32-FAC79AF7CC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88" y="2006354"/>
            <a:ext cx="11887200" cy="442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77A0BF-CD26-45DE-B606-83EB6152F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479776"/>
          </a:xfrm>
        </p:spPr>
        <p:txBody>
          <a:bodyPr>
            <a:normAutofit fontScale="90000"/>
          </a:bodyPr>
          <a:lstStyle/>
          <a:p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Права дитини</a:t>
            </a:r>
            <a:r>
              <a:rPr lang="uk-UA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  <a:t>– це система можливостей, які необхідні особі для її комплексного та цілісного розвитку в умовах і відповідно до вимог середовища, беручи до уваги незрілість дитини (за міжнародно-правовими актами визнається до досягнення 18-річного віку).</a:t>
            </a:r>
            <a:br>
              <a:rPr lang="ru-RU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098" name="Picture 2" descr="Права дітей: що ми їм винні. Інфографіка">
            <a:extLst>
              <a:ext uri="{FF2B5EF4-FFF2-40B4-BE49-F238E27FC236}">
                <a16:creationId xmlns:a16="http://schemas.microsoft.com/office/drawing/2014/main" id="{858B77FB-F930-4367-A139-38434FE4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31" y="3957080"/>
            <a:ext cx="5452111" cy="282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Права дітей. Що про них треба знати? | Безоплатна правова допомога">
            <a:extLst>
              <a:ext uri="{FF2B5EF4-FFF2-40B4-BE49-F238E27FC236}">
                <a16:creationId xmlns:a16="http://schemas.microsoft.com/office/drawing/2014/main" id="{22E8B93B-28A0-4094-8643-3DC529B6A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609" y="3642189"/>
            <a:ext cx="3171217" cy="30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9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E21EE-B21E-4C2D-8832-A080F5EF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27" y="213065"/>
            <a:ext cx="10777491" cy="2930314"/>
          </a:xfrm>
        </p:spPr>
        <p:txBody>
          <a:bodyPr>
            <a:normAutofit/>
          </a:bodyPr>
          <a:lstStyle/>
          <a:p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Декларація</a:t>
            </a:r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  <a:t>– документ, у якому викладено важливі правила, обов’язки для всіх людей.</a:t>
            </a:r>
            <a:br>
              <a:rPr lang="ru-RU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Picture 2" descr="Які взагалі є права у дитини: декларативні і реальні - Protocol">
            <a:extLst>
              <a:ext uri="{FF2B5EF4-FFF2-40B4-BE49-F238E27FC236}">
                <a16:creationId xmlns:a16="http://schemas.microsoft.com/office/drawing/2014/main" id="{3FBE27EF-190F-4322-8D3C-CA46E3F7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24" y="3112079"/>
            <a:ext cx="3916255" cy="358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365CE2-5253-46F6-A441-D813241EDB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t="2135" r="15297"/>
          <a:stretch/>
        </p:blipFill>
        <p:spPr>
          <a:xfrm>
            <a:off x="8872175" y="2411824"/>
            <a:ext cx="2969442" cy="432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B9A808-0A7F-478E-923F-A95ACD78B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286695" cy="3143378"/>
          </a:xfrm>
        </p:spPr>
        <p:txBody>
          <a:bodyPr>
            <a:normAutofit/>
          </a:bodyPr>
          <a:lstStyle/>
          <a:p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Конвенція</a:t>
            </a:r>
            <a:r>
              <a:rPr lang="uk-UA" dirty="0">
                <a:latin typeface="Segoe UI Black" panose="020B0A02040204020203" pitchFamily="34" charset="0"/>
                <a:ea typeface="Segoe UI Black" panose="020B0A02040204020203" pitchFamily="34" charset="0"/>
              </a:rPr>
              <a:t> – це угода, міжнародний договір із певних питань. У даному випадку – з питань прав дитини.</a:t>
            </a:r>
            <a:br>
              <a:rPr lang="ru-RU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146" name="Picture 2" descr="Конвенція ООН про права дитини! | Великобілозерська РДА">
            <a:extLst>
              <a:ext uri="{FF2B5EF4-FFF2-40B4-BE49-F238E27FC236}">
                <a16:creationId xmlns:a16="http://schemas.microsoft.com/office/drawing/2014/main" id="{B00EC97A-E74B-468A-924D-38758A4D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30" y="2565646"/>
            <a:ext cx="6377126" cy="417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0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2FF6AE2C-0855-4436-BAB0-964168DB80F7}" vid="{82FFDBF2-270A-4196-BBA2-1947BAF14E3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2C15FF-1675-4B64-8D0C-D78E36D0F68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4F8F9056-19CC-403D-A4E3-D0BFC3D9E6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67FFB0-F441-4120-8FA0-C46780EE30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с играющими детьми</Template>
  <TotalTime>0</TotalTime>
  <Words>226</Words>
  <Application>Microsoft Office PowerPoint</Application>
  <PresentationFormat>Широкоэкранный</PresentationFormat>
  <Paragraphs>31</Paragraphs>
  <Slides>55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Segoe UI</vt:lpstr>
      <vt:lpstr>Segoe UI Black</vt:lpstr>
      <vt:lpstr>Тема1</vt:lpstr>
      <vt:lpstr>Презентация PowerPoint</vt:lpstr>
      <vt:lpstr>Гасло:  «Сьогодні діти – завтра народ» (В. Сухомлинський)  </vt:lpstr>
      <vt:lpstr>У неньки народилося дитя, Дитя моє! Бог дав тобі життя. І щоб ніхто не заподіяв школи Тобі, малесенький громадянин, − Бог дав закони нашому народу. </vt:lpstr>
      <vt:lpstr>Гра «Ми всі − різні» </vt:lpstr>
      <vt:lpstr>Гра «Чарівна скринька» </vt:lpstr>
      <vt:lpstr>Вірш В. Симоненка «Ти знаєш, що ти – людина?»</vt:lpstr>
      <vt:lpstr>Права дитини – це система можливостей, які необхідні особі для її комплексного та цілісного розвитку в умовах і відповідно до вимог середовища, беручи до уваги незрілість дитини (за міжнародно-правовими актами визнається до досягнення 18-річного віку). </vt:lpstr>
      <vt:lpstr>Декларація – документ, у якому викладено важливі правила, обов’язки для всіх людей. </vt:lpstr>
      <vt:lpstr>Конвенція – це угода, міжнародний договір із певних питань. У даному випадку – з питань прав дитини. </vt:lpstr>
      <vt:lpstr>Закон – документ, прийнятий вищим представницьким органом державної влади. </vt:lpstr>
      <vt:lpstr>Конституція – закон про устрій, будову держави, про головні права та обов’язки громадян. </vt:lpstr>
      <vt:lpstr>Конвенцію про права дитини було ратифіковано Верховною Радою України 27 вересня 1991 року. Ця Конвенція проголошує такі принципи, які мають враховуватись кожною державою, що визнала цю Конвенцію.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Казкова правова вікторина </vt:lpstr>
      <vt:lpstr>Казкова правова вікторина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2022-11-08T17:20:53Z</dcterms:created>
  <dcterms:modified xsi:type="dcterms:W3CDTF">2022-11-10T12:39:49Z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