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0"/>
  </p:handoutMasterIdLst>
  <p:sldIdLst>
    <p:sldId id="257" r:id="rId5"/>
    <p:sldId id="258" r:id="rId6"/>
    <p:sldId id="259" r:id="rId7"/>
    <p:sldId id="260" r:id="rId8"/>
    <p:sldId id="261" r:id="rId9"/>
    <p:sldId id="269" r:id="rId10"/>
    <p:sldId id="264" r:id="rId11"/>
    <p:sldId id="266" r:id="rId12"/>
    <p:sldId id="265" r:id="rId13"/>
    <p:sldId id="263" r:id="rId14"/>
    <p:sldId id="262" r:id="rId15"/>
    <p:sldId id="268" r:id="rId16"/>
    <p:sldId id="267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150" autoAdjust="0"/>
  </p:normalViewPr>
  <p:slideViewPr>
    <p:cSldViewPr snapToGrid="0">
      <p:cViewPr varScale="1">
        <p:scale>
          <a:sx n="67" d="100"/>
          <a:sy n="67" d="100"/>
        </p:scale>
        <p:origin x="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7.png"/><Relationship Id="rId7" Type="http://schemas.openxmlformats.org/officeDocument/2006/relationships/image" Target="../media/image5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107367"/>
            <a:ext cx="9144000" cy="195846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8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</a:t>
            </a:r>
            <a:r>
              <a:rPr lang="ru-RU" sz="8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СВІТІ ПОЕЗІЇ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55" y="521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7C83A0-4588-4E57-8993-1D3629FBEC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4"/>
          <a:stretch/>
        </p:blipFill>
        <p:spPr>
          <a:xfrm>
            <a:off x="3241484" y="3179336"/>
            <a:ext cx="5021569" cy="31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616928" y="1031437"/>
            <a:ext cx="9121698" cy="2302777"/>
          </a:xfrm>
        </p:spPr>
        <p:txBody>
          <a:bodyPr>
            <a:noAutofit/>
          </a:bodyPr>
          <a:lstStyle/>
          <a:p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З неба він летить </a:t>
            </a:r>
            <a:r>
              <a:rPr lang="ru-RU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,</a:t>
            </a:r>
            <a:r>
              <a:rPr lang="uk-UA" i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кру</a:t>
            </a:r>
            <a:r>
              <a:rPr lang="ru-RU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ж</a:t>
            </a:r>
            <a:r>
              <a:rPr lang="uk-UA" i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ляє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       Біло землю застеляє.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В новий рік чарує всіх: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Ну, звичайно, білий … 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170" name="Picture 2" descr="Як правильно використовувати сніг в саду та на городі">
            <a:extLst>
              <a:ext uri="{FF2B5EF4-FFF2-40B4-BE49-F238E27FC236}">
                <a16:creationId xmlns:a16="http://schemas.microsoft.com/office/drawing/2014/main" id="{ED7AEE7A-685E-46CF-9D3F-9D0102E7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41" y="3592357"/>
            <a:ext cx="5196468" cy="288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38146" y="395126"/>
            <a:ext cx="8240751" cy="3033874"/>
          </a:xfrm>
        </p:spPr>
        <p:txBody>
          <a:bodyPr>
            <a:normAutofit/>
          </a:bodyPr>
          <a:lstStyle/>
          <a:p>
            <a:r>
              <a:rPr lang="uk-UA" i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Кульки стиглі, загорілі</a:t>
            </a:r>
            <a:br>
              <a:rPr lang="ru-RU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</a:t>
            </a:r>
            <a:r>
              <a:rPr lang="uk-UA" i="1" dirty="0" err="1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Падать</a:t>
            </a:r>
            <a:r>
              <a:rPr lang="uk-UA" i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з гілки не хотіли.</a:t>
            </a:r>
            <a:br>
              <a:rPr lang="ru-RU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Потрусили гілку трішки – </a:t>
            </a:r>
            <a:br>
              <a:rPr lang="ru-RU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Покотилися …</a:t>
            </a:r>
            <a:endParaRPr lang="ru-RU" sz="4000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4" name="Picture 2" descr="Ліщина - Продукти харчування / напої - OLX.ua">
            <a:extLst>
              <a:ext uri="{FF2B5EF4-FFF2-40B4-BE49-F238E27FC236}">
                <a16:creationId xmlns:a16="http://schemas.microsoft.com/office/drawing/2014/main" id="{25063EBE-1812-453E-B968-9D987530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81" y="3558229"/>
            <a:ext cx="5732656" cy="27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16" y="277669"/>
            <a:ext cx="726094" cy="76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38" y="551638"/>
            <a:ext cx="758559" cy="4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393277" y="1153529"/>
            <a:ext cx="4541181" cy="1276384"/>
          </a:xfrm>
        </p:spPr>
        <p:txBody>
          <a:bodyPr>
            <a:normAutofit/>
          </a:bodyPr>
          <a:lstStyle/>
          <a:p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Гра «Літаюча рима»</a:t>
            </a:r>
            <a:endParaRPr lang="ru-RU" sz="4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62541" y="1568782"/>
            <a:ext cx="324107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СУНИЧКА</a:t>
            </a:r>
            <a:endParaRPr lang="ru-RU" sz="3600" i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56258" y="2551701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РОБОТА</a:t>
            </a:r>
            <a:endParaRPr lang="ru-RU" sz="3600" b="1" i="1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6E1E1D-0625-4E0F-9126-5AC6E6030704}"/>
              </a:ext>
            </a:extLst>
          </p:cNvPr>
          <p:cNvSpPr/>
          <p:nvPr/>
        </p:nvSpPr>
        <p:spPr>
          <a:xfrm>
            <a:off x="6862541" y="500528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ГАЙНУЛИ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4BF4EE-02FF-4232-9436-9A314CFDAA47}"/>
              </a:ext>
            </a:extLst>
          </p:cNvPr>
          <p:cNvSpPr/>
          <p:nvPr/>
        </p:nvSpPr>
        <p:spPr>
          <a:xfrm>
            <a:off x="5477429" y="4485980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ДЗВЕНИТЬ</a:t>
            </a:r>
            <a:endParaRPr lang="ru-RU" sz="3600" i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E3DD7A-3767-4930-97E5-2A96B0D06965}"/>
              </a:ext>
            </a:extLst>
          </p:cNvPr>
          <p:cNvSpPr/>
          <p:nvPr/>
        </p:nvSpPr>
        <p:spPr>
          <a:xfrm>
            <a:off x="4894212" y="3404016"/>
            <a:ext cx="3746579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ВОЛОШКОВЕ</a:t>
            </a:r>
            <a:endParaRPr lang="ru-RU" sz="3600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258770-28A3-47CE-B9D2-59C23A7FF1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1332914" y="2815686"/>
            <a:ext cx="2990747" cy="34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5414" y="1142349"/>
            <a:ext cx="8831766" cy="699587"/>
          </a:xfrm>
        </p:spPr>
        <p:txBody>
          <a:bodyPr/>
          <a:lstStyle/>
          <a:p>
            <a:pPr algn="ctr"/>
            <a:r>
              <a:rPr lang="uk-UA" sz="5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ФІЗКУЛЬТХВИЛИНКА</a:t>
            </a:r>
            <a:endParaRPr lang="ru-RU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Руханка-танок 'Мандрую по Землі'">
            <a:hlinkClick r:id="" action="ppaction://media"/>
            <a:extLst>
              <a:ext uri="{FF2B5EF4-FFF2-40B4-BE49-F238E27FC236}">
                <a16:creationId xmlns:a16="http://schemas.microsoft.com/office/drawing/2014/main" id="{2A3F20CD-0838-4957-92F2-40106021A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002" y="2051824"/>
            <a:ext cx="8048315" cy="352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8EAF-E993-43B0-8010-B97F08B8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436" y="515689"/>
            <a:ext cx="7714861" cy="699587"/>
          </a:xfrm>
        </p:spPr>
        <p:txBody>
          <a:bodyPr/>
          <a:lstStyle/>
          <a:p>
            <a:r>
              <a:rPr lang="uk-UA" sz="6000" b="1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Складаємо вірш</a:t>
            </a:r>
            <a:endParaRPr lang="ru-RU" sz="60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4557C8-AFEB-43F9-88BF-84610F51075A}"/>
              </a:ext>
            </a:extLst>
          </p:cNvPr>
          <p:cNvSpPr/>
          <p:nvPr/>
        </p:nvSpPr>
        <p:spPr>
          <a:xfrm>
            <a:off x="2611244" y="1263998"/>
            <a:ext cx="72371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------------- хуртовина,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------------- долина,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------------- йде зима,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  <a:tabLst>
                <a:tab pos="1933575" algn="l"/>
              </a:tabLs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------------- нема.	                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Все зима ------------,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Запушила ------------,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Немов білу ------------,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Розстелила ------------.</a:t>
            </a:r>
            <a:endParaRPr lang="ru-RU" sz="36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Вірші про зиму">
            <a:extLst>
              <a:ext uri="{FF2B5EF4-FFF2-40B4-BE49-F238E27FC236}">
                <a16:creationId xmlns:a16="http://schemas.microsoft.com/office/drawing/2014/main" id="{927856DB-72FE-4C6E-B0AB-D9CC7249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29" y="3429000"/>
            <a:ext cx="3631580" cy="231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57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DABA3-0E16-42CA-823D-B252B57BD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64" y="436042"/>
            <a:ext cx="7545457" cy="699587"/>
          </a:xfrm>
        </p:spPr>
        <p:txBody>
          <a:bodyPr/>
          <a:lstStyle/>
          <a:p>
            <a:r>
              <a:rPr lang="uk-UA" sz="54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Вправа «Мікрофон» </a:t>
            </a: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Детский сад №178 &quot;Неболейка&quot;, Чебоксары">
            <a:extLst>
              <a:ext uri="{FF2B5EF4-FFF2-40B4-BE49-F238E27FC236}">
                <a16:creationId xmlns:a16="http://schemas.microsoft.com/office/drawing/2014/main" id="{4907D2D0-7240-4AF5-ADA5-10AF2547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6" y="1348734"/>
            <a:ext cx="4194908" cy="28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850E42EB-FD3B-42E9-A441-F68DE0B40229}"/>
              </a:ext>
            </a:extLst>
          </p:cNvPr>
          <p:cNvSpPr/>
          <p:nvPr/>
        </p:nvSpPr>
        <p:spPr>
          <a:xfrm>
            <a:off x="5323047" y="1494263"/>
            <a:ext cx="6307674" cy="1137425"/>
          </a:xfrm>
          <a:prstGeom prst="roundRect">
            <a:avLst/>
          </a:prstGeom>
          <a:solidFill>
            <a:srgbClr val="FC5134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Чого ви навчилися сьогодні на </a:t>
            </a:r>
            <a:r>
              <a:rPr lang="uk-UA" sz="2800" b="1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уроці</a:t>
            </a:r>
            <a:r>
              <a:rPr lang="uk-UA" sz="28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? </a:t>
            </a:r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11">
            <a:extLst>
              <a:ext uri="{FF2B5EF4-FFF2-40B4-BE49-F238E27FC236}">
                <a16:creationId xmlns:a16="http://schemas.microsoft.com/office/drawing/2014/main" id="{53E5D583-5656-48BC-917E-45BDF547EDB1}"/>
              </a:ext>
            </a:extLst>
          </p:cNvPr>
          <p:cNvSpPr/>
          <p:nvPr/>
        </p:nvSpPr>
        <p:spPr>
          <a:xfrm>
            <a:off x="5200384" y="2680983"/>
            <a:ext cx="6116595" cy="853639"/>
          </a:xfrm>
          <a:prstGeom prst="roundRect">
            <a:avLst/>
          </a:prstGeom>
          <a:solidFill>
            <a:srgbClr val="FB840D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Яке завдання вам найбільше сподобалося</a:t>
            </a:r>
            <a:endParaRPr lang="ru-RU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834B07C0-74F0-49D6-9B98-0367BEFFFBB4}"/>
              </a:ext>
            </a:extLst>
          </p:cNvPr>
          <p:cNvSpPr/>
          <p:nvPr/>
        </p:nvSpPr>
        <p:spPr>
          <a:xfrm>
            <a:off x="5131970" y="3641597"/>
            <a:ext cx="6307673" cy="18063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Пригадайте, що головне у складанні віршів? Що таке рима?</a:t>
            </a:r>
            <a:endParaRPr lang="ru-RU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718" y="270212"/>
            <a:ext cx="8552388" cy="2661674"/>
          </a:xfrm>
        </p:spPr>
        <p:txBody>
          <a:bodyPr>
            <a:noAutofit/>
          </a:bodyPr>
          <a:lstStyle/>
          <a:p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Любі діти! Відкривайте серце для добра. Всім, хто поруч, подаруйте крихітку тепла!</a:t>
            </a:r>
            <a:br>
              <a:rPr lang="ru-RU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i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134" y="1042238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9366E0-B0F6-4FC1-811A-558E1CD22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238" y="3069072"/>
            <a:ext cx="3500202" cy="338748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7" y="1699321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1269165" y="1691043"/>
            <a:ext cx="6224455" cy="856674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ПОЕЗІЯ</a:t>
            </a:r>
            <a:endParaRPr lang="ru-RU" sz="5400" b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EAC43423-5A93-4386-A12B-C10549201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168" y="147017"/>
            <a:ext cx="9205642" cy="1332436"/>
          </a:xfrm>
        </p:spPr>
        <p:txBody>
          <a:bodyPr/>
          <a:lstStyle/>
          <a:p>
            <a:r>
              <a:rPr lang="uk-UA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АСОЦІАТИВНИЙ КУЩ</a:t>
            </a: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Прямоугольник 9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6464165" y="1818709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РИМА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798" y="1913432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ВІРШ</a:t>
            </a:r>
            <a:endParaRPr lang="ru-RU" sz="40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76588" y="3210060"/>
            <a:ext cx="3735584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МЕЛОДИКА</a:t>
            </a:r>
            <a:endParaRPr lang="ru-RU" sz="4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982738-CB20-4A25-BE2F-696CE782A907}"/>
              </a:ext>
            </a:extLst>
          </p:cNvPr>
          <p:cNvSpPr/>
          <p:nvPr/>
        </p:nvSpPr>
        <p:spPr>
          <a:xfrm>
            <a:off x="2603271" y="3247483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РИТМ</a:t>
            </a:r>
            <a:endParaRPr lang="ru-RU" sz="4000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26" name="Picture 2" descr="Підручник з інформатики для 2 класу - Ourboox">
            <a:extLst>
              <a:ext uri="{FF2B5EF4-FFF2-40B4-BE49-F238E27FC236}">
                <a16:creationId xmlns:a16="http://schemas.microsoft.com/office/drawing/2014/main" id="{BE3B26A5-6424-4B40-8B4A-4EE49B51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5" y="3397544"/>
            <a:ext cx="16764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2C58FE-D25C-42BD-8708-2B555F10E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7134" y="4124100"/>
            <a:ext cx="2411468" cy="24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234060" y="602347"/>
            <a:ext cx="9683876" cy="2890661"/>
          </a:xfrm>
        </p:spPr>
        <p:txBody>
          <a:bodyPr>
            <a:normAutofit/>
          </a:bodyPr>
          <a:lstStyle/>
          <a:p>
            <a:r>
              <a:rPr lang="uk-UA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Слова римовані із серця вилітають</a:t>
            </a:r>
            <a:r>
              <a:rPr lang="ru-RU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                                                              </a:t>
            </a:r>
            <a:r>
              <a:rPr lang="uk-UA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Їх віршами в народі називають.</a:t>
            </a:r>
            <a:r>
              <a:rPr lang="ru-RU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                                               </a:t>
            </a:r>
            <a:r>
              <a:rPr lang="uk-UA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Ми з вами розпочнемо тренуватись, </a:t>
            </a:r>
            <a:r>
              <a:rPr lang="ru-RU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                                      </a:t>
            </a:r>
            <a:r>
              <a:rPr lang="uk-UA" sz="36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Аби поетами в майбутньому назватись.</a:t>
            </a:r>
            <a:endParaRPr lang="ru-RU" sz="3600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050" name="Picture 2" descr="kobzar_0">
            <a:extLst>
              <a:ext uri="{FF2B5EF4-FFF2-40B4-BE49-F238E27FC236}">
                <a16:creationId xmlns:a16="http://schemas.microsoft.com/office/drawing/2014/main" id="{DCC618AB-7054-458E-8937-08B2EEE1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3701964"/>
            <a:ext cx="5534658" cy="239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322774" y="542061"/>
            <a:ext cx="8398276" cy="987469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ДОБЕРИ РИМУ ДО ВІРША</a:t>
            </a:r>
            <a:endParaRPr lang="ru-RU" sz="4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A3C0CB-BAEA-4E9E-903B-5ED6DE5A529A}"/>
              </a:ext>
            </a:extLst>
          </p:cNvPr>
          <p:cNvSpPr/>
          <p:nvPr/>
        </p:nvSpPr>
        <p:spPr>
          <a:xfrm>
            <a:off x="1050791" y="1756674"/>
            <a:ext cx="6826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20980" algn="ctr">
              <a:spcAft>
                <a:spcPts val="0"/>
              </a:spcAft>
            </a:pPr>
            <a:r>
              <a:rPr lang="uk-UA" sz="3600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Квіти, квіти… Чарівні квіти,</a:t>
            </a:r>
            <a:endParaRPr lang="ru-RU" sz="3600" i="1" dirty="0">
              <a:solidFill>
                <a:srgbClr val="0033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 indent="220980" algn="ctr">
              <a:spcAft>
                <a:spcPts val="0"/>
              </a:spcAft>
            </a:pPr>
            <a:r>
              <a:rPr lang="uk-UA" sz="3600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Кольорові, веселі й малі…</a:t>
            </a:r>
            <a:endParaRPr lang="ru-RU" sz="3600" i="1" dirty="0">
              <a:solidFill>
                <a:srgbClr val="0033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 indent="220980" algn="ctr">
              <a:spcAft>
                <a:spcPts val="0"/>
              </a:spcAft>
            </a:pPr>
            <a:r>
              <a:rPr lang="uk-UA" sz="3600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Ви умієте душу… ,</a:t>
            </a:r>
            <a:endParaRPr lang="ru-RU" sz="3600" i="1" dirty="0">
              <a:solidFill>
                <a:srgbClr val="0033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 indent="220980" algn="ctr">
              <a:spcAft>
                <a:spcPts val="0"/>
              </a:spcAft>
            </a:pPr>
            <a:r>
              <a:rPr lang="uk-UA" sz="3600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 й самі ви душа ….</a:t>
            </a:r>
            <a:endParaRPr lang="ru-RU" sz="3600" i="1" dirty="0">
              <a:solidFill>
                <a:srgbClr val="0033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F8B45-7685-4FD7-96B0-56FBDA7C1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9" y="1035795"/>
            <a:ext cx="4839098" cy="46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E3E85-E773-48FF-8439-3B570B34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405" y="319596"/>
            <a:ext cx="9064102" cy="1322773"/>
          </a:xfrm>
        </p:spPr>
        <p:txBody>
          <a:bodyPr>
            <a:noAutofit/>
          </a:bodyPr>
          <a:lstStyle/>
          <a:p>
            <a:r>
              <a:rPr lang="uk-UA" sz="5400" b="1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Види римування</a:t>
            </a:r>
            <a:r>
              <a:rPr lang="en-US" sz="5400" b="1" i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  <a:br>
              <a:rPr lang="ru-RU" sz="5400" b="1" dirty="0">
                <a:solidFill>
                  <a:srgbClr val="0033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5400" b="1" dirty="0">
              <a:solidFill>
                <a:srgbClr val="0033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05989C-2F74-4E8E-9FDE-AC518972C25F}"/>
              </a:ext>
            </a:extLst>
          </p:cNvPr>
          <p:cNvSpPr/>
          <p:nvPr/>
        </p:nvSpPr>
        <p:spPr>
          <a:xfrm>
            <a:off x="1349405" y="2264207"/>
            <a:ext cx="8478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i="1" dirty="0">
                <a:latin typeface="Times New Roman" panose="02020603050405020304" pitchFamily="18" charset="0"/>
                <a:ea typeface="Segoe UI Black" panose="020B0A02040204020203" pitchFamily="34" charset="0"/>
              </a:rPr>
              <a:t>     а			а			а</a:t>
            </a:r>
            <a:endParaRPr lang="ru-RU" sz="2800" dirty="0">
              <a:latin typeface="Times New Roman" panose="02020603050405020304" pitchFamily="18" charset="0"/>
              <a:ea typeface="Segoe UI Black" panose="020B0A02040204020203" pitchFamily="34" charset="0"/>
            </a:endParaRPr>
          </a:p>
          <a:p>
            <a:pPr marL="228600" indent="220980">
              <a:spcAft>
                <a:spcPts val="0"/>
              </a:spcAft>
            </a:pPr>
            <a:r>
              <a:rPr lang="uk-UA" sz="2800" i="1" dirty="0">
                <a:latin typeface="Times New Roman" panose="02020603050405020304" pitchFamily="18" charset="0"/>
                <a:ea typeface="Segoe UI Black" panose="020B0A02040204020203" pitchFamily="34" charset="0"/>
              </a:rPr>
              <a:t>б   </a:t>
            </a:r>
            <a:r>
              <a:rPr lang="uk-UA" sz="2800" b="1" i="1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</a:rPr>
              <a:t>перехресне</a:t>
            </a:r>
            <a:r>
              <a:rPr lang="uk-UA" sz="2800" i="1">
                <a:latin typeface="Times New Roman" panose="02020603050405020304" pitchFamily="18" charset="0"/>
                <a:ea typeface="Segoe UI Black" panose="020B0A02040204020203" pitchFamily="34" charset="0"/>
              </a:rPr>
              <a:t>  а  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</a:rPr>
              <a:t>суміжне</a:t>
            </a:r>
            <a:r>
              <a:rPr lang="uk-UA" sz="2800" i="1" dirty="0">
                <a:latin typeface="Times New Roman" panose="02020603050405020304" pitchFamily="18" charset="0"/>
                <a:ea typeface="Segoe UI Black" panose="020B0A02040204020203" pitchFamily="34" charset="0"/>
              </a:rPr>
              <a:t>          б  </a:t>
            </a: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</a:rPr>
              <a:t>кільцеве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</a:endParaRPr>
          </a:p>
          <a:p>
            <a:pPr marL="228600" indent="220980">
              <a:spcAft>
                <a:spcPts val="0"/>
              </a:spcAft>
            </a:pPr>
            <a:r>
              <a:rPr lang="uk-UA" sz="2800" i="1" dirty="0">
                <a:latin typeface="Times New Roman" panose="02020603050405020304" pitchFamily="18" charset="0"/>
                <a:ea typeface="Segoe UI Black" panose="020B0A02040204020203" pitchFamily="34" charset="0"/>
              </a:rPr>
              <a:t>а			б			б</a:t>
            </a:r>
            <a:endParaRPr lang="ru-RU" sz="2800" dirty="0">
              <a:latin typeface="Times New Roman" panose="02020603050405020304" pitchFamily="18" charset="0"/>
              <a:ea typeface="Segoe UI Black" panose="020B0A02040204020203" pitchFamily="34" charset="0"/>
            </a:endParaRPr>
          </a:p>
          <a:p>
            <a:pPr marL="228600" indent="220980">
              <a:spcAft>
                <a:spcPts val="0"/>
              </a:spcAft>
            </a:pPr>
            <a:r>
              <a:rPr lang="uk-UA" sz="2800" i="1" dirty="0">
                <a:latin typeface="Times New Roman" panose="02020603050405020304" pitchFamily="18" charset="0"/>
                <a:ea typeface="Segoe UI Black" panose="020B0A02040204020203" pitchFamily="34" charset="0"/>
              </a:rPr>
              <a:t>б			б			а</a:t>
            </a:r>
            <a:endParaRPr lang="ru-RU" sz="2800" dirty="0">
              <a:latin typeface="Times New Roman" panose="02020603050405020304" pitchFamily="18" charset="0"/>
              <a:ea typeface="Segoe UI Black" panose="020B0A02040204020203" pitchFamily="34" charset="0"/>
            </a:endParaRPr>
          </a:p>
          <a:p>
            <a:pPr marL="228600" indent="220980">
              <a:spcAft>
                <a:spcPts val="0"/>
              </a:spcAft>
            </a:pPr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Види рим, способи римування | #ТЕГ">
            <a:extLst>
              <a:ext uri="{FF2B5EF4-FFF2-40B4-BE49-F238E27FC236}">
                <a16:creationId xmlns:a16="http://schemas.microsoft.com/office/drawing/2014/main" id="{DCF21C8C-60EE-4EEE-BC28-1ABD3E78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04" y="4416552"/>
            <a:ext cx="2588193" cy="17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нлайн генератор рим - рима до слова: підбір рими до імен, смішні рими">
            <a:extLst>
              <a:ext uri="{FF2B5EF4-FFF2-40B4-BE49-F238E27FC236}">
                <a16:creationId xmlns:a16="http://schemas.microsoft.com/office/drawing/2014/main" id="{17BC6F72-10CB-4320-8BEF-59656E42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19" y="4127925"/>
            <a:ext cx="1905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7D9DDE-C2E6-4BF9-A014-083BE3884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527" y="3594364"/>
            <a:ext cx="4108789" cy="2853875"/>
          </a:xfrm>
          <a:prstGeom prst="rect">
            <a:avLst/>
          </a:prstGeom>
          <a:ln w="38100"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187927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967651" y="355107"/>
            <a:ext cx="6652566" cy="1242874"/>
          </a:xfrm>
        </p:spPr>
        <p:txBody>
          <a:bodyPr>
            <a:normAutofit fontScale="90000"/>
          </a:bodyPr>
          <a:lstStyle/>
          <a:p>
            <a:r>
              <a:rPr lang="uk-UA" sz="6700" i="1" dirty="0" err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Чистомовки</a:t>
            </a:r>
            <a:br>
              <a:rPr lang="ru-RU" dirty="0"/>
            </a:b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7FDC7-EAFA-4EF9-B95F-4A9D17852152}"/>
              </a:ext>
            </a:extLst>
          </p:cNvPr>
          <p:cNvSpPr/>
          <p:nvPr/>
        </p:nvSpPr>
        <p:spPr>
          <a:xfrm>
            <a:off x="1520807" y="1840768"/>
            <a:ext cx="9440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Лі – лі – лі – відлетіли  … 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дні осінні  … 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Ло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ло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ло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вже все снігом  … 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ни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будемо </a:t>
            </a:r>
            <a:r>
              <a:rPr lang="uk-UA" sz="3600" b="1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чекать</a:t>
            </a:r>
            <a:r>
              <a:rPr lang="uk-UA" sz="36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… 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AutoShape 2" descr="⬇ Скачать картинки Журавли летят, стоковые фото Журавли летят в хорошем  качестве | Depositphotos">
            <a:extLst>
              <a:ext uri="{FF2B5EF4-FFF2-40B4-BE49-F238E27FC236}">
                <a16:creationId xmlns:a16="http://schemas.microsoft.com/office/drawing/2014/main" id="{113BFBDC-31AA-47B9-B506-87D3D8B077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01304" y="3276600"/>
            <a:ext cx="24709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B55943-5C97-44AB-B68C-78B137EB1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441" y="4278045"/>
            <a:ext cx="5386799" cy="21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9692" y="136447"/>
            <a:ext cx="9028590" cy="322527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посадила Оля … </a:t>
            </a:r>
            <a:br>
              <a:rPr lang="ru-RU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uk-UA" i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ки</a:t>
            </a: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поливала грядки … </a:t>
            </a:r>
            <a:br>
              <a:rPr lang="ru-RU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Ай – ай – ай –  виріс в Олі славний …</a:t>
            </a:r>
            <a:br>
              <a:rPr lang="ru-RU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Ай – ай – ай – любих друзів, Олю, … </a:t>
            </a:r>
            <a:br>
              <a:rPr lang="ru-RU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40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" name="Picture 6" descr="Огурец картинка для детей веселый (34 фото) » Юмор, позитив и много смешных  картинок">
            <a:extLst>
              <a:ext uri="{FF2B5EF4-FFF2-40B4-BE49-F238E27FC236}">
                <a16:creationId xmlns:a16="http://schemas.microsoft.com/office/drawing/2014/main" id="{3226898C-A263-48F0-874A-C4E9A127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86" y="156320"/>
            <a:ext cx="2444685" cy="37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Урожай картинки для детей - 30 фото">
            <a:extLst>
              <a:ext uri="{FF2B5EF4-FFF2-40B4-BE49-F238E27FC236}">
                <a16:creationId xmlns:a16="http://schemas.microsoft.com/office/drawing/2014/main" id="{B06FDAD9-B45E-4090-A256-0342A287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02" y="3644062"/>
            <a:ext cx="5691168" cy="30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17" y="4196300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62" y="4188104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36" y="3661114"/>
            <a:ext cx="386095" cy="42345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469456" y="266044"/>
            <a:ext cx="7421676" cy="3392693"/>
          </a:xfrm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Яблуневий квіт рожевий</a:t>
            </a:r>
            <a:br>
              <a:rPr lang="ru-RU" sz="44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4400" b="1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Угорі над нами жеврів, </a:t>
            </a:r>
            <a:br>
              <a:rPr lang="ru-RU" sz="44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4400" b="1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Загуділа кожна гілка,</a:t>
            </a:r>
            <a:br>
              <a:rPr lang="ru-RU" sz="44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4400" b="1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Не одна там, видно… </a:t>
            </a:r>
            <a:endParaRPr lang="ru-RU" sz="4400" b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БДЖІЛКА - YouTube">
            <a:extLst>
              <a:ext uri="{FF2B5EF4-FFF2-40B4-BE49-F238E27FC236}">
                <a16:creationId xmlns:a16="http://schemas.microsoft.com/office/drawing/2014/main" id="{197FF309-A667-44A4-9938-40DB36DB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25" y="3929950"/>
            <a:ext cx="1929163" cy="19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Цікаве дозвілля для різновікової групи “Бджілка” | Конотопський дошкільний  навчальний заклад (ясла-садок) № 11 “Вітерець” Конотопської міської ради  Сумської області">
            <a:extLst>
              <a:ext uri="{FF2B5EF4-FFF2-40B4-BE49-F238E27FC236}">
                <a16:creationId xmlns:a16="http://schemas.microsoft.com/office/drawing/2014/main" id="{E7C647A7-E382-4B40-B3C7-A775D72B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93" y="493904"/>
            <a:ext cx="19526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мітливка. Украінські вірші для дітей. - Кружляють бджілки тут і там -  Туди-сюди, по колу - Збирають зранку малюкам смачнючий мед до столу.  Дзижчать невтомні крильця в них, Несуть малих в дорогу.">
            <a:extLst>
              <a:ext uri="{FF2B5EF4-FFF2-40B4-BE49-F238E27FC236}">
                <a16:creationId xmlns:a16="http://schemas.microsoft.com/office/drawing/2014/main" id="{46DE198C-3DA2-4D97-BA77-E83A6DF3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7" y="561660"/>
            <a:ext cx="23050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199</Words>
  <Application>Microsoft Office PowerPoint</Application>
  <PresentationFormat>Широкоэкранный</PresentationFormat>
  <Paragraphs>50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Segoe UI</vt:lpstr>
      <vt:lpstr>Segoe UI Black</vt:lpstr>
      <vt:lpstr>Segoe UI Light</vt:lpstr>
      <vt:lpstr>Times New Roman</vt:lpstr>
      <vt:lpstr>Тема1</vt:lpstr>
      <vt:lpstr>У СВІТІ ПОЕЗІЇ</vt:lpstr>
      <vt:lpstr>Любі діти! Відкривайте серце для добра. Всім, хто поруч, подаруйте крихітку тепла! </vt:lpstr>
      <vt:lpstr>ПОЕЗІЯ</vt:lpstr>
      <vt:lpstr>Слова римовані із серця вилітають,                                                               Їх віршами в народі називають.                                                                     Ми з вами розпочнемо тренуватись,                                                            Аби поетами в майбутньому назватись.</vt:lpstr>
      <vt:lpstr>ДОБЕРИ РИМУ ДО ВІРША</vt:lpstr>
      <vt:lpstr>Види римування: </vt:lpstr>
      <vt:lpstr>Чистомовки </vt:lpstr>
      <vt:lpstr>Ки – ки – ки – посадила Оля …  Ки – ки – ки – поливала грядки …      Ай – ай – ай –  виріс в Олі славний …    Ай – ай – ай – любих друзів, Олю, …  </vt:lpstr>
      <vt:lpstr>Яблуневий квіт рожевий    Угорі над нами жеврів,     Загуділа кожна гілка,    Не одна там, видно… </vt:lpstr>
      <vt:lpstr>З неба він летить ,кружляє              Біло землю застеляє. В новий рік чарує всіх: Ну, звичайно, білий … </vt:lpstr>
      <vt:lpstr>Кульки стиглі, загорілі    Падать з гілки не хотіли.   Потрусили гілку трішки –    Покотилися …</vt:lpstr>
      <vt:lpstr>Гра «Літаюча рима»</vt:lpstr>
      <vt:lpstr>ФІЗКУЛЬТХВИЛИНКА</vt:lpstr>
      <vt:lpstr>Складаємо вірш</vt:lpstr>
      <vt:lpstr>Вправа «Мікрофон»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2022-11-04T18:40:34Z</dcterms:created>
  <dcterms:modified xsi:type="dcterms:W3CDTF">2022-11-10T10:21:39Z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