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79" r:id="rId4"/>
  </p:sldMasterIdLst>
  <p:handoutMasterIdLst>
    <p:handoutMasterId r:id="rId17"/>
  </p:handoutMasterIdLst>
  <p:sldIdLst>
    <p:sldId id="257" r:id="rId5"/>
    <p:sldId id="258" r:id="rId6"/>
    <p:sldId id="259" r:id="rId7"/>
    <p:sldId id="260" r:id="rId8"/>
    <p:sldId id="261" r:id="rId9"/>
    <p:sldId id="263" r:id="rId10"/>
    <p:sldId id="262" r:id="rId11"/>
    <p:sldId id="264" r:id="rId12"/>
    <p:sldId id="265" r:id="rId13"/>
    <p:sldId id="266" r:id="rId14"/>
    <p:sldId id="267" r:id="rId15"/>
    <p:sldId id="268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E1C"/>
    <a:srgbClr val="52D0D4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052" autoAdjust="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798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EDF3F9-A383-40CF-841B-6426D82ECB85}" type="datetimeFigureOut">
              <a:rPr lang="ru-RU" smtClean="0"/>
              <a:t>04.11.2022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BDF9E2-D527-45E4-B727-833247D273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758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4.png"/><Relationship Id="rId7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png"/><Relationship Id="rId7" Type="http://schemas.openxmlformats.org/officeDocument/2006/relationships/image" Target="../media/image22.pn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Relationship Id="rId9" Type="http://schemas.openxmlformats.org/officeDocument/2006/relationships/image" Target="../media/image2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06992" y="1801368"/>
            <a:ext cx="9144000" cy="1271668"/>
          </a:xfrm>
          <a:prstGeom prst="rect">
            <a:avLst/>
          </a:prstGeom>
        </p:spPr>
        <p:txBody>
          <a:bodyPr anchor="b"/>
          <a:lstStyle>
            <a:lvl1pPr algn="ctr">
              <a:defRPr sz="6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15012" y="4566542"/>
            <a:ext cx="5761973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87" y="4919472"/>
            <a:ext cx="780779" cy="18132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887" y="2486190"/>
            <a:ext cx="6529105" cy="33398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4288" y="3148546"/>
            <a:ext cx="946995" cy="8888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4064" flipH="1">
            <a:off x="9040091" y="280346"/>
            <a:ext cx="1620000" cy="14497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2264">
            <a:off x="432872" y="866690"/>
            <a:ext cx="2281516" cy="13411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78" y="5120640"/>
            <a:ext cx="462607" cy="9102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276" y="-494119"/>
            <a:ext cx="2726006" cy="288819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5520" y="785524"/>
            <a:ext cx="521596" cy="81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653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791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479" y="4982080"/>
            <a:ext cx="2264474" cy="133108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18841" y="624268"/>
            <a:ext cx="1087755" cy="101917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2288674"/>
            <a:ext cx="1378875" cy="12809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1546" y="160762"/>
            <a:ext cx="844933" cy="7930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45" y="1896931"/>
            <a:ext cx="413035" cy="8127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28" y="3776471"/>
            <a:ext cx="1062888" cy="135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11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6" y="-416425"/>
            <a:ext cx="2105596" cy="223087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744" y="105247"/>
            <a:ext cx="748195" cy="70225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8" y="1617231"/>
            <a:ext cx="590550" cy="116205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78" y="4179048"/>
            <a:ext cx="832257" cy="106285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825" y="4768561"/>
            <a:ext cx="1497976" cy="94667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01" y="5605930"/>
            <a:ext cx="1359952" cy="126334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72" y="5631447"/>
            <a:ext cx="1384005" cy="66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266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87" y="-347322"/>
            <a:ext cx="2348721" cy="2488462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819" y="5166360"/>
            <a:ext cx="924802" cy="8680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8" y="2020246"/>
            <a:ext cx="456953" cy="89916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9951" flipH="1">
            <a:off x="205829" y="3358523"/>
            <a:ext cx="971850" cy="12086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827" y="89169"/>
            <a:ext cx="920345" cy="75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137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Макет_вопрос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351927" y="1031437"/>
            <a:ext cx="4839012" cy="3795396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6939226" y="1032932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>
              <a:buFontTx/>
              <a:buNone/>
              <a:defRPr sz="1400">
                <a:solidFill>
                  <a:srgbClr val="418E03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Правильный ответ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4" hasCustomPrompt="1"/>
          </p:nvPr>
        </p:nvSpPr>
        <p:spPr>
          <a:xfrm>
            <a:off x="6939226" y="2497135"/>
            <a:ext cx="3375206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906035" y="3962833"/>
            <a:ext cx="3408397" cy="864000"/>
          </a:xfrm>
          <a:prstGeom prst="rect">
            <a:avLst/>
          </a:prstGeom>
          <a:solidFill>
            <a:schemeClr val="bg1"/>
          </a:solidFill>
          <a:ln w="28575">
            <a:noFill/>
            <a:prstDash val="sysDash"/>
          </a:ln>
        </p:spPr>
        <p:txBody>
          <a:bodyPr anchor="ctr"/>
          <a:lstStyle>
            <a:lvl1pPr marL="0" indent="0" algn="ctr">
              <a:buFontTx/>
              <a:buNone/>
              <a:defRPr sz="20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  <a:lvl2pPr marL="3429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 marL="6858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 marL="10287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 marL="1371600" indent="0" algn="ctr">
              <a:buFontTx/>
              <a:buNone/>
              <a:defRPr sz="1400"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ru-RU" dirty="0"/>
              <a:t>Неправильный ответ</a:t>
            </a:r>
            <a:endParaRPr lang="en-US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399" y="169358"/>
            <a:ext cx="766227" cy="71917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7" y="5047487"/>
            <a:ext cx="495264" cy="9745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9213" y="3233118"/>
            <a:ext cx="1383331" cy="176661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847" y="5688912"/>
            <a:ext cx="1750047" cy="116908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978" y="-281815"/>
            <a:ext cx="1913925" cy="202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0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езульта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940" y="1171075"/>
            <a:ext cx="1844592" cy="1954339"/>
          </a:xfrm>
          <a:prstGeom prst="rect">
            <a:avLst/>
          </a:prstGeo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2980944" y="1964368"/>
            <a:ext cx="6210373" cy="1161046"/>
          </a:xfrm>
          <a:prstGeom prst="rect">
            <a:avLst/>
          </a:prstGeom>
        </p:spPr>
        <p:txBody>
          <a:bodyPr/>
          <a:lstStyle>
            <a:lvl1pPr>
              <a:defRPr sz="5400" b="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cs typeface="Segoe UI Light" panose="020B0502040204020203" pitchFamily="34" charset="0"/>
              </a:defRPr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240" y="-1521677"/>
            <a:ext cx="869033" cy="8156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017" y="6858000"/>
            <a:ext cx="1143002" cy="9387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1188" y="4246511"/>
            <a:ext cx="1063754" cy="10088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3276" y="247307"/>
            <a:ext cx="1005842" cy="8625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672" y="5255401"/>
            <a:ext cx="398728" cy="78459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4366661"/>
            <a:ext cx="1178004" cy="128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7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59259E-6 L 0.4944 0.03982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14" y="199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77556E-17 L 0.26823 0.75972 " pathEditMode="relative" rAng="0" ptsTypes="AA">
                                      <p:cBhvr>
                                        <p:cTn id="8" dur="3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1" y="3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L 0.74127 -0.53078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57" y="-265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36 0.32106 L -0.23802 -0.46945 " pathEditMode="relative" rAng="0" ptsTypes="AA">
                                      <p:cBhvr>
                                        <p:cTn id="12" dur="3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19" y="-39537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4" presetClass="path" presetSubtype="0" accel="45143" decel="45143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C -0.06966 0.12616 -0.2306 0.11273 -0.23867 0.10695 C -0.2405 0.10533 -0.42617 0.13426 -0.50482 0.10093 C -0.58373 0.06783 -0.65964 -0.01967 -0.71185 -0.09236 C -0.76185 -0.18102 -0.79128 -0.24815 -0.81133 -0.3169 C -0.83151 -0.38588 -0.84271 -0.53379 -0.85026 -0.55416 " pathEditMode="relative" rAng="0" ptsTypes="AAAAAA">
                                      <p:cBhvr>
                                        <p:cTn id="14" dur="3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13" y="-2185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" presetClass="emph" presetSubtype="1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1F1F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5300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90" r:id="rId2"/>
    <p:sldLayoutId id="2147483681" r:id="rId3"/>
    <p:sldLayoutId id="2147483687" r:id="rId4"/>
    <p:sldLayoutId id="2147483688" r:id="rId5"/>
    <p:sldLayoutId id="2147483689" r:id="rId6"/>
    <p:sldLayoutId id="2147483692" r:id="rId7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12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9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18.png"/><Relationship Id="rId7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06284" y="1107367"/>
            <a:ext cx="9144000" cy="2387600"/>
          </a:xfrm>
          <a:prstGeom prst="rect">
            <a:avLst/>
          </a:prstGeom>
        </p:spPr>
        <p:txBody>
          <a:bodyPr/>
          <a:lstStyle/>
          <a:p>
            <a:r>
              <a:rPr lang="uk-UA" sz="8800" b="1" i="1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 гостях у лісових звірят</a:t>
            </a:r>
            <a:endParaRPr lang="ru-RU" sz="88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802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3435E-729A-4B4E-BD89-1F6B4B5A8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4295" y="477729"/>
            <a:ext cx="8413510" cy="4829453"/>
          </a:xfrm>
        </p:spPr>
        <p:txBody>
          <a:bodyPr>
            <a:normAutofit fontScale="90000"/>
          </a:bodyPr>
          <a:lstStyle/>
          <a:p>
            <a:r>
              <a:rPr lang="uk-UA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Зайчик і Білочка влітку гралися в лісі. Білочка була руда, а зайчик сірий. Білочка приносила шишки, горішки. Зайчик – моркву, капусту. Настала зима. Вони знову зустрілися і не впізнали один одного. Чому? Зайчик став білим, а білочка сірою</a:t>
            </a:r>
            <a:r>
              <a:rPr lang="uk-UA" i="1" dirty="0">
                <a:solidFill>
                  <a:srgbClr val="7030A0"/>
                </a:solidFill>
              </a:rPr>
              <a:t>.</a:t>
            </a:r>
            <a:br>
              <a:rPr lang="ru-RU" dirty="0"/>
            </a:br>
            <a:endParaRPr lang="ru-RU" dirty="0"/>
          </a:p>
        </p:txBody>
      </p:sp>
      <p:pic>
        <p:nvPicPr>
          <p:cNvPr id="8194" name="Picture 2" descr="Антоніна Грицаюк: Хороша сусідка - ВІРШ, Вірші, поезія. Клуб поезії">
            <a:extLst>
              <a:ext uri="{FF2B5EF4-FFF2-40B4-BE49-F238E27FC236}">
                <a16:creationId xmlns:a16="http://schemas.microsoft.com/office/drawing/2014/main" id="{0795C78F-B7F7-4F22-82B5-2E9746277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95" y="291299"/>
            <a:ext cx="23812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Белка и зайчик (Александр Трускин) / Стихи.ру">
            <a:extLst>
              <a:ext uri="{FF2B5EF4-FFF2-40B4-BE49-F238E27FC236}">
                <a16:creationId xmlns:a16="http://schemas.microsoft.com/office/drawing/2014/main" id="{1E50AD71-7376-44FA-9AD5-0140CF602B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319" y="2373205"/>
            <a:ext cx="2533650" cy="1809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Жили-были Зайчик и Белочка. Дружили, любили друг друга. Как-то З - Юмор -  931633 - Tabor.ru">
            <a:extLst>
              <a:ext uri="{FF2B5EF4-FFF2-40B4-BE49-F238E27FC236}">
                <a16:creationId xmlns:a16="http://schemas.microsoft.com/office/drawing/2014/main" id="{4F5716FB-6B4A-4BD8-AFB6-2E677EA116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41" y="4479431"/>
            <a:ext cx="2019300" cy="2266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14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342FEA-797B-4FE0-8AF6-DE0A97509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8194" y="266214"/>
            <a:ext cx="6040019" cy="1463189"/>
          </a:xfrm>
        </p:spPr>
        <p:txBody>
          <a:bodyPr/>
          <a:lstStyle/>
          <a:p>
            <a:r>
              <a:rPr lang="uk-UA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ПОЕТИЧНА ХВИЛИНКА</a:t>
            </a:r>
            <a:endParaRPr lang="ru-RU" dirty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B03E11-39E8-432A-BDAA-0FA96579C54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4269" y="1873190"/>
            <a:ext cx="5106170" cy="2725443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uk-UA" sz="2800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Непосида зайченя	</a:t>
            </a:r>
          </a:p>
          <a:p>
            <a:pPr>
              <a:spcBef>
                <a:spcPts val="0"/>
              </a:spcBef>
            </a:pPr>
            <a:r>
              <a:rPr lang="uk-UA" sz="2800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Хоч і довгі в нього вуха, </a:t>
            </a:r>
          </a:p>
          <a:p>
            <a:pPr>
              <a:spcBef>
                <a:spcPts val="0"/>
              </a:spcBef>
            </a:pPr>
            <a:r>
              <a:rPr lang="uk-UA" sz="2800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Як не тут, то там </a:t>
            </a:r>
            <a:r>
              <a:rPr lang="uk-UA" sz="2800" i="1" dirty="0" err="1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ганя</a:t>
            </a:r>
            <a:r>
              <a:rPr lang="uk-UA" sz="2800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, А не дуже старших </a:t>
            </a:r>
            <a:r>
              <a:rPr lang="uk-UA" sz="2800" i="1" dirty="0" err="1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слуха</a:t>
            </a:r>
            <a:r>
              <a:rPr lang="uk-UA" sz="2800" i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  <a:r>
              <a:rPr lang="uk-UA" i="1" dirty="0"/>
              <a:t> </a:t>
            </a:r>
            <a:endParaRPr lang="ru-RU" dirty="0"/>
          </a:p>
        </p:txBody>
      </p:sp>
      <p:pic>
        <p:nvPicPr>
          <p:cNvPr id="9218" name="Picture 2" descr="Сова с указкой - 73 фото">
            <a:extLst>
              <a:ext uri="{FF2B5EF4-FFF2-40B4-BE49-F238E27FC236}">
                <a16:creationId xmlns:a16="http://schemas.microsoft.com/office/drawing/2014/main" id="{B38749C5-7B74-4B37-BD5F-B0A88659FD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721" y="1464932"/>
            <a:ext cx="5589548" cy="5126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B9E53F9B-0DC9-4936-B554-13EB93158DFE}"/>
              </a:ext>
            </a:extLst>
          </p:cNvPr>
          <p:cNvSpPr txBox="1">
            <a:spLocks/>
          </p:cNvSpPr>
          <p:nvPr/>
        </p:nvSpPr>
        <p:spPr>
          <a:xfrm>
            <a:off x="4777667" y="4724665"/>
            <a:ext cx="6040019" cy="1993153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1">
                    <a:lumMod val="75000"/>
                  </a:schemeClr>
                </a:solidFill>
                <a:latin typeface="Segoe UI Light" panose="020B0502040204020203" pitchFamily="34" charset="0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uk-UA" sz="5800" i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Гарна й чепурна</a:t>
            </a:r>
            <a:endParaRPr lang="ru-RU" sz="5800" i="1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uk-UA" sz="5800" i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Все горішки я гризу</a:t>
            </a:r>
            <a:r>
              <a:rPr lang="ru-RU" sz="5800" i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.</a:t>
            </a:r>
          </a:p>
          <a:p>
            <a:r>
              <a:rPr lang="uk-UA" sz="5800" i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А я білочка маленька,</a:t>
            </a:r>
            <a:endParaRPr lang="ru-RU" sz="5800" i="1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uk-UA" sz="5800" i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	І в дупло гриби ношу.  </a:t>
            </a:r>
            <a:endParaRPr lang="ru-RU" sz="5800" i="1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endParaRPr lang="ru-RU" dirty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1222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B47E6A-4B91-4A39-9FF6-547FED0E8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1926" y="275209"/>
            <a:ext cx="9576485" cy="2956264"/>
          </a:xfrm>
        </p:spPr>
        <p:txBody>
          <a:bodyPr>
            <a:normAutofit fontScale="90000"/>
          </a:bodyPr>
          <a:lstStyle/>
          <a:p>
            <a:r>
              <a:rPr lang="uk-UA" i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Пташка весело літає,</a:t>
            </a:r>
            <a:br>
              <a:rPr lang="ru-RU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i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Швидко лис десь пробіжить,</a:t>
            </a:r>
            <a:br>
              <a:rPr lang="ru-RU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i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Їжачок в кущах сидить.</a:t>
            </a:r>
            <a:br>
              <a:rPr lang="ru-RU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i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Вже з барлогу встав ведмідь –</a:t>
            </a:r>
            <a:br>
              <a:rPr lang="ru-RU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i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Цих тваринок всіх любіть.</a:t>
            </a:r>
            <a:br>
              <a:rPr lang="ru-RU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endParaRPr lang="ru-RU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0244" name="Picture 4" descr="1 Б клас: Я досліджую світ &quot;Світ тварин&quot;">
            <a:extLst>
              <a:ext uri="{FF2B5EF4-FFF2-40B4-BE49-F238E27FC236}">
                <a16:creationId xmlns:a16="http://schemas.microsoft.com/office/drawing/2014/main" id="{100A8675-86BD-41DF-BB64-C3E058B69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3514" y="3533312"/>
            <a:ext cx="6551721" cy="3049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8571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5679829" y="924851"/>
            <a:ext cx="4839012" cy="3795396"/>
          </a:xfrm>
        </p:spPr>
        <p:txBody>
          <a:bodyPr>
            <a:normAutofit fontScale="90000"/>
          </a:bodyPr>
          <a:lstStyle/>
          <a:p>
            <a:r>
              <a:rPr lang="uk-UA" sz="2700" b="1" i="1" dirty="0">
                <a:solidFill>
                  <a:srgbClr val="0070C0"/>
                </a:solidFill>
                <a:latin typeface="+mn-lt"/>
              </a:rPr>
              <a:t>Краса природи є у всьому:</a:t>
            </a:r>
            <a:br>
              <a:rPr lang="ru-RU" sz="2700" b="1" dirty="0">
                <a:solidFill>
                  <a:srgbClr val="0070C0"/>
                </a:solidFill>
                <a:latin typeface="+mn-lt"/>
              </a:rPr>
            </a:br>
            <a:r>
              <a:rPr lang="uk-UA" sz="2700" b="1" i="1" dirty="0">
                <a:solidFill>
                  <a:srgbClr val="0070C0"/>
                </a:solidFill>
                <a:latin typeface="+mn-lt"/>
              </a:rPr>
              <a:t>	В листочку, в квіточці живій,</a:t>
            </a:r>
            <a:br>
              <a:rPr lang="ru-RU" sz="2700" b="1" dirty="0">
                <a:solidFill>
                  <a:srgbClr val="0070C0"/>
                </a:solidFill>
                <a:latin typeface="+mn-lt"/>
              </a:rPr>
            </a:br>
            <a:r>
              <a:rPr lang="uk-UA" sz="2700" b="1" i="1" dirty="0">
                <a:solidFill>
                  <a:srgbClr val="0070C0"/>
                </a:solidFill>
                <a:latin typeface="+mn-lt"/>
              </a:rPr>
              <a:t>	В хмаринці, в небі голубому,</a:t>
            </a:r>
            <a:br>
              <a:rPr lang="ru-RU" sz="2700" b="1" dirty="0">
                <a:solidFill>
                  <a:srgbClr val="0070C0"/>
                </a:solidFill>
                <a:latin typeface="+mn-lt"/>
              </a:rPr>
            </a:br>
            <a:r>
              <a:rPr lang="uk-UA" sz="2700" b="1" i="1" dirty="0">
                <a:solidFill>
                  <a:srgbClr val="0070C0"/>
                </a:solidFill>
                <a:latin typeface="+mn-lt"/>
              </a:rPr>
              <a:t>         Лиш придивитися умій!</a:t>
            </a:r>
            <a:br>
              <a:rPr lang="ru-RU" sz="2700" b="1" dirty="0">
                <a:solidFill>
                  <a:srgbClr val="0070C0"/>
                </a:solidFill>
                <a:latin typeface="+mn-lt"/>
              </a:rPr>
            </a:br>
            <a:r>
              <a:rPr lang="uk-UA" sz="2700" b="1" i="1" dirty="0">
                <a:solidFill>
                  <a:srgbClr val="0070C0"/>
                </a:solidFill>
                <a:latin typeface="+mn-lt"/>
              </a:rPr>
              <a:t>         Вона в сосні, берізці й клені,</a:t>
            </a:r>
            <a:br>
              <a:rPr lang="ru-RU" sz="2700" b="1" dirty="0">
                <a:solidFill>
                  <a:srgbClr val="0070C0"/>
                </a:solidFill>
                <a:latin typeface="+mn-lt"/>
              </a:rPr>
            </a:br>
            <a:r>
              <a:rPr lang="uk-UA" sz="2700" b="1" i="1" dirty="0">
                <a:solidFill>
                  <a:srgbClr val="0070C0"/>
                </a:solidFill>
                <a:latin typeface="+mn-lt"/>
              </a:rPr>
              <a:t>        В метеликові, просто скрізь.</a:t>
            </a:r>
            <a:br>
              <a:rPr lang="ru-RU" sz="2700" b="1" dirty="0">
                <a:solidFill>
                  <a:srgbClr val="0070C0"/>
                </a:solidFill>
                <a:latin typeface="+mn-lt"/>
              </a:rPr>
            </a:br>
            <a:r>
              <a:rPr lang="uk-UA" sz="2700" b="1" i="1" dirty="0">
                <a:solidFill>
                  <a:srgbClr val="0070C0"/>
                </a:solidFill>
                <a:latin typeface="+mn-lt"/>
              </a:rPr>
              <a:t>        В джерельці і в траві зеленій</a:t>
            </a:r>
            <a:br>
              <a:rPr lang="ru-RU" sz="2700" b="1" dirty="0">
                <a:solidFill>
                  <a:srgbClr val="0070C0"/>
                </a:solidFill>
                <a:latin typeface="+mn-lt"/>
              </a:rPr>
            </a:br>
            <a:r>
              <a:rPr lang="uk-UA" sz="2700" b="1" i="1" dirty="0">
                <a:solidFill>
                  <a:srgbClr val="0070C0"/>
                </a:solidFill>
                <a:latin typeface="+mn-lt"/>
              </a:rPr>
              <a:t>        Лише прислухайсь, придивись</a:t>
            </a:r>
            <a:br>
              <a:rPr lang="ru-RU" sz="2200" dirty="0">
                <a:solidFill>
                  <a:srgbClr val="0070C0"/>
                </a:solidFill>
                <a:latin typeface="+mn-lt"/>
              </a:rPr>
            </a:br>
            <a:endParaRPr lang="ru-RU" sz="2200" dirty="0">
              <a:solidFill>
                <a:srgbClr val="0070C0"/>
              </a:solidFill>
              <a:latin typeface="+mn-lt"/>
              <a:cs typeface="Segoe UI Light" panose="020B0502040204020203" pitchFamily="34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752" y="6991855"/>
            <a:ext cx="2264474" cy="133108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099991" y="-1019175"/>
            <a:ext cx="1087755" cy="10191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2288674"/>
            <a:ext cx="1378875" cy="12809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0658" y="238386"/>
            <a:ext cx="844933" cy="79305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717" y="797170"/>
            <a:ext cx="413035" cy="8127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828" y="3776471"/>
            <a:ext cx="1062888" cy="135738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8841" y="3120540"/>
            <a:ext cx="386141" cy="606027"/>
          </a:xfrm>
          <a:prstGeom prst="rect">
            <a:avLst/>
          </a:prstGeom>
        </p:spPr>
      </p:pic>
      <p:pic>
        <p:nvPicPr>
          <p:cNvPr id="1026" name="Picture 2" descr="Олеся Лісова. Добрі сусіди. Казка для дітей - Мала Сторінка">
            <a:extLst>
              <a:ext uri="{FF2B5EF4-FFF2-40B4-BE49-F238E27FC236}">
                <a16:creationId xmlns:a16="http://schemas.microsoft.com/office/drawing/2014/main" id="{96E9EEB0-7005-4732-92A8-2B67D46D6E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284" y="2304858"/>
            <a:ext cx="4767064" cy="294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63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037 L 0.52227 -0.002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67" y="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44444E-6 L -0.13229 0.28542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15" y="1425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 0.01527 L 0.22279 -0.284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03" y="-150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616" y="-416425"/>
            <a:ext cx="2105596" cy="22308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2020" y="-3242"/>
            <a:ext cx="748195" cy="70225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28" y="1617231"/>
            <a:ext cx="590550" cy="1162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478" y="4179048"/>
            <a:ext cx="832257" cy="106285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06212" y="-991538"/>
            <a:ext cx="1497976" cy="94667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101" y="5605930"/>
            <a:ext cx="1359952" cy="12633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272" y="5631447"/>
            <a:ext cx="1384005" cy="662763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3453414" y="2169509"/>
            <a:ext cx="4084258" cy="1162050"/>
          </a:xfrm>
        </p:spPr>
        <p:txBody>
          <a:bodyPr>
            <a:noAutofit/>
          </a:bodyPr>
          <a:lstStyle/>
          <a:p>
            <a:r>
              <a:rPr lang="ru-RU" sz="9600" dirty="0">
                <a:latin typeface="Segoe UI Black" panose="020B0A02040204020203" pitchFamily="34" charset="0"/>
                <a:ea typeface="Segoe UI Black" panose="020B0A02040204020203" pitchFamily="34" charset="0"/>
              </a:rPr>
              <a:t>Л</a:t>
            </a:r>
            <a:r>
              <a:rPr lang="uk-UA" sz="9600" dirty="0">
                <a:latin typeface="Segoe UI Black" panose="020B0A02040204020203" pitchFamily="34" charset="0"/>
                <a:ea typeface="Segoe UI Black" panose="020B0A02040204020203" pitchFamily="34" charset="0"/>
              </a:rPr>
              <a:t>ІС</a:t>
            </a:r>
            <a:endParaRPr lang="ru-RU" sz="96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4" name="Прямоугольник 13">
            <a:hlinkClick r:id="" action="ppaction://hlinkshowjump?jump=nextslide">
              <a:snd r:embed="rId10" name="chimes.wav"/>
            </a:hlinkClick>
          </p:cNvPr>
          <p:cNvSpPr/>
          <p:nvPr/>
        </p:nvSpPr>
        <p:spPr>
          <a:xfrm>
            <a:off x="5584054" y="860751"/>
            <a:ext cx="1761800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ЗВІРІ</a:t>
            </a:r>
            <a:endParaRPr lang="ru-RU" sz="3600" b="1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821640" y="949189"/>
            <a:ext cx="1919634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ПТАХИ</a:t>
            </a:r>
            <a:endParaRPr lang="ru-RU" sz="3600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998781" y="2048238"/>
            <a:ext cx="2350995" cy="979047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КОМАХИ</a:t>
            </a:r>
            <a:endParaRPr lang="ru-RU" sz="3600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0484" y="3369470"/>
            <a:ext cx="386141" cy="606027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5C5C1DCA-93DE-4F4C-A505-551CA5B42C48}"/>
              </a:ext>
            </a:extLst>
          </p:cNvPr>
          <p:cNvSpPr/>
          <p:nvPr/>
        </p:nvSpPr>
        <p:spPr>
          <a:xfrm>
            <a:off x="8034966" y="3534283"/>
            <a:ext cx="2248224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7030A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ЯГОДИ</a:t>
            </a:r>
            <a:endParaRPr lang="ru-RU" sz="3600" b="1" dirty="0">
              <a:solidFill>
                <a:srgbClr val="7030A0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C6C6C80-78D7-4906-B3A8-80789D092E64}"/>
              </a:ext>
            </a:extLst>
          </p:cNvPr>
          <p:cNvSpPr/>
          <p:nvPr/>
        </p:nvSpPr>
        <p:spPr>
          <a:xfrm>
            <a:off x="5584054" y="3591986"/>
            <a:ext cx="1953618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ГРИБИ</a:t>
            </a:r>
            <a:endParaRPr lang="ru-RU" sz="3600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16183AEA-7B7C-43B4-BE45-7767E6F5CCB7}"/>
              </a:ext>
            </a:extLst>
          </p:cNvPr>
          <p:cNvSpPr/>
          <p:nvPr/>
        </p:nvSpPr>
        <p:spPr>
          <a:xfrm>
            <a:off x="3719116" y="847763"/>
            <a:ext cx="1570612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КУЩІ</a:t>
            </a:r>
            <a:endParaRPr lang="ru-RU" sz="3600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5EAF6A17-283C-4253-9754-AFA5B0EEC51A}"/>
              </a:ext>
            </a:extLst>
          </p:cNvPr>
          <p:cNvSpPr/>
          <p:nvPr/>
        </p:nvSpPr>
        <p:spPr>
          <a:xfrm>
            <a:off x="2919816" y="3672483"/>
            <a:ext cx="2369912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ДЕРЕВА</a:t>
            </a:r>
            <a:endParaRPr lang="ru-RU" sz="3600" b="1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97AD074C-C3B0-4EE5-9761-F991D6809A77}"/>
              </a:ext>
            </a:extLst>
          </p:cNvPr>
          <p:cNvSpPr/>
          <p:nvPr/>
        </p:nvSpPr>
        <p:spPr>
          <a:xfrm>
            <a:off x="801703" y="860751"/>
            <a:ext cx="2646196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ПОВІТРЯ</a:t>
            </a:r>
            <a:endParaRPr lang="ru-RU" sz="3600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B2F2A85-7113-48E3-95E8-DE93A3AC89B6}"/>
              </a:ext>
            </a:extLst>
          </p:cNvPr>
          <p:cNvSpPr/>
          <p:nvPr/>
        </p:nvSpPr>
        <p:spPr>
          <a:xfrm>
            <a:off x="347265" y="3646720"/>
            <a:ext cx="1942701" cy="864000"/>
          </a:xfrm>
          <a:prstGeom prst="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Light" panose="020B0502040204020203" pitchFamily="34" charset="0"/>
              </a:rPr>
              <a:t>КВІТИ</a:t>
            </a:r>
            <a:endParaRPr lang="ru-RU" sz="3600" b="1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27" name="Picture 2" descr="_Ісус - дорога, істина і життя_† - ЗНАК ЗАПИТАННЯ Жив собі на світі знак  запитання. Був дуже привабливим і, як усі знаки запитання, вельми  інтелігентним. Проте вже певний час мандрував по країні">
            <a:extLst>
              <a:ext uri="{FF2B5EF4-FFF2-40B4-BE49-F238E27FC236}">
                <a16:creationId xmlns:a16="http://schemas.microsoft.com/office/drawing/2014/main" id="{51F00AEE-E348-4F7A-8138-64B290D6FB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1218" y="2012157"/>
            <a:ext cx="1011937" cy="1357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51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4.44444E-6 L 0.50092 -4.44444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43476 0.8504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45" y="4252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B9D07E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25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8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34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7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43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46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52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55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61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64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70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3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79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2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indefinite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" presetClass="emph" presetSubtype="1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override="childStyle">
                                        <p:cTn id="88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bg1"/>
                                        </p:clrVal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909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587" y="-347322"/>
            <a:ext cx="2348721" cy="24884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265" y="5200321"/>
            <a:ext cx="924802" cy="86801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78" y="2020246"/>
            <a:ext cx="456953" cy="89916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9951" flipH="1">
            <a:off x="205829" y="3358523"/>
            <a:ext cx="971850" cy="12086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0427" y="0"/>
            <a:ext cx="920345" cy="753900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850385" y="233439"/>
            <a:ext cx="4245615" cy="3573613"/>
          </a:xfrm>
        </p:spPr>
        <p:txBody>
          <a:bodyPr>
            <a:normAutofit/>
          </a:bodyPr>
          <a:lstStyle/>
          <a:p>
            <a:pPr lvl="1" algn="ctr"/>
            <a:r>
              <a:rPr lang="uk-UA" sz="2800" b="1" i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Я маленький, я вухатий,</a:t>
            </a:r>
            <a:br>
              <a:rPr lang="ru-RU" sz="28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sz="2800" b="1" i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попелястий, волохатий.</a:t>
            </a:r>
            <a:r>
              <a:rPr lang="uk-UA" sz="28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br>
              <a:rPr lang="ru-RU" sz="28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sz="2800" b="1" i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Я стрибаю і тікаю,</a:t>
            </a:r>
            <a:br>
              <a:rPr lang="ru-RU" sz="2800" b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sz="2800" b="1" i="1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Дуже куций хвостик маю</a:t>
            </a:r>
            <a:endParaRPr lang="ru-RU" sz="2800" b="1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  <a:cs typeface="Segoe UI Light" panose="020B0502040204020203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37" y="2725343"/>
            <a:ext cx="386141" cy="606027"/>
          </a:xfrm>
          <a:prstGeom prst="rect">
            <a:avLst/>
          </a:prstGeom>
        </p:spPr>
      </p:pic>
      <p:pic>
        <p:nvPicPr>
          <p:cNvPr id="3078" name="Picture 6" descr="Детский рисунок зайчик (25 фото) » Рисунки для срисовки и не только">
            <a:extLst>
              <a:ext uri="{FF2B5EF4-FFF2-40B4-BE49-F238E27FC236}">
                <a16:creationId xmlns:a16="http://schemas.microsoft.com/office/drawing/2014/main" id="{8958D49B-BCCB-43B8-91F3-3562A7420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363" y="-97630"/>
            <a:ext cx="55499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43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529 -0.00532 L -0.53555 0.00648 " pathEditMode="relative" rAng="0" ptsTypes="AA">
                                      <p:cBhvr>
                                        <p:cTn id="6" dur="1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42" y="57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2.59259E-6 L 0.3599 -0.00533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25" y="-131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737" y="5047487"/>
            <a:ext cx="495264" cy="97455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2365" y="3306270"/>
            <a:ext cx="1383331" cy="17666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8154" y="5677896"/>
            <a:ext cx="1766534" cy="11801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978" y="-281815"/>
            <a:ext cx="1913925" cy="2027797"/>
          </a:xfrm>
          <a:prstGeom prst="rect">
            <a:avLst/>
          </a:prstGeom>
        </p:spPr>
      </p:pic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1149500" y="197431"/>
            <a:ext cx="4839012" cy="3795396"/>
          </a:xfrm>
        </p:spPr>
        <p:txBody>
          <a:bodyPr>
            <a:normAutofit/>
          </a:bodyPr>
          <a:lstStyle/>
          <a:p>
            <a:r>
              <a:rPr lang="uk-UA" sz="3200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Бережлива і грайлива, </a:t>
            </a:r>
            <a:br>
              <a:rPr lang="ru-RU" sz="3200" i="1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sz="3200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Й спритна вона на диво.</a:t>
            </a:r>
            <a:br>
              <a:rPr lang="ru-RU" sz="3200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sz="3200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Вміє стрибати далеко  </a:t>
            </a:r>
            <a:br>
              <a:rPr lang="ru-RU" sz="3200" i="1" dirty="0"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sz="3200" i="1" dirty="0">
                <a:latin typeface="Segoe UI Black" panose="020B0A02040204020203" pitchFamily="34" charset="0"/>
                <a:ea typeface="Segoe UI Black" panose="020B0A02040204020203" pitchFamily="34" charset="0"/>
              </a:rPr>
              <a:t>І горіхи розгризати.</a:t>
            </a:r>
            <a:endParaRPr lang="ru-RU" sz="3200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1141" y="2314576"/>
            <a:ext cx="471359" cy="7397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7677" y="12905"/>
            <a:ext cx="766227" cy="719178"/>
          </a:xfrm>
          <a:prstGeom prst="rect">
            <a:avLst/>
          </a:prstGeom>
        </p:spPr>
      </p:pic>
      <p:pic>
        <p:nvPicPr>
          <p:cNvPr id="4098" name="Picture 2" descr="Сидя белка: векторна графіка, зображення, Сидя белка малюнки | Скачати з  Depositphotos">
            <a:extLst>
              <a:ext uri="{FF2B5EF4-FFF2-40B4-BE49-F238E27FC236}">
                <a16:creationId xmlns:a16="http://schemas.microsoft.com/office/drawing/2014/main" id="{4A04B3F8-847E-4EAE-8506-9F67DEE54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490" y="2314576"/>
            <a:ext cx="4012436" cy="4442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55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400" advClick="0">
        <p14:doors dir="ver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0.20046 L 0.45338 0.01782 " pathEditMode="relative" rAng="0" ptsTypes="AA">
                                      <p:cBhvr>
                                        <p:cTn id="6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20" y="-914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A45657-DE1D-40CB-B0A3-7E1F95400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8396" y="390617"/>
            <a:ext cx="8984202" cy="1731146"/>
          </a:xfrm>
        </p:spPr>
        <p:txBody>
          <a:bodyPr>
            <a:normAutofit fontScale="90000"/>
          </a:bodyPr>
          <a:lstStyle/>
          <a:p>
            <a:r>
              <a:rPr lang="uk-UA" b="1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Вправа «Мікрофон»</a:t>
            </a:r>
            <a:br>
              <a:rPr lang="uk-UA" b="1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</a:br>
            <a:r>
              <a:rPr lang="uk-UA" b="1" dirty="0">
                <a:latin typeface="Segoe UI Black" panose="020B0A02040204020203" pitchFamily="34" charset="0"/>
                <a:ea typeface="Segoe UI Black" panose="020B0A02040204020203" pitchFamily="34" charset="0"/>
              </a:rPr>
              <a:t>Що цікавого ви можете розповісти про цих тварин?</a:t>
            </a:r>
            <a:endParaRPr lang="ru-RU" b="1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5122" name="Picture 2" descr="Squirrel nut character cartoon Stock Photo by ©Efengai 105549866">
            <a:extLst>
              <a:ext uri="{FF2B5EF4-FFF2-40B4-BE49-F238E27FC236}">
                <a16:creationId xmlns:a16="http://schemas.microsoft.com/office/drawing/2014/main" id="{7881A216-8BAD-429F-B221-F2AD52DF8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745" y="2413614"/>
            <a:ext cx="4903587" cy="4252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Стих Заяц читать для детей онлайн из коллекции про животных ~ Skazki.land">
            <a:extLst>
              <a:ext uri="{FF2B5EF4-FFF2-40B4-BE49-F238E27FC236}">
                <a16:creationId xmlns:a16="http://schemas.microsoft.com/office/drawing/2014/main" id="{D2BC7AFC-FFC1-44E5-92FB-8E441BB6F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314" y="2220526"/>
            <a:ext cx="4438837" cy="4445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Микрофон рисунок для детей - 65 фото">
            <a:extLst>
              <a:ext uri="{FF2B5EF4-FFF2-40B4-BE49-F238E27FC236}">
                <a16:creationId xmlns:a16="http://schemas.microsoft.com/office/drawing/2014/main" id="{E3A1545E-D2CE-43A4-B601-BED38F84F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985" y="191981"/>
            <a:ext cx="1562470" cy="149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1949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6040" y="592768"/>
            <a:ext cx="8467344" cy="1161046"/>
          </a:xfrm>
        </p:spPr>
        <p:txBody>
          <a:bodyPr/>
          <a:lstStyle/>
          <a:p>
            <a:pPr algn="ctr"/>
            <a:r>
              <a:rPr lang="uk-UA" dirty="0">
                <a:solidFill>
                  <a:srgbClr val="0070C0"/>
                </a:solidFill>
                <a:highlight>
                  <a:srgbClr val="FFFF00"/>
                </a:highlight>
                <a:latin typeface="Segoe UI Black" panose="020B0A02040204020203" pitchFamily="34" charset="0"/>
                <a:ea typeface="Segoe UI Black" panose="020B0A02040204020203" pitchFamily="34" charset="0"/>
              </a:rPr>
              <a:t>Ф</a:t>
            </a:r>
            <a:r>
              <a:rPr lang="ru-RU" dirty="0">
                <a:solidFill>
                  <a:srgbClr val="0070C0"/>
                </a:solidFill>
                <a:highlight>
                  <a:srgbClr val="FFFF00"/>
                </a:highlight>
                <a:latin typeface="Segoe UI Black" panose="020B0A02040204020203" pitchFamily="34" charset="0"/>
                <a:ea typeface="Segoe UI Black" panose="020B0A02040204020203" pitchFamily="34" charset="0"/>
              </a:rPr>
              <a:t>ІЗКУЛЬТ</a:t>
            </a:r>
            <a:r>
              <a:rPr lang="ru-RU" dirty="0">
                <a:solidFill>
                  <a:srgbClr val="FFFF00"/>
                </a:solidFill>
                <a:highlight>
                  <a:srgbClr val="000080"/>
                </a:highlight>
                <a:latin typeface="Segoe UI Black" panose="020B0A02040204020203" pitchFamily="34" charset="0"/>
                <a:ea typeface="Segoe UI Black" panose="020B0A02040204020203" pitchFamily="34" charset="0"/>
              </a:rPr>
              <a:t>ХВИЛИНКА</a:t>
            </a:r>
          </a:p>
        </p:txBody>
      </p:sp>
      <p:pic>
        <p:nvPicPr>
          <p:cNvPr id="3" name="Руханка з Патроном">
            <a:hlinkClick r:id="" action="ppaction://media"/>
            <a:extLst>
              <a:ext uri="{FF2B5EF4-FFF2-40B4-BE49-F238E27FC236}">
                <a16:creationId xmlns:a16="http://schemas.microsoft.com/office/drawing/2014/main" id="{243C8FA2-3201-45F9-925A-C6FAF87EF5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11096" y="1911096"/>
            <a:ext cx="8549640" cy="416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19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147EF81-C8F1-46D6-9534-59C02B772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99" y="230858"/>
            <a:ext cx="6683464" cy="1315264"/>
          </a:xfrm>
        </p:spPr>
        <p:txBody>
          <a:bodyPr>
            <a:noAutofit/>
          </a:bodyPr>
          <a:lstStyle/>
          <a:p>
            <a:r>
              <a:rPr lang="uk-UA" sz="4800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СКЛАДИ РЕЧЕННЯ</a:t>
            </a:r>
            <a:endParaRPr lang="ru-RU" sz="4800" dirty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1C35EF7-4D7E-4DE5-B659-07A997A4A4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359821" y="2059296"/>
            <a:ext cx="3375206" cy="864000"/>
          </a:xfrm>
        </p:spPr>
        <p:txBody>
          <a:bodyPr/>
          <a:lstStyle/>
          <a:p>
            <a:r>
              <a:rPr lang="uk-UA" sz="4800" b="1" dirty="0">
                <a:solidFill>
                  <a:srgbClr val="7030A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їсть</a:t>
            </a:r>
            <a:endParaRPr lang="ru-RU" sz="4800" b="1" dirty="0">
              <a:solidFill>
                <a:srgbClr val="7030A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EDD6F2-F821-40A4-8655-CA190537D7B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497214" y="3429000"/>
            <a:ext cx="3375206" cy="864000"/>
          </a:xfrm>
        </p:spPr>
        <p:txBody>
          <a:bodyPr/>
          <a:lstStyle/>
          <a:p>
            <a:r>
              <a:rPr lang="uk-UA" sz="4800" b="1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білочка</a:t>
            </a:r>
            <a:endParaRPr lang="ru-RU" sz="4800" b="1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9CBDC82A-2F59-4A35-933B-DBB4B3EF85D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434866" y="5037031"/>
            <a:ext cx="3408397" cy="864000"/>
          </a:xfrm>
        </p:spPr>
        <p:txBody>
          <a:bodyPr/>
          <a:lstStyle/>
          <a:p>
            <a:r>
              <a:rPr lang="uk-UA" sz="4800" dirty="0">
                <a:solidFill>
                  <a:srgbClr val="0070C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горішки</a:t>
            </a:r>
            <a:endParaRPr lang="ru-RU" sz="4800" dirty="0">
              <a:solidFill>
                <a:srgbClr val="0070C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146" name="Picture 2" descr="Cartoon funny squirrel holding pine cone on tree stump 5161893 Vector Art  at Vecteezy">
            <a:extLst>
              <a:ext uri="{FF2B5EF4-FFF2-40B4-BE49-F238E27FC236}">
                <a16:creationId xmlns:a16="http://schemas.microsoft.com/office/drawing/2014/main" id="{3BF7C34D-4212-42E2-9777-D4BCC3590E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717" y="888490"/>
            <a:ext cx="4713372" cy="4271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7023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7B0E8F-1DEB-44FA-97FB-7014585254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937" y="232564"/>
            <a:ext cx="6140826" cy="1019188"/>
          </a:xfrm>
        </p:spPr>
        <p:txBody>
          <a:bodyPr>
            <a:noAutofit/>
          </a:bodyPr>
          <a:lstStyle/>
          <a:p>
            <a:r>
              <a:rPr lang="uk-UA" sz="5400" dirty="0">
                <a:solidFill>
                  <a:srgbClr val="00206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Склади речення</a:t>
            </a:r>
            <a:endParaRPr lang="ru-RU" sz="5400" dirty="0">
              <a:solidFill>
                <a:srgbClr val="00206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EC3E2A-083C-478C-B27F-99EF18EBC03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553656" y="1567372"/>
            <a:ext cx="3375206" cy="864000"/>
          </a:xfrm>
        </p:spPr>
        <p:txBody>
          <a:bodyPr/>
          <a:lstStyle/>
          <a:p>
            <a:r>
              <a:rPr lang="uk-UA" sz="4400" b="1" dirty="0">
                <a:solidFill>
                  <a:srgbClr val="00B05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капусту</a:t>
            </a:r>
            <a:endParaRPr lang="ru-RU" sz="4400" b="1" dirty="0">
              <a:solidFill>
                <a:srgbClr val="00B05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B60D30E-A458-4D01-9098-79C3082FADB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50985" y="2997000"/>
            <a:ext cx="3375206" cy="864000"/>
          </a:xfrm>
        </p:spPr>
        <p:txBody>
          <a:bodyPr/>
          <a:lstStyle/>
          <a:p>
            <a:r>
              <a:rPr lang="uk-UA" sz="4800" dirty="0">
                <a:solidFill>
                  <a:srgbClr val="00B0F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зайчик</a:t>
            </a:r>
            <a:endParaRPr lang="ru-RU" sz="4800" dirty="0">
              <a:solidFill>
                <a:srgbClr val="00B0F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79F16DD-2DD1-48B3-8F4C-9BFC4374BBF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49458" y="4992256"/>
            <a:ext cx="3408397" cy="864000"/>
          </a:xfrm>
        </p:spPr>
        <p:txBody>
          <a:bodyPr/>
          <a:lstStyle/>
          <a:p>
            <a:r>
              <a:rPr lang="uk-UA" sz="4800" dirty="0">
                <a:solidFill>
                  <a:srgbClr val="FF0000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їсть</a:t>
            </a:r>
            <a:endParaRPr lang="ru-RU" sz="4800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7172" name="Picture 4" descr="Аудіоказка українською &quot;Як заєць капусту роздавав&quot; / Аудіоказка на ніч -  YouTube">
            <a:extLst>
              <a:ext uri="{FF2B5EF4-FFF2-40B4-BE49-F238E27FC236}">
                <a16:creationId xmlns:a16="http://schemas.microsoft.com/office/drawing/2014/main" id="{698C5AC1-A2A0-4C7A-83E1-4C5FCDC17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328" y="2195351"/>
            <a:ext cx="4971182" cy="367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0558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500">
        <p15:prstTrans prst="drap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1">
  <a:themeElements>
    <a:clrScheme name="Другая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1E4E79"/>
      </a:hlink>
      <a:folHlink>
        <a:srgbClr val="1E4E79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1" id="{AD300A45-241B-484A-8AB7-E4E106A9140C}" vid="{035C38CC-2C83-46D0-869F-FABCD5E447C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9AC5EAA778EFE4AB81F53BA0C48C9BB" ma:contentTypeVersion="" ma:contentTypeDescription="Create a new document." ma:contentTypeScope="" ma:versionID="84a7b908d236d3feec5cdc52fe85ba7c">
  <xsd:schema xmlns:xsd="http://www.w3.org/2001/XMLSchema" xmlns:xs="http://www.w3.org/2001/XMLSchema" xmlns:p="http://schemas.microsoft.com/office/2006/metadata/properties" xmlns:ns1="http://schemas.microsoft.com/sharepoint/v3" xmlns:ns2="6ee78bd2-4339-4042-adc0-bcc646419980" xmlns:ns3="2547570a-e5f4-4946-a4c3-82580e42479e" targetNamespace="http://schemas.microsoft.com/office/2006/metadata/properties" ma:root="true" ma:fieldsID="af74c33d54415a86935cc44ad597ec52" ns1:_="" ns2:_="" ns3:_="">
    <xsd:import namespace="http://schemas.microsoft.com/sharepoint/v3"/>
    <xsd:import namespace="6ee78bd2-4339-4042-adc0-bcc646419980"/>
    <xsd:import namespace="2547570a-e5f4-4946-a4c3-82580e42479e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e78bd2-4339-4042-adc0-bcc646419980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47570a-e5f4-4946-a4c3-82580e42479e" elementFormDefault="qualified">
    <xsd:import namespace="http://schemas.microsoft.com/office/2006/documentManagement/types"/>
    <xsd:import namespace="http://schemas.microsoft.com/office/infopath/2007/PartnerControls"/>
    <xsd:element name="SharedWithDetails" ma:index="1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DA39ED-743A-42D6-9416-1284B80FBA4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e78bd2-4339-4042-adc0-bcc646419980"/>
    <ds:schemaRef ds:uri="2547570a-e5f4-4946-a4c3-82580e4247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6A3FA65F-4361-4E04-8BDA-4F8256B2EBC3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40AAC4FE-6AA2-4812-A805-2E0A445923B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теста на тему Природа и мир вокруг нас с птичками</Template>
  <TotalTime>0</TotalTime>
  <Words>120</Words>
  <Application>Microsoft Office PowerPoint</Application>
  <PresentationFormat>Широкоэкранный</PresentationFormat>
  <Paragraphs>34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Segoe UI</vt:lpstr>
      <vt:lpstr>Segoe UI Black</vt:lpstr>
      <vt:lpstr>Segoe UI Light</vt:lpstr>
      <vt:lpstr>Тема1</vt:lpstr>
      <vt:lpstr>В гостях у лісових звірят</vt:lpstr>
      <vt:lpstr>Краса природи є у всьому:  В листочку, в квіточці живій,  В хмаринці, в небі голубому,          Лиш придивитися умій!          Вона в сосні, берізці й клені,         В метеликові, просто скрізь.         В джерельці і в траві зеленій         Лише прислухайсь, придивись </vt:lpstr>
      <vt:lpstr>ЛІС</vt:lpstr>
      <vt:lpstr>Я маленький, я вухатий, попелястий, волохатий.  Я стрибаю і тікаю, Дуже куций хвостик маю</vt:lpstr>
      <vt:lpstr>Бережлива і грайлива,  Й спритна вона на диво. Вміє стрибати далеко   І горіхи розгризати.</vt:lpstr>
      <vt:lpstr>Вправа «Мікрофон» Що цікавого ви можете розповісти про цих тварин?</vt:lpstr>
      <vt:lpstr>ФІЗКУЛЬТХВИЛИНКА</vt:lpstr>
      <vt:lpstr>СКЛАДИ РЕЧЕННЯ</vt:lpstr>
      <vt:lpstr>Склади речення</vt:lpstr>
      <vt:lpstr>Зайчик і Білочка влітку гралися в лісі. Білочка була руда, а зайчик сірий. Білочка приносила шишки, горішки. Зайчик – моркву, капусту. Настала зима. Вони знову зустрілися і не впізнали один одного. Чому? Зайчик став білим, а білочка сірою. </vt:lpstr>
      <vt:lpstr>ПОЕТИЧНА ХВИЛИНКА</vt:lpstr>
      <vt:lpstr>Пташка весело літає, Швидко лис десь пробіжить, Їжачок в кущах сидить. Вже з барлогу встав ведмідь – Цих тваринок всіх любіть.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2022-11-04T17:08:03Z</dcterms:created>
  <dcterms:modified xsi:type="dcterms:W3CDTF">2022-11-04T18:37:07Z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0x01010019AC5EAA778EFE4AB81F53BA0C48C9BB</vt:lpwstr>
  </property>
</Properties>
</file>