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97" r:id="rId6"/>
    <p:sldId id="288" r:id="rId7"/>
    <p:sldId id="294" r:id="rId8"/>
    <p:sldId id="300" r:id="rId9"/>
    <p:sldId id="310" r:id="rId10"/>
    <p:sldId id="301" r:id="rId11"/>
    <p:sldId id="302" r:id="rId12"/>
    <p:sldId id="292" r:id="rId13"/>
    <p:sldId id="303" r:id="rId14"/>
    <p:sldId id="305" r:id="rId15"/>
    <p:sldId id="306" r:id="rId16"/>
    <p:sldId id="307" r:id="rId17"/>
    <p:sldId id="308" r:id="rId18"/>
    <p:sldId id="309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74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6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9C0B5D-4E46-44A2-B3A9-8F08BB7EAF87}" type="datetime1">
              <a:rPr lang="ru-RU" smtClean="0"/>
              <a:t>09.11.2022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A870B3-3C66-4C8B-8C1B-442085D6B2E5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451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ru-RU" noProof="0" smtClean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8963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603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ru-RU" noProof="0" smtClean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1564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ru-RU" noProof="0" smtClean="0"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3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Полилини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" name="Полилини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" name="Полилини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" name="Полилини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" name="Полилини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" name="Полилиния 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49" name="Полилиния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Полилини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2" name="Полилини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3" name="Полилини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4" name="Полилини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5" name="Полилини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6" name="Полилини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7" name="Полилини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8" name="Полилини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59" name="Полилиния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60" name="Полилиния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grpSp>
        <p:nvGrpSpPr>
          <p:cNvPr id="61" name="Группа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Полилини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3" name="Полилини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4" name="Полилини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5" name="Полилини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6" name="Полилиния 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7" name="Полилиния 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8" name="Полилини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9" name="Полилиния 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0" name="Полилини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1" name="Полилини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2" name="Полилини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3" name="Полилиния 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4" name="Полилиния 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5" name="Полилини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6" name="Полилини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7" name="Полилини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8" name="Полилини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9" name="Полилини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0" name="Полилини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81" name="Группа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Полилини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3" name="Полилини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4" name="Полилини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5" name="Полилини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6" name="Полилини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87" name="Группа 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9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0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1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2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3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Полилини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6" name="Полилини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7" name="Полилини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8" name="Полилини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99" name="Группа 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1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2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3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4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5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106" name="Группа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8" name="Полилиния 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9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0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1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2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3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4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15" name="Полилиния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6" name="Полилиния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117" name="Группа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Полилини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9" name="Полилини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0" name="Полилини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1" name="Полилини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2" name="Полилини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3" name="Полилини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4" name="Полилини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5" name="Полилини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6" name="Полилини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7" name="Полилини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8" name="Полилини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9" name="Полилини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0" name="Полилини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1" name="Полилини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2" name="Полилини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3" name="Полилини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4" name="Полилини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5" name="Полилини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6" name="Полилини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7" name="Полилини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8" name="Полилини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9" name="Полилини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0" name="Полилини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1" name="Полилини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2" name="Полилини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3" name="Полилини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4" name="Полилини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5" name="Полилини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146" name="Группа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Полилини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8" name="Полилини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9" name="Полилини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0" name="Полилини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1" name="Полилиния 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2" name="Полилиния 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3" name="Полилини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4" name="Полилиния 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5" name="Полилини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6" name="Полилини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7" name="Полилини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8" name="Полилиния 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9" name="Полилиния 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0" name="Полилини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1" name="Полилини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2" name="Полилини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3" name="Полилини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4" name="Полилини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5" name="Полилини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6" name="Полилини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7" name="Полилини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8" name="Полилини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9" name="Полилини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0" name="Полилини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171" name="Группа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EC3F51-DF49-434D-98C9-D1064078B321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1ED220-E1EA-4206-AD06-3D4D45DEC245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429C8F-84FB-48EE-B41A-2F7C664CF058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D81DDF-860B-474C-8FE1-751F61194B2C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742051-FCDF-4397-A6CF-C9DFE16D5235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BFFEF9-8783-431A-AD7A-571702592C26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7" name="Полилиния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grpSp>
        <p:nvGrpSpPr>
          <p:cNvPr id="9" name="Группа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1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2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3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4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5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6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7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8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9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0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1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2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3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4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5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6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7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8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9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0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1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2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3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4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5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6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7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8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9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0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1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2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3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4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5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6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7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8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9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0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1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2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93" name="Группа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Полилини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5" name="Полилини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6" name="Полилини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7" name="Полилини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8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9" name="Полилини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0" name="Полилини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1" name="Полилини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2" name="Полилини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3" name="Полилини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4" name="Полилини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5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6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7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8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9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0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1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2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3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4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5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6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7" name="Полилини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8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9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0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1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2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3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4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5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6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7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8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9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0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1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2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3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4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5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6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7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8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9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0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1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2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3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4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5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6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7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8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9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0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1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2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3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4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5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6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7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8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9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0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1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2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3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4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5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6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7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8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9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0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1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2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3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4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5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6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177" name="Группа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9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0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1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2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3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4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5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6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7" name="Полилини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8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9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0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1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2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3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4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5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6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7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8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9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0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1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2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3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4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5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6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7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8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9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0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1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2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3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4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5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6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7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8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9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0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1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2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3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4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5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6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7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8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9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0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1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2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3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4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5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6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7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8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9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0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1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2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3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4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5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6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7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8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9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0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1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2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3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4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5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6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7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8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9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60" name="Группа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Полилини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2" name="Полилини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3" name="Полилини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4" name="Полилини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5" name="Полилини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6" name="Полилини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7" name="Полилини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8" name="Полилини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9" name="Полилини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0" name="Полилини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1" name="Полилини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2" name="Полилини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3" name="Полилини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Полилини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5" name="Полилини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6" name="Полилини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7" name="Полилини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Полилини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9" name="Полилини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0" name="Полилини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1" name="Полилини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2" name="Полилини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3" name="Полилини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4" name="Полилини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Полилини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Полилини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7" name="Полилини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8" name="Полилини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89" name="Группа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Полилини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2" name="Полилини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3" name="Полилини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4" name="Полилиния 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5" name="Полилиния 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6" name="Полилини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7" name="Полилиния 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8" name="Полилини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9" name="Полилини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0" name="Полилини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1" name="Полилиния 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2" name="Полилиния 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3" name="Полилини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4" name="Полилини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5" name="Полилини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6" name="Полилини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7" name="Полилини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8" name="Полилини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9" name="Полилини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10" name="Полилиния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grpSp>
        <p:nvGrpSpPr>
          <p:cNvPr id="311" name="Группа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Полилини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3" name="Полилини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4" name="Полилини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5" name="Полилини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6" name="Полилини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7" name="Полилини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8" name="Полилини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9" name="Полилини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0" name="Полилини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1" name="Полилини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2" name="Полилини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3" name="Полилини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4" name="Полилини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5" name="Полилини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6" name="Полилини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7" name="Полилини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8" name="Полилини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9" name="Полилини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0" name="Полилини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1" name="Полилини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2" name="Полилини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3" name="Полилини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4" name="Полилини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5" name="Полилини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6" name="Полилини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7" name="Полилини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8" name="Полилини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9" name="Полилини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0" name="Полилини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1" name="Полилини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2" name="Полилини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3" name="Полилини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4" name="Полилини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5" name="Полилини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6" name="Полилини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7" name="Полилини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348" name="Группа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Груп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илини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6" name="Полилини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7" name="Полилини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8" name="Полилини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9" name="Полилини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0" name="Полилини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1" name="Полилини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2" name="Полилини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3" name="Полилини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4" name="Полилини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5" name="Полилини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6" name="Полилини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7" name="Полилини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8" name="Полилини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89" name="Полилини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0" name="Полилини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1" name="Полилини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2" name="Полилини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3" name="Полилини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4" name="Полилини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5" name="Полилини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6" name="Полилини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7" name="Полилини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8" name="Полилини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99" name="Полилини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0" name="Полилини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1" name="Полилини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2" name="Полилини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3" name="Полилини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4" name="Полилини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5" name="Полилини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6" name="Полилини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7" name="Полилини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8" name="Полилини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09" name="Полилини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0" name="Полилини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1" name="Полилини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2" name="Полилини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3" name="Полилини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4" name="Полилини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5" name="Полилини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6" name="Полилини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7" name="Полилини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8" name="Полилини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19" name="Полилини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20" name="Полилини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421" name="Полилини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grpSp>
          <p:nvGrpSpPr>
            <p:cNvPr id="350" name="Груп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илини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7" name="Полилини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8" name="Полилини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9" name="Полилини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0" name="Полилини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1" name="Полилини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2" name="Полилини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3" name="Полилини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74" name="Полилини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grpSp>
          <p:nvGrpSpPr>
            <p:cNvPr id="351" name="Груп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илини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0" name="Полилини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1" name="Полилини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2" name="Полилини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3" name="Полилини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4" name="Полилини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65" name="Полилини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  <p:grpSp>
          <p:nvGrpSpPr>
            <p:cNvPr id="352" name="Груп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илини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54" name="Полилини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55" name="Полилини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56" name="Полилини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57" name="Полилини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358" name="Полилини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grpSp>
        <p:nvGrpSpPr>
          <p:cNvPr id="422" name="Группа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431" name="Группа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3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4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5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6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7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8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9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440" name="Группа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0C1F78-B4EB-4D52-9039-522D820AF0D5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9437CE-B8E7-465B-8D2B-969C6F9258EC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44C150-AAD2-439F-BEC7-EF4511674BAA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требуется добавить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EE1284-44AD-42A0-ABD3-C841AFACF520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Полилиния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grpSp>
        <p:nvGrpSpPr>
          <p:cNvPr id="10" name="Группа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Полилини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6" name="Группа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Полилини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" name="Полилини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 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34" name="Группа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Полилини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1" name="Полилини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" name="Полилини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43" name="Группа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Полилини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 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 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52" name="Группа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61" name="Группа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2283F87-9C4C-4D39-A9DA-2C5823C95AAB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8082" y="165020"/>
            <a:ext cx="10523624" cy="2942164"/>
          </a:xfrm>
        </p:spPr>
        <p:txBody>
          <a:bodyPr rtlCol="0">
            <a:normAutofit/>
          </a:bodyPr>
          <a:lstStyle/>
          <a:p>
            <a:r>
              <a:rPr lang="ru-RU" sz="8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Сторінки</a:t>
            </a: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8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золотої</a:t>
            </a: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8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осені</a:t>
            </a:r>
            <a:endParaRPr lang="ru-RU" sz="8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F25D9-6FC0-4830-B1B8-11AC3ABAB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85" y="78910"/>
            <a:ext cx="9459245" cy="12334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uk-UA" sz="4400" i="1" dirty="0">
                <a:solidFill>
                  <a:srgbClr val="0070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Прикмети</a:t>
            </a:r>
            <a:br>
              <a:rPr lang="ru-RU" sz="4400" dirty="0">
                <a:solidFill>
                  <a:srgbClr val="0070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sz="4400" dirty="0">
              <a:solidFill>
                <a:srgbClr val="007033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6B6628-D231-4435-BE64-1BDDB7161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7262" y="1376017"/>
            <a:ext cx="4808738" cy="1371779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uk-UA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Грім у вересні віщує теплу осінь.</a:t>
            </a:r>
            <a:endParaRPr lang="ru-RU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uk-UA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Пізній розквіт </a:t>
            </a:r>
            <a:r>
              <a:rPr lang="uk-UA" i="1" dirty="0" err="1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горобини</a:t>
            </a:r>
            <a:r>
              <a:rPr lang="uk-UA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до довгої осені.</a:t>
            </a:r>
            <a:endParaRPr lang="ru-RU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82500D-27CF-4BBA-8B04-263B7903F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1438203"/>
          </a:xfrm>
          <a:solidFill>
            <a:srgbClr val="FFC000"/>
          </a:solidFill>
        </p:spPr>
        <p:txBody>
          <a:bodyPr>
            <a:normAutofit fontScale="55000" lnSpcReduction="20000"/>
          </a:bodyPr>
          <a:lstStyle/>
          <a:p>
            <a:endParaRPr lang="uk-UA" i="1" dirty="0"/>
          </a:p>
          <a:p>
            <a:pPr algn="ctr"/>
            <a:r>
              <a:rPr lang="uk-UA" sz="2900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Лебеді летять на південь пізно – осінь буде довгою і теплою.</a:t>
            </a:r>
            <a:endParaRPr lang="ru-RU" sz="2900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uk-UA" sz="2900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Якщо горіхів багато, а грибів немає – то зима буде сніжна й су</a:t>
            </a:r>
            <a:r>
              <a:rPr lang="ru-RU" sz="2900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</a:t>
            </a:r>
            <a:r>
              <a:rPr lang="uk-UA" sz="2900" i="1" dirty="0" err="1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ора</a:t>
            </a:r>
            <a:r>
              <a:rPr lang="uk-UA" sz="2900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ru-RU" sz="2900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uk-UA" sz="2900" i="1" dirty="0"/>
              <a:t> </a:t>
            </a:r>
            <a:endParaRPr lang="ru-RU" sz="2900" dirty="0"/>
          </a:p>
          <a:p>
            <a:endParaRPr lang="ru-RU" dirty="0"/>
          </a:p>
        </p:txBody>
      </p:sp>
      <p:pic>
        <p:nvPicPr>
          <p:cNvPr id="6146" name="Picture 2" descr="Рябина осенью - 76 фото">
            <a:extLst>
              <a:ext uri="{FF2B5EF4-FFF2-40B4-BE49-F238E27FC236}">
                <a16:creationId xmlns:a16="http://schemas.microsoft.com/office/drawing/2014/main" id="{6C395CEE-4734-4DCB-8A50-C6862DCF68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24" y="2811479"/>
            <a:ext cx="4736976" cy="30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Гриби слід збирати з любов'ю»: таємниці осіннього «тихого полювання» —  Інформаційне агентство Вголос/Vgolos">
            <a:extLst>
              <a:ext uri="{FF2B5EF4-FFF2-40B4-BE49-F238E27FC236}">
                <a16:creationId xmlns:a16="http://schemas.microsoft.com/office/drawing/2014/main" id="{ADC98B6E-75E4-4B31-8170-326ED0B62F3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86" y="2839603"/>
            <a:ext cx="4479925" cy="29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83ED5-180F-4217-9688-BED4422D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Фізкультхвилинка</a:t>
            </a:r>
            <a:endParaRPr lang="ru-RU" sz="6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Дитяча руханка, фізкультхвилинка 'Corn Dance'">
            <a:hlinkClick r:id="" action="ppaction://media"/>
            <a:extLst>
              <a:ext uri="{FF2B5EF4-FFF2-40B4-BE49-F238E27FC236}">
                <a16:creationId xmlns:a16="http://schemas.microsoft.com/office/drawing/2014/main" id="{4288CAE2-DAF0-4653-82EC-A65879FF73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3491" y="1645698"/>
            <a:ext cx="8398276" cy="4152900"/>
          </a:xfrm>
        </p:spPr>
      </p:pic>
    </p:spTree>
    <p:extLst>
      <p:ext uri="{BB962C8B-B14F-4D97-AF65-F5344CB8AC3E}">
        <p14:creationId xmlns:p14="http://schemas.microsoft.com/office/powerpoint/2010/main" val="5516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02E3A-2334-4934-BD4B-75D6981F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33730" cy="2068497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uk-UA" sz="66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План</a:t>
            </a:r>
            <a:br>
              <a:rPr lang="ru-RU" sz="66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sz="6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EA4F57-2BAF-4A24-9FD7-1E6E1431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270" y="2058393"/>
            <a:ext cx="9134856" cy="3570304"/>
          </a:xfrm>
          <a:solidFill>
            <a:srgbClr val="00B0F0"/>
          </a:solidFill>
        </p:spPr>
        <p:txBody>
          <a:bodyPr/>
          <a:lstStyle/>
          <a:p>
            <a:pPr marL="45720" indent="0">
              <a:buNone/>
            </a:pPr>
            <a:r>
              <a:rPr lang="en-US" sz="32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 </a:t>
            </a:r>
            <a:r>
              <a:rPr lang="uk-UA" sz="32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Настала золота осінь.</a:t>
            </a:r>
            <a:endParaRPr lang="en-US" sz="3200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>
              <a:buNone/>
            </a:pPr>
            <a:r>
              <a:rPr lang="uk-UA" sz="32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2. Свято осінніх кольорів.</a:t>
            </a:r>
            <a:endParaRPr lang="ru-RU" sz="3200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>
              <a:buNone/>
            </a:pPr>
            <a:r>
              <a:rPr lang="uk-UA" sz="32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3. Зміни в природі восени: погода, тварини, птахи.</a:t>
            </a:r>
            <a:endParaRPr lang="ru-RU" sz="3200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>
              <a:buNone/>
            </a:pPr>
            <a:r>
              <a:rPr lang="uk-UA" sz="32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4. Моє враження від осінньої природи.</a:t>
            </a:r>
            <a:endParaRPr lang="ru-RU" sz="3200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pic>
        <p:nvPicPr>
          <p:cNvPr id="4" name="Picture 2" descr="клипарт сова на прозрачном фоне: 5 тыс изображений найдено в ...">
            <a:extLst>
              <a:ext uri="{FF2B5EF4-FFF2-40B4-BE49-F238E27FC236}">
                <a16:creationId xmlns:a16="http://schemas.microsoft.com/office/drawing/2014/main" id="{11039672-607D-4099-92E9-C027E781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9320" y="2776701"/>
            <a:ext cx="3880236" cy="31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1EB06-35EB-4254-865C-5B60A649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87" y="78910"/>
            <a:ext cx="9619043" cy="1233424"/>
          </a:xfrm>
        </p:spPr>
        <p:txBody>
          <a:bodyPr>
            <a:normAutofit/>
          </a:bodyPr>
          <a:lstStyle/>
          <a:p>
            <a:pPr algn="ctr"/>
            <a:r>
              <a:rPr lang="uk-UA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СЛОВНИКОВА РОБОТА</a:t>
            </a:r>
            <a:endParaRPr lang="ru-RU" sz="5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3F7BF-EB90-458C-9CBD-817930D18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4FD77B-B12C-4BF7-859C-F6507851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7" y="1133431"/>
            <a:ext cx="11888186" cy="560840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136DBE-7B83-4F2A-B89A-2C5B4D5EFA72}"/>
              </a:ext>
            </a:extLst>
          </p:cNvPr>
          <p:cNvSpPr/>
          <p:nvPr/>
        </p:nvSpPr>
        <p:spPr>
          <a:xfrm>
            <a:off x="1885025" y="1906309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Доберіть ознаки до поданих слів</a:t>
            </a:r>
            <a:endParaRPr lang="ru-RU" sz="2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0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Земля – розкішна, …….</a:t>
            </a:r>
            <a:r>
              <a:rPr lang="ru-RU" sz="20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uk-UA" sz="20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                                                                      Вода –   кришталева, ……</a:t>
            </a:r>
            <a:r>
              <a:rPr lang="ru-RU" sz="20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0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Осінь – чарівна,  …………</a:t>
            </a:r>
            <a:endParaRPr lang="ru-RU" sz="20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0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Листя у берізки – жовте, …………. </a:t>
            </a:r>
            <a:endParaRPr lang="ru-RU" sz="20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0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Вбрання у клена  - жовтогаряче, ………….</a:t>
            </a:r>
            <a:endParaRPr lang="ru-RU" sz="2000" b="1" dirty="0">
              <a:solidFill>
                <a:srgbClr val="00206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F1A1F-AE27-4028-9920-250CD55A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СЛОВНИКОВА РОБОТА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243824-2EC3-4C81-884B-EAEE6E2DE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72F021-C289-453D-8C37-F08239322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7" y="1133431"/>
            <a:ext cx="11888186" cy="560840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72C12B-4E23-4DA1-B5A2-A09CB5D0FACD}"/>
              </a:ext>
            </a:extLst>
          </p:cNvPr>
          <p:cNvSpPr/>
          <p:nvPr/>
        </p:nvSpPr>
        <p:spPr>
          <a:xfrm>
            <a:off x="1831759" y="1811408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Доберіть порівняння</a:t>
            </a:r>
            <a:endParaRPr lang="ru-RU" sz="3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Осінь, як … </a:t>
            </a:r>
          </a:p>
          <a:p>
            <a:pPr>
              <a:spcAft>
                <a:spcPts val="0"/>
              </a:spcAft>
            </a:pP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листочки клена … 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туман, неначе …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листочки верби, наче …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хмарки, ніби … </a:t>
            </a:r>
          </a:p>
          <a:p>
            <a:pPr>
              <a:spcAft>
                <a:spcPts val="0"/>
              </a:spcAft>
            </a:pP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листопад, немов …...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 </a:t>
            </a:r>
            <a:endParaRPr lang="ru-RU" sz="3200" dirty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5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52E01-2D0A-4251-B054-4D26B7B5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910"/>
            <a:ext cx="9787128" cy="123342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Рефлексія.</a:t>
            </a:r>
            <a:r>
              <a:rPr lang="uk-UA" i="1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Вправа «Відкритий мікрофон</a:t>
            </a:r>
            <a:r>
              <a:rPr lang="uk-UA" i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</a:t>
            </a:r>
            <a:r>
              <a:rPr lang="uk-UA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                                   </a:t>
            </a:r>
            <a:r>
              <a:rPr lang="uk-UA" i="1" dirty="0">
                <a:solidFill>
                  <a:srgbClr val="FF0000"/>
                </a:solidFill>
              </a:rPr>
              <a:t>                                                                                 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6D210D-5FC3-4AF2-ACDA-4C87AFFE0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20" y="3985225"/>
            <a:ext cx="2531748" cy="27938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1B21E1-BDE2-46B7-B790-1C717CDCC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7413" r="-1934" b="14178"/>
          <a:stretch/>
        </p:blipFill>
        <p:spPr>
          <a:xfrm>
            <a:off x="3023623" y="2119634"/>
            <a:ext cx="5211863" cy="4738366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FD3ED01B-71D0-4F67-B85E-A70CAD05638F}"/>
              </a:ext>
            </a:extLst>
          </p:cNvPr>
          <p:cNvSpPr/>
          <p:nvPr/>
        </p:nvSpPr>
        <p:spPr>
          <a:xfrm>
            <a:off x="317634" y="2074842"/>
            <a:ext cx="3474720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bg1"/>
                </a:solidFill>
              </a:rPr>
              <a:t>Чого ви навчились на уроці?</a:t>
            </a:r>
          </a:p>
        </p:txBody>
      </p:sp>
      <p:sp>
        <p:nvSpPr>
          <p:cNvPr id="10" name="Прямокутник: округлені кути 7">
            <a:extLst>
              <a:ext uri="{FF2B5EF4-FFF2-40B4-BE49-F238E27FC236}">
                <a16:creationId xmlns:a16="http://schemas.microsoft.com/office/drawing/2014/main" id="{603B3876-18BF-4557-B854-36EAE89CBBEE}"/>
              </a:ext>
            </a:extLst>
          </p:cNvPr>
          <p:cNvSpPr/>
          <p:nvPr/>
        </p:nvSpPr>
        <p:spPr>
          <a:xfrm>
            <a:off x="8210349" y="1410698"/>
            <a:ext cx="3474720" cy="762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Що нового ви сьогодні дізнались?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63238BC4-1C9E-4EC0-93BD-04206D29054C}"/>
              </a:ext>
            </a:extLst>
          </p:cNvPr>
          <p:cNvSpPr/>
          <p:nvPr/>
        </p:nvSpPr>
        <p:spPr>
          <a:xfrm>
            <a:off x="317634" y="3697039"/>
            <a:ext cx="3474720" cy="11502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Що найбільше вас вразило чи здивувало під час уроку?</a:t>
            </a:r>
          </a:p>
        </p:txBody>
      </p:sp>
      <p:sp>
        <p:nvSpPr>
          <p:cNvPr id="13" name="Прямокутник: округлені кути 11">
            <a:extLst>
              <a:ext uri="{FF2B5EF4-FFF2-40B4-BE49-F238E27FC236}">
                <a16:creationId xmlns:a16="http://schemas.microsoft.com/office/drawing/2014/main" id="{EEA711CA-7804-4D29-85EB-69A4F6C75253}"/>
              </a:ext>
            </a:extLst>
          </p:cNvPr>
          <p:cNvSpPr/>
          <p:nvPr/>
        </p:nvSpPr>
        <p:spPr>
          <a:xfrm>
            <a:off x="4358640" y="1502036"/>
            <a:ext cx="3474720" cy="762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Продовжте речення. Тепер я знаю, що …</a:t>
            </a:r>
          </a:p>
        </p:txBody>
      </p:sp>
      <p:sp>
        <p:nvSpPr>
          <p:cNvPr id="14" name="Прямокутник: округлені кути 9">
            <a:extLst>
              <a:ext uri="{FF2B5EF4-FFF2-40B4-BE49-F238E27FC236}">
                <a16:creationId xmlns:a16="http://schemas.microsoft.com/office/drawing/2014/main" id="{F51BC581-BC85-490E-9E4A-581541CE74E4}"/>
              </a:ext>
            </a:extLst>
          </p:cNvPr>
          <p:cNvSpPr/>
          <p:nvPr/>
        </p:nvSpPr>
        <p:spPr>
          <a:xfrm>
            <a:off x="8384085" y="2743534"/>
            <a:ext cx="3474720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Який настрій переважає на </a:t>
            </a:r>
            <a:r>
              <a:rPr lang="uk-UA" sz="2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уроці</a:t>
            </a:r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r>
              <a:rPr lang="uk-UA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63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0213" y="623009"/>
            <a:ext cx="3397343" cy="4707157"/>
          </a:xfrm>
        </p:spPr>
        <p:txBody>
          <a:bodyPr rtlCol="0">
            <a:normAutofit/>
          </a:bodyPr>
          <a:lstStyle/>
          <a:p>
            <a:pPr algn="ctr"/>
            <a:r>
              <a:rPr lang="uk-UA" sz="2000" i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Доброго ранку, небо блакитне!</a:t>
            </a:r>
            <a:endParaRPr lang="ru-RU" sz="20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uk-UA" sz="2000" i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Доброго ранку, сонце привітне!</a:t>
            </a:r>
            <a:endParaRPr lang="ru-RU" sz="20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uk-UA" sz="2000" i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Доброго ранку, співучі птахи!</a:t>
            </a:r>
            <a:endParaRPr lang="ru-RU" sz="20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uk-UA" sz="2000" i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Доброго ранку, маленькі </a:t>
            </a:r>
            <a:r>
              <a:rPr lang="uk-UA" sz="2000" i="1" dirty="0" err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мурахи</a:t>
            </a:r>
            <a:r>
              <a:rPr lang="uk-UA" sz="2000" i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! </a:t>
            </a:r>
            <a:endParaRPr lang="ru-RU" sz="20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uk-UA" sz="2000" i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 вас вітаю, люблю, пізнаю,</a:t>
            </a:r>
            <a:endParaRPr lang="ru-RU" sz="20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uk-UA" sz="2000" i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Всі ми живемо у ріднім краю.</a:t>
            </a:r>
            <a:endParaRPr lang="ru-RU" sz="20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rtl="0"/>
            <a:endParaRPr lang="ru-RU" dirty="0"/>
          </a:p>
        </p:txBody>
      </p:sp>
      <p:pic>
        <p:nvPicPr>
          <p:cNvPr id="1028" name="Picture 4" descr="Золота осінь у Трускавці | Truskavich.com">
            <a:extLst>
              <a:ext uri="{FF2B5EF4-FFF2-40B4-BE49-F238E27FC236}">
                <a16:creationId xmlns:a16="http://schemas.microsoft.com/office/drawing/2014/main" id="{EA9FE912-89F3-4F67-ACB9-98D00C5ED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457200"/>
            <a:ext cx="667512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uk-UA" sz="60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АСОЦІАТИВНИЙ КУЩ</a:t>
            </a:r>
            <a:endParaRPr lang="ru-RU" sz="6000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074" name="Picture 2" descr="ДИСТАНЦІЙНЕ НАВЧАННЯ — Тема 1">
            <a:extLst>
              <a:ext uri="{FF2B5EF4-FFF2-40B4-BE49-F238E27FC236}">
                <a16:creationId xmlns:a16="http://schemas.microsoft.com/office/drawing/2014/main" id="{80D8242E-BE78-45F8-A8F8-69848995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5" y="1498765"/>
            <a:ext cx="6986725" cy="48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89EB70-7016-4A13-9350-941F10852C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3" b="9808"/>
          <a:stretch/>
        </p:blipFill>
        <p:spPr>
          <a:xfrm>
            <a:off x="8338144" y="2086362"/>
            <a:ext cx="3424769" cy="42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715" y="506028"/>
            <a:ext cx="7936636" cy="3311370"/>
          </a:xfrm>
        </p:spPr>
        <p:txBody>
          <a:bodyPr rtlCol="0">
            <a:noAutofit/>
          </a:bodyPr>
          <a:lstStyle/>
          <a:p>
            <a:r>
              <a:rPr lang="uk-UA" sz="6600" i="1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Без пензлика, без олівця</a:t>
            </a:r>
            <a:br>
              <a:rPr lang="ru-RU" sz="6600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6600" i="1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Розфарбувала деревця. </a:t>
            </a:r>
            <a:endParaRPr lang="ru-RU" sz="66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25052-150E-4306-80B2-99A0F0432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Золота осінь</a:t>
            </a:r>
            <a:endParaRPr lang="ru-RU" sz="72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098" name="Picture 2" descr="Прогноз погоди на вихідні 22–23 жовтня: все ще золота осінь | ПравдаТУТ  NEWS: Головні новини, Львів, Україна">
            <a:extLst>
              <a:ext uri="{FF2B5EF4-FFF2-40B4-BE49-F238E27FC236}">
                <a16:creationId xmlns:a16="http://schemas.microsoft.com/office/drawing/2014/main" id="{4F51BFE4-2C5D-43E1-B27B-B801A6B717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05" y="1485899"/>
            <a:ext cx="8824404" cy="472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7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A54DE-868A-4F7E-AD6D-493C4A6A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49" y="78910"/>
            <a:ext cx="10733102" cy="1233424"/>
          </a:xfrm>
        </p:spPr>
        <p:txBody>
          <a:bodyPr>
            <a:normAutofit/>
          </a:bodyPr>
          <a:lstStyle/>
          <a:p>
            <a:pPr algn="ctr"/>
            <a:r>
              <a:rPr lang="uk-UA" sz="6600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Метод «6 Цеглинок» </a:t>
            </a:r>
            <a:endParaRPr lang="ru-RU" sz="6600" dirty="0">
              <a:solidFill>
                <a:schemeClr val="accent3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6" name="Picture 2" descr="Весёлые осенние листочки - Всем учителям">
            <a:extLst>
              <a:ext uri="{FF2B5EF4-FFF2-40B4-BE49-F238E27FC236}">
                <a16:creationId xmlns:a16="http://schemas.microsoft.com/office/drawing/2014/main" id="{94337DDD-0CCC-4903-8D9F-A256CAF9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196">
            <a:off x="889830" y="1562966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есёлые осенние листочки - Всем учителям">
            <a:extLst>
              <a:ext uri="{FF2B5EF4-FFF2-40B4-BE49-F238E27FC236}">
                <a16:creationId xmlns:a16="http://schemas.microsoft.com/office/drawing/2014/main" id="{1501AFE5-4D43-4A1C-B30F-05873750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0218">
            <a:off x="9576711" y="4403324"/>
            <a:ext cx="22383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еселые осенние листочки. Обсуждение на LiveInternet - Российский Сервис  Онлайн-Дневников">
            <a:extLst>
              <a:ext uri="{FF2B5EF4-FFF2-40B4-BE49-F238E27FC236}">
                <a16:creationId xmlns:a16="http://schemas.microsoft.com/office/drawing/2014/main" id="{02337D59-A057-4794-8357-639FFB01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3838">
            <a:off x="1032770" y="4279499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ласна робота | Цеглинки LEGO">
            <a:extLst>
              <a:ext uri="{FF2B5EF4-FFF2-40B4-BE49-F238E27FC236}">
                <a16:creationId xmlns:a16="http://schemas.microsoft.com/office/drawing/2014/main" id="{045C065C-DE3F-4640-B428-D64EF411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17" y="1750236"/>
            <a:ext cx="2567724" cy="40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ласна робота | Цеглинки LEGO">
            <a:extLst>
              <a:ext uri="{FF2B5EF4-FFF2-40B4-BE49-F238E27FC236}">
                <a16:creationId xmlns:a16="http://schemas.microsoft.com/office/drawing/2014/main" id="{7F43A3BD-2E4B-41F6-9F9C-F3B7988A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32" y="2862494"/>
            <a:ext cx="2460501" cy="39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607F32E2-763B-4C09-8D3E-9C8677CE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9379">
            <a:off x="9453406" y="2476588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6A17916B-C31C-471E-93CD-8321E1705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9379">
            <a:off x="3688701" y="1708510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C368C8C0-62E6-41FF-8309-38213A58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9379">
            <a:off x="7134339" y="58057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8A426FB4-F422-4496-B68C-3261853CC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9379">
            <a:off x="10590648" y="129303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CAB9C-A72F-4521-B142-EFB39348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909"/>
            <a:ext cx="9133730" cy="1607847"/>
          </a:xfrm>
        </p:spPr>
        <p:txBody>
          <a:bodyPr>
            <a:noAutofit/>
          </a:bodyPr>
          <a:lstStyle/>
          <a:p>
            <a:pPr algn="ctr"/>
            <a:r>
              <a:rPr lang="en-US" sz="4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</a:t>
            </a:r>
            <a:r>
              <a:rPr lang="uk-UA" sz="4800" i="1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узика</a:t>
            </a:r>
            <a:r>
              <a:rPr lang="uk-UA" sz="4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А. </a:t>
            </a:r>
            <a:r>
              <a:rPr lang="uk-UA" sz="4800" i="1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Вівальді</a:t>
            </a:r>
            <a:r>
              <a:rPr lang="uk-UA" sz="4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br>
              <a:rPr lang="uk-UA" sz="4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4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«Пори року</a:t>
            </a:r>
            <a:r>
              <a:rPr lang="ru-RU" sz="4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uk-UA" sz="4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Осінь» </a:t>
            </a:r>
            <a:endParaRPr lang="ru-RU" sz="4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BC8B030F-5942-4D95-8FD9-1211CE5A2B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95" y="1775534"/>
            <a:ext cx="8735627" cy="4431437"/>
          </a:xfrm>
        </p:spPr>
      </p:pic>
    </p:spTree>
    <p:extLst>
      <p:ext uri="{BB962C8B-B14F-4D97-AF65-F5344CB8AC3E}">
        <p14:creationId xmlns:p14="http://schemas.microsoft.com/office/powerpoint/2010/main" val="20082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3C1917-970C-44EE-BE9E-DE608B460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21312" y="1079627"/>
            <a:ext cx="9134856" cy="415290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Листя жовте та червоне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 algn="ctr">
              <a:buNone/>
            </a:pP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Легко з дерева злітає.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 algn="ctr">
              <a:buNone/>
            </a:pP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Мов метелик на дорозі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 algn="ctr">
              <a:buNone/>
            </a:pP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 тихим шелестом сідає. 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 algn="ctr">
              <a:buNone/>
            </a:pP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Сяють золотом берези,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 algn="ctr">
              <a:buNone/>
            </a:pP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Жовтень ним вінчає осінь,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 algn="ctr">
              <a:buNone/>
            </a:pP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Журавлиний клин мережить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45720" indent="0" algn="ctr">
              <a:buNone/>
            </a:pP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Висоти холодну </a:t>
            </a:r>
            <a:r>
              <a:rPr lang="uk-UA" i="1" dirty="0" err="1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просінь</a:t>
            </a:r>
            <a:r>
              <a:rPr lang="uk-UA" i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pic>
        <p:nvPicPr>
          <p:cNvPr id="4" name="Picture 6" descr="Клипарт#елка#дерево#деревья#clipart#wood# | Дерево">
            <a:extLst>
              <a:ext uri="{FF2B5EF4-FFF2-40B4-BE49-F238E27FC236}">
                <a16:creationId xmlns:a16="http://schemas.microsoft.com/office/drawing/2014/main" id="{DA052FCA-D39E-46DF-BA18-D93485C31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10" y="635838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787659B1-81B7-4E46-819D-101029B4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48" y="109551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23DF046E-168A-4316-A98C-D645F10D2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7254F142-9DF3-4510-85F7-955A7F2D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701" y="1407713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0DE09650-E0D1-48A5-9493-BB44558F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420" y="3642131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56E45B6A-B7E3-49C9-BD28-CDBC2745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81" y="636596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59296EC9-7749-40BA-8F95-27AD870F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87" y="2306407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4F21B1AD-0C0A-4BD8-80B7-5406767E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7" y="1139476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819A16E5-0DAA-4951-9E1D-6C1ECAE52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989" y="2374023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4DC187F1-AD53-481A-B6BB-42EA00FF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627" y="4724401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C12995CA-78FD-4D5C-BCE0-19ACBE07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68" y="4457700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7C0F2907-51CA-4EAF-A7BD-47AA5C2BD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76" y="2221376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BDE9390D-489D-4A64-B986-ECFAE2862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10" y="709453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15B866F4-FCAE-4E84-94F2-6BD8DC62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66" y="176609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2F0DE41D-994D-419C-A4CA-245DE694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51" y="20034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9556CCB3-0FED-4815-B045-D90F369D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63" y="3334202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C98BBEA9-32A1-49C0-A9E5-1CA87FF4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59" y="1759126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F72099A3-461A-44BC-A906-CB422F17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27777" y="1003128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ACEA69DE-4113-4EA6-9915-5641B66E4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9379">
            <a:off x="8687445" y="2872663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Наклейка Листочек PNG - AVATAN PLUS">
            <a:extLst>
              <a:ext uri="{FF2B5EF4-FFF2-40B4-BE49-F238E27FC236}">
                <a16:creationId xmlns:a16="http://schemas.microsoft.com/office/drawing/2014/main" id="{39B05A11-A074-4507-B854-C4AF3F90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411" y="3114626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Наклейка Листочек PNG - AVATAN PLUS">
            <a:extLst>
              <a:ext uri="{FF2B5EF4-FFF2-40B4-BE49-F238E27FC236}">
                <a16:creationId xmlns:a16="http://schemas.microsoft.com/office/drawing/2014/main" id="{AA1E2F9C-7647-492F-A2E6-2B5049FC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0551">
            <a:off x="7516878" y="772776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CC4EFB11-1DE5-4CED-B9AF-A1A9CE96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77" y="-55847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102D8816-5461-4BD7-B67F-AA5EF000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38" y="5638801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208CA1A1-045F-4A1B-BC93-33D7B9046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5655651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8EFF7467-B18B-4FD7-9078-C0063DD29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8" y="757040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>
            <a:extLst>
              <a:ext uri="{FF2B5EF4-FFF2-40B4-BE49-F238E27FC236}">
                <a16:creationId xmlns:a16="http://schemas.microsoft.com/office/drawing/2014/main" id="{66C77941-9F05-4EFF-8AA2-FF53A1551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46" y="112894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>
            <a:extLst>
              <a:ext uri="{FF2B5EF4-FFF2-40B4-BE49-F238E27FC236}">
                <a16:creationId xmlns:a16="http://schemas.microsoft.com/office/drawing/2014/main" id="{ACCF8D86-FFFD-4981-A5A8-D6919F4A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39" y="5803509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>
            <a:extLst>
              <a:ext uri="{FF2B5EF4-FFF2-40B4-BE49-F238E27FC236}">
                <a16:creationId xmlns:a16="http://schemas.microsoft.com/office/drawing/2014/main" id="{210D097C-E04F-499B-B0C1-72BCC81B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99" y="149586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884118B5-6A3A-44F0-A1B0-24B2F3C5F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9379">
            <a:off x="2143643" y="5862402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0CD03C91-B050-4511-BCB2-86BC83AD3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9379">
            <a:off x="309934" y="2584353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10304" y="-93133"/>
            <a:ext cx="9133730" cy="1312333"/>
          </a:xfrm>
          <a:solidFill>
            <a:srgbClr val="00B050"/>
          </a:solidFill>
        </p:spPr>
        <p:txBody>
          <a:bodyPr rtlCol="0">
            <a:normAutofit/>
          </a:bodyPr>
          <a:lstStyle/>
          <a:p>
            <a:pPr algn="ctr"/>
            <a:r>
              <a:rPr lang="uk-UA" sz="54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Прислів’я</a:t>
            </a:r>
            <a:r>
              <a:rPr lang="en-US" sz="54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54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про осінь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610304" y="1233996"/>
            <a:ext cx="4470116" cy="1297536"/>
          </a:xfrm>
          <a:solidFill>
            <a:srgbClr val="FFFF00"/>
          </a:solidFill>
        </p:spPr>
        <p:txBody>
          <a:bodyPr rtlCol="0">
            <a:normAutofit fontScale="92500" lnSpcReduction="10000"/>
          </a:bodyPr>
          <a:lstStyle/>
          <a:p>
            <a:r>
              <a:rPr lang="uk-UA" sz="2200" i="1" dirty="0">
                <a:solidFill>
                  <a:srgbClr val="002060"/>
                </a:solidFill>
              </a:rPr>
              <a:t>Літо дає коріння, а осінь – насіння. </a:t>
            </a:r>
            <a:endParaRPr lang="ru-RU" sz="2200" dirty="0">
              <a:solidFill>
                <a:srgbClr val="002060"/>
              </a:solidFill>
            </a:endParaRPr>
          </a:p>
          <a:p>
            <a:r>
              <a:rPr lang="uk-UA" sz="2200" i="1" dirty="0">
                <a:solidFill>
                  <a:srgbClr val="002060"/>
                </a:solidFill>
              </a:rPr>
              <a:t>Холодний вересень та ситий.</a:t>
            </a:r>
            <a:endParaRPr lang="ru-RU" sz="2200" dirty="0">
              <a:solidFill>
                <a:srgbClr val="002060"/>
              </a:solidFill>
            </a:endParaRPr>
          </a:p>
          <a:p>
            <a:r>
              <a:rPr lang="uk-UA" sz="2200" i="1" dirty="0">
                <a:solidFill>
                  <a:srgbClr val="002060"/>
                </a:solidFill>
              </a:rPr>
              <a:t>Весна багата на квіти, а осінь на сніпки.</a:t>
            </a:r>
            <a:endParaRPr lang="ru-RU" sz="2200" dirty="0">
              <a:solidFill>
                <a:srgbClr val="002060"/>
              </a:solidFill>
            </a:endParaRPr>
          </a:p>
          <a:p>
            <a:pPr rt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080420" y="1233996"/>
            <a:ext cx="4551848" cy="1297536"/>
          </a:xfrm>
          <a:solidFill>
            <a:srgbClr val="FFC000"/>
          </a:solidFill>
        </p:spPr>
        <p:txBody>
          <a:bodyPr rtlCol="0">
            <a:normAutofit lnSpcReduction="10000"/>
          </a:bodyPr>
          <a:lstStyle/>
          <a:p>
            <a:r>
              <a:rPr lang="uk-UA" i="1" dirty="0"/>
              <a:t>Жовтень як не з дощем, то зі снігом.</a:t>
            </a:r>
            <a:endParaRPr lang="ru-RU" dirty="0"/>
          </a:p>
          <a:p>
            <a:r>
              <a:rPr lang="uk-UA" i="1" dirty="0"/>
              <a:t>Восени і горобець багатий.</a:t>
            </a:r>
            <a:endParaRPr lang="ru-RU" dirty="0"/>
          </a:p>
          <a:p>
            <a:r>
              <a:rPr lang="uk-UA" i="1" dirty="0"/>
              <a:t> </a:t>
            </a:r>
            <a:endParaRPr lang="ru-RU" dirty="0"/>
          </a:p>
          <a:p>
            <a:pPr rtl="0"/>
            <a:endParaRPr lang="ru-RU" dirty="0"/>
          </a:p>
        </p:txBody>
      </p:sp>
      <p:pic>
        <p:nvPicPr>
          <p:cNvPr id="5122" name="Picture 2" descr="Осенний урожай - 47 фото">
            <a:extLst>
              <a:ext uri="{FF2B5EF4-FFF2-40B4-BE49-F238E27FC236}">
                <a16:creationId xmlns:a16="http://schemas.microsoft.com/office/drawing/2014/main" id="{E8F9A72B-F3E7-4406-9F64-18736AF63C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07" y="2740302"/>
            <a:ext cx="4481513" cy="29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Цікавинки про осінь - Осінь-щедра чарівниця">
            <a:extLst>
              <a:ext uri="{FF2B5EF4-FFF2-40B4-BE49-F238E27FC236}">
                <a16:creationId xmlns:a16="http://schemas.microsoft.com/office/drawing/2014/main" id="{F5E58D40-D0DB-441C-8319-28FCDE33ACE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33" y="2740302"/>
            <a:ext cx="4481513" cy="28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зад в школу (16x9)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83_TF02895269.potx" id="{FB871D73-79A6-4F7C-AECC-6837F38828FF}" vid="{FE1C3A72-2221-4220-9E47-B903D704F7EC}"/>
    </a:ext>
  </a:extLst>
</a:theme>
</file>

<file path=ppt/theme/theme2.xml><?xml version="1.0" encoding="utf-8"?>
<a:theme xmlns:a="http://schemas.openxmlformats.org/drawingml/2006/main" name="Тема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Осенняя презентация, посвященная обучению (широкоэкранный формат)</Template>
  <TotalTime>201</TotalTime>
  <Words>316</Words>
  <Application>Microsoft Office PowerPoint</Application>
  <PresentationFormat>Широкоэкранный</PresentationFormat>
  <Paragraphs>66</Paragraphs>
  <Slides>15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Cambria</vt:lpstr>
      <vt:lpstr>Segoe UI Black</vt:lpstr>
      <vt:lpstr>Назад в школу (16x9)</vt:lpstr>
      <vt:lpstr>Сторінки золотої осені</vt:lpstr>
      <vt:lpstr>Презентация PowerPoint</vt:lpstr>
      <vt:lpstr>АСОЦІАТИВНИЙ КУЩ</vt:lpstr>
      <vt:lpstr>Без пензлика, без олівця    Розфарбувала деревця. </vt:lpstr>
      <vt:lpstr>Золота осінь</vt:lpstr>
      <vt:lpstr>Метод «6 Цеглинок» </vt:lpstr>
      <vt:lpstr>Mузика А. Вівальді  «Пори року.Осінь» </vt:lpstr>
      <vt:lpstr>Презентация PowerPoint</vt:lpstr>
      <vt:lpstr>Прислів’я про осінь </vt:lpstr>
      <vt:lpstr>Прикмети </vt:lpstr>
      <vt:lpstr>Фізкультхвилинка</vt:lpstr>
      <vt:lpstr>План </vt:lpstr>
      <vt:lpstr>СЛОВНИКОВА РОБОТА</vt:lpstr>
      <vt:lpstr>СЛОВНИКОВА РОБОТА</vt:lpstr>
      <vt:lpstr>Рефлексія. Вправа «Відкритий мікрофон»                       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Сторінки золотої осені</dc:title>
  <dc:creator>User</dc:creator>
  <cp:lastModifiedBy>User</cp:lastModifiedBy>
  <cp:revision>12</cp:revision>
  <dcterms:created xsi:type="dcterms:W3CDTF">2022-11-05T18:33:28Z</dcterms:created>
  <dcterms:modified xsi:type="dcterms:W3CDTF">2022-11-09T21:00:43Z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