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57" r:id="rId5"/>
    <p:sldId id="275" r:id="rId6"/>
    <p:sldId id="269" r:id="rId7"/>
    <p:sldId id="268" r:id="rId8"/>
    <p:sldId id="265" r:id="rId9"/>
    <p:sldId id="267" r:id="rId10"/>
    <p:sldId id="270" r:id="rId11"/>
    <p:sldId id="277" r:id="rId12"/>
    <p:sldId id="278" r:id="rId13"/>
    <p:sldId id="276" r:id="rId14"/>
    <p:sldId id="279" r:id="rId15"/>
    <p:sldId id="280" r:id="rId16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E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279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DD3FE5C-685E-40DC-8B47-8DF64F779F51}" type="datetime1">
              <a:rPr lang="ru-RU" smtClean="0"/>
              <a:t>09.11.2022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0AD62A-9EE1-43E3-A7E5-D268F71DF3E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64482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B52D75A-407D-4103-A02A-5E07FB0FD905}" type="datetime1">
              <a:rPr lang="ru-RU" noProof="0" smtClean="0"/>
              <a:t>09.11.2022</a:t>
            </a:fld>
            <a:endParaRPr lang="ru-RU" noProof="0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534C2EF-8A97-4DAF-B099-E567883644D6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718091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ru-RU" noProof="0" smtClean="0"/>
              <a:t>1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85616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ru-RU" noProof="0" smtClean="0"/>
              <a:t>3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280795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dirty="0"/>
              <a:t>ПРИМЕЧАНИЕ. Чтобы изменить изображения на этом слайде, выберите рисунок и удалите его. Затем нажмите значок вставки рисунка в заполнителе, чтобы вставить собственное изображение.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3265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dirty="0"/>
              <a:t>ПРИМЕЧАНИЕ. Чтобы изменить изображения на этом слайде, выберите рисунок и удалите его. Затем нажмите значок вставки рисунка в заполнителе, чтобы вставить собственное изображение.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6014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dirty="0"/>
              <a:t>ПРИМЕЧАНИЕ. Чтобы изменить изображения на этом слайде, выберите рисунок и удалите его. Затем нажмите значок вставки рисунка в заполнителе, чтобы вставить собственное изображение.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5521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ru-RU" noProof="0" smtClean="0"/>
              <a:t>7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29045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 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/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8200" y="533400"/>
            <a:ext cx="8458200" cy="1828800"/>
          </a:xfrm>
        </p:spPr>
        <p:txBody>
          <a:bodyPr rtlCol="0" anchor="b">
            <a:normAutofit/>
          </a:bodyPr>
          <a:lstStyle>
            <a:lvl1pPr algn="l">
              <a:defRPr sz="44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7086600" cy="914400"/>
          </a:xfrm>
        </p:spPr>
        <p:txBody>
          <a:bodyPr rtlCol="0">
            <a:normAutofit/>
          </a:bodyPr>
          <a:lstStyle>
            <a:lvl1pPr marL="0" indent="0" algn="l">
              <a:spcBef>
                <a:spcPts val="1200"/>
              </a:spcBef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15445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8580" y="5791200"/>
            <a:ext cx="8115419" cy="7016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Полилиния 5"/>
          <p:cNvSpPr>
            <a:spLocks/>
          </p:cNvSpPr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5" name="Рисунок 14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3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4"/>
          </p:nvPr>
        </p:nvSpPr>
        <p:spPr>
          <a:xfrm>
            <a:off x="1028581" y="5181600"/>
            <a:ext cx="3566160" cy="493776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8" name="Полилиния 5"/>
          <p:cNvSpPr>
            <a:spLocks/>
          </p:cNvSpPr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9" name="Рисунок 18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5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0" name="Текст 16"/>
          <p:cNvSpPr>
            <a:spLocks noGrp="1"/>
          </p:cNvSpPr>
          <p:nvPr>
            <p:ph type="body" sz="quarter" idx="16"/>
          </p:nvPr>
        </p:nvSpPr>
        <p:spPr>
          <a:xfrm>
            <a:off x="5566714" y="5181600"/>
            <a:ext cx="3566160" cy="493776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377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ри рисунк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8580" y="5305424"/>
            <a:ext cx="8104083" cy="579921"/>
          </a:xfrm>
        </p:spPr>
        <p:txBody>
          <a:bodyPr rtlCol="0"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Полилиния 5"/>
          <p:cNvSpPr>
            <a:spLocks/>
          </p:cNvSpPr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5" name="Рисунок 14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3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8" name="Полилиния 5"/>
          <p:cNvSpPr>
            <a:spLocks/>
          </p:cNvSpPr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9" name="Рисунок 18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5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2" name="Полилиния 5"/>
          <p:cNvSpPr>
            <a:spLocks/>
          </p:cNvSpPr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3" name="Рисунок 1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6" hasCustomPrompt="1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noProof="0" dirty="0"/>
              <a:t>Щелкните значок, чтобы добавить фото</a:t>
            </a:r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1779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ять рисунк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 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77400" y="365126"/>
            <a:ext cx="2133600" cy="15398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8" name="Полилиния 5"/>
          <p:cNvSpPr>
            <a:spLocks/>
          </p:cNvSpPr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9" name="Рисунок 8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3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0" name="Полилиния 5"/>
          <p:cNvSpPr>
            <a:spLocks/>
          </p:cNvSpPr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1" name="Рисунок 10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5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2" name="Полилиния 5"/>
          <p:cNvSpPr>
            <a:spLocks/>
          </p:cNvSpPr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3" name="Рисунок 1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6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4" name="Полилиния 5"/>
          <p:cNvSpPr>
            <a:spLocks/>
          </p:cNvSpPr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5" name="Рисунок 14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7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0" name="Полилиния 5"/>
          <p:cNvSpPr>
            <a:spLocks/>
          </p:cNvSpPr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21" name="Рисунок 20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8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6467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F5B8932-1B2E-4152-972E-5DDDF189815E}" type="datetime1">
              <a:rPr lang="ru-RU" noProof="0" smtClean="0"/>
              <a:t>09.11.2022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44326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365125"/>
            <a:ext cx="1828799" cy="4940300"/>
          </a:xfrm>
        </p:spPr>
        <p:txBody>
          <a:bodyPr vert="eaVert"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4000" y="365125"/>
            <a:ext cx="6858000" cy="4940300"/>
          </a:xfrm>
        </p:spPr>
        <p:txBody>
          <a:bodyPr vert="eaVert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4ABA02B-48D7-4F45-BDF4-92DC0DAD942C}" type="datetime1">
              <a:rPr lang="ru-RU" noProof="0" smtClean="0"/>
              <a:t>09.11.2022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92624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9DDE378-217F-408E-9F08-1F2C2197986A}" type="datetime1">
              <a:rPr lang="ru-RU" noProof="0" smtClean="0"/>
              <a:t>09.11.2022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03573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 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/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2800" y="533400"/>
            <a:ext cx="7315200" cy="1828800"/>
          </a:xfrm>
        </p:spPr>
        <p:txBody>
          <a:bodyPr rtlCol="0" anchor="b">
            <a:normAutofit/>
          </a:bodyPr>
          <a:lstStyle>
            <a:lvl1pPr>
              <a:defRPr sz="44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52800" y="2438400"/>
            <a:ext cx="5486400" cy="9144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7950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89120" cy="3474720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78880" y="1825625"/>
            <a:ext cx="4389120" cy="3474720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3B390B6-A938-4A3C-81E6-728DA5F6F5C9}" type="datetime1">
              <a:rPr lang="ru-RU" noProof="0" smtClean="0"/>
              <a:t>09.11.2022</a:t>
            </a:fld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62530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4389120" cy="795867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24000" y="2624666"/>
            <a:ext cx="4389120" cy="2675467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78880" y="1828799"/>
            <a:ext cx="4389120" cy="795867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78880" y="2624666"/>
            <a:ext cx="4389120" cy="2675467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2CB6574-69C6-4D24-9F36-307D5EE1909D}" type="datetime1">
              <a:rPr lang="ru-RU" noProof="0" smtClean="0"/>
              <a:t>09.11.2022</a:t>
            </a:fld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90008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B86FE35-6E1F-4337-8DC1-75284CBAFF98}" type="datetime1">
              <a:rPr lang="ru-RU" noProof="0" smtClean="0"/>
              <a:t>09.11.2022</a:t>
            </a:fld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4502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C588FA2-CAE4-491F-91C5-2256E3BFB24E}" type="datetime1">
              <a:rPr lang="ru-RU" noProof="0" smtClean="0"/>
              <a:t>09.11.2022</a:t>
            </a:fld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58007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24400" y="1828800"/>
            <a:ext cx="5943600" cy="3476625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23999" y="1828800"/>
            <a:ext cx="2926080" cy="3476625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A6B729A-78D4-46ED-B78F-25AAD81A9EA1}" type="datetime1">
              <a:rPr lang="ru-RU" noProof="0" smtClean="0"/>
              <a:t>09.11.2022</a:t>
            </a:fld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0735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лилиния 5"/>
          <p:cNvSpPr>
            <a:spLocks/>
          </p:cNvSpPr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2" name="Рисунок 11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010400" y="2245995"/>
            <a:ext cx="3657600" cy="219456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48A9C3-BEC6-470C-8939-1BC0DFD13620}" type="datetime1">
              <a:rPr lang="ru-RU" noProof="0" smtClean="0"/>
              <a:t>09.11.2022</a:t>
            </a:fld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5131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 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DC929494-1A30-419E-AF45-4DF2B34B9C72}" type="datetime1">
              <a:rPr lang="ru-RU" noProof="0" smtClean="0"/>
              <a:t>09.11.2022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289D71E3-7D81-4C24-B9D8-6B108755C64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165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2" r:id="rId11"/>
    <p:sldLayoutId id="2147483661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1344" y="533400"/>
            <a:ext cx="11593288" cy="1828800"/>
          </a:xfrm>
        </p:spPr>
        <p:txBody>
          <a:bodyPr rtlCol="0">
            <a:noAutofit/>
          </a:bodyPr>
          <a:lstStyle/>
          <a:p>
            <a:pPr algn="ctr"/>
            <a:r>
              <a:rPr lang="uk-UA" b="1" i="1" dirty="0">
                <a:solidFill>
                  <a:srgbClr val="002E15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Я – калина, я краплина, </a:t>
            </a:r>
            <a:br>
              <a:rPr lang="ru-RU" b="1" dirty="0">
                <a:solidFill>
                  <a:srgbClr val="002E15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uk-UA" b="1" i="1" dirty="0">
                <a:solidFill>
                  <a:srgbClr val="002E15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                     Твого серця, Україно!</a:t>
            </a:r>
            <a:br>
              <a:rPr lang="ru-RU" b="1" dirty="0">
                <a:solidFill>
                  <a:srgbClr val="002E15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endParaRPr lang="ru-RU" b="1" dirty="0">
              <a:solidFill>
                <a:srgbClr val="002E15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D77BE2-AE72-44F3-A557-EC01B271D9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444" y="2249488"/>
            <a:ext cx="6736190" cy="4608512"/>
          </a:xfrm>
          <a:prstGeom prst="rect">
            <a:avLst/>
          </a:prstGeom>
        </p:spPr>
      </p:pic>
      <p:pic>
        <p:nvPicPr>
          <p:cNvPr id="2050" name="Picture 2" descr="Калина: природный источник витаминов и секрет крепкого иммунитета | СК  Маркет">
            <a:extLst>
              <a:ext uri="{FF2B5EF4-FFF2-40B4-BE49-F238E27FC236}">
                <a16:creationId xmlns:a16="http://schemas.microsoft.com/office/drawing/2014/main" id="{35D58D92-59A0-4651-90EC-82090E6FF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514098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04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5EA5E4D6-4C6D-41BC-BE5F-899722A32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88640"/>
            <a:ext cx="11784632" cy="1296144"/>
          </a:xfrm>
        </p:spPr>
        <p:txBody>
          <a:bodyPr>
            <a:normAutofit/>
          </a:bodyPr>
          <a:lstStyle/>
          <a:p>
            <a:pPr algn="ctr"/>
            <a:r>
              <a:rPr lang="uk-UA" sz="5400" b="1" dirty="0">
                <a:solidFill>
                  <a:srgbClr val="002060"/>
                </a:solidFill>
              </a:rPr>
              <a:t>ФІЗКУЛЬТХВИЛИНКА</a:t>
            </a:r>
            <a:endParaRPr lang="ru-RU" sz="5400" b="1" dirty="0">
              <a:solidFill>
                <a:srgbClr val="002060"/>
              </a:solidFill>
            </a:endParaRPr>
          </a:p>
        </p:txBody>
      </p:sp>
      <p:pic>
        <p:nvPicPr>
          <p:cNvPr id="9" name="Фізкультхвилинка №01">
            <a:hlinkClick r:id="" action="ppaction://media"/>
            <a:extLst>
              <a:ext uri="{FF2B5EF4-FFF2-40B4-BE49-F238E27FC236}">
                <a16:creationId xmlns:a16="http://schemas.microsoft.com/office/drawing/2014/main" id="{4E45696B-3D94-4B2E-AC6E-4768C5C11A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344" y="1556792"/>
            <a:ext cx="11665296" cy="4776630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808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452B89-127A-40D0-8C03-38ABCF26D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36" y="188640"/>
            <a:ext cx="12025336" cy="2088232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i="1" dirty="0"/>
              <a:t> </a:t>
            </a:r>
            <a:r>
              <a:rPr lang="uk-UA" sz="6000" b="1" i="1" dirty="0">
                <a:latin typeface="Segoe UI Black" panose="020B0A02040204020203" pitchFamily="34" charset="0"/>
                <a:ea typeface="Segoe UI Black" panose="020B0A02040204020203" pitchFamily="34" charset="0"/>
              </a:rPr>
              <a:t>Робота з конструктором LEGO</a:t>
            </a:r>
            <a:endParaRPr lang="ru-RU" sz="6000" b="1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C16739A-2FA3-4EA8-BF96-F7D6CB9F55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LEGO - Сайт crdveselka!">
            <a:extLst>
              <a:ext uri="{FF2B5EF4-FFF2-40B4-BE49-F238E27FC236}">
                <a16:creationId xmlns:a16="http://schemas.microsoft.com/office/drawing/2014/main" id="{A2D56EBC-7C7B-4894-8B47-5FF2F2D98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8" y="2336306"/>
            <a:ext cx="4943872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Блог вихователя ДНЗ: Для Вас, батьки!">
            <a:extLst>
              <a:ext uri="{FF2B5EF4-FFF2-40B4-BE49-F238E27FC236}">
                <a16:creationId xmlns:a16="http://schemas.microsoft.com/office/drawing/2014/main" id="{301D83B5-6C86-49D6-9CA0-1EEE825B1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840" y="2438400"/>
            <a:ext cx="4583832" cy="298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65C9B6B-DE40-47C6-8662-8F9B2518F0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521" y="2452061"/>
            <a:ext cx="2857500" cy="21431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5BFE56-9F82-4875-AC7B-4F79F2A90A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865" y="4339800"/>
            <a:ext cx="3201721" cy="220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6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81306CA-6CB2-4CA9-9E97-067B011C9A9C}"/>
              </a:ext>
            </a:extLst>
          </p:cNvPr>
          <p:cNvSpPr/>
          <p:nvPr/>
        </p:nvSpPr>
        <p:spPr>
          <a:xfrm>
            <a:off x="119336" y="168167"/>
            <a:ext cx="11968326" cy="914400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Рефлексія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0DDCEDC-E4D9-42EA-97AC-20C2826D9F29}"/>
              </a:ext>
            </a:extLst>
          </p:cNvPr>
          <p:cNvSpPr/>
          <p:nvPr/>
        </p:nvSpPr>
        <p:spPr>
          <a:xfrm>
            <a:off x="623392" y="494529"/>
            <a:ext cx="11464270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Рефлексія. Вправа «Ранець – м'ясорубка – кошик»</a:t>
            </a:r>
          </a:p>
        </p:txBody>
      </p:sp>
      <p:pic>
        <p:nvPicPr>
          <p:cNvPr id="6" name="Picture 2" descr="Мультфильм школьный рюкзак дает большие пальцы | Премиум векторы">
            <a:extLst>
              <a:ext uri="{FF2B5EF4-FFF2-40B4-BE49-F238E27FC236}">
                <a16:creationId xmlns:a16="http://schemas.microsoft.com/office/drawing/2014/main" id="{A514543B-17E6-433A-BB8E-291D2A1BD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8967" y="1556792"/>
            <a:ext cx="3739601" cy="352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3">
            <a:extLst>
              <a:ext uri="{FF2B5EF4-FFF2-40B4-BE49-F238E27FC236}">
                <a16:creationId xmlns:a16="http://schemas.microsoft.com/office/drawing/2014/main" id="{24A9CE0B-D955-4DD7-929A-0F0C42EE355D}"/>
              </a:ext>
            </a:extLst>
          </p:cNvPr>
          <p:cNvSpPr/>
          <p:nvPr/>
        </p:nvSpPr>
        <p:spPr>
          <a:xfrm>
            <a:off x="209862" y="5058805"/>
            <a:ext cx="3657810" cy="1528549"/>
          </a:xfrm>
          <a:prstGeom prst="roundRect">
            <a:avLst/>
          </a:prstGeom>
          <a:solidFill>
            <a:srgbClr val="A5F692"/>
          </a:solidFill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>
                <a:solidFill>
                  <a:schemeClr val="tx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корисні </a:t>
            </a:r>
          </a:p>
          <a:p>
            <a:pPr algn="ctr"/>
            <a:r>
              <a:rPr lang="uk-UA" sz="4400" b="1" dirty="0">
                <a:solidFill>
                  <a:schemeClr val="tx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знання</a:t>
            </a:r>
            <a:endParaRPr lang="ru-RU" sz="4400" b="1" dirty="0">
              <a:solidFill>
                <a:schemeClr val="tx2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8" name="Picture 2" descr="Векторный мультфильм кухни мясорубки Клипарт Изображение">
            <a:extLst>
              <a:ext uri="{FF2B5EF4-FFF2-40B4-BE49-F238E27FC236}">
                <a16:creationId xmlns:a16="http://schemas.microsoft.com/office/drawing/2014/main" id="{E0EFF49E-E420-4BA3-9EE7-5C784993B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00" y="1484785"/>
            <a:ext cx="3096344" cy="352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3">
            <a:extLst>
              <a:ext uri="{FF2B5EF4-FFF2-40B4-BE49-F238E27FC236}">
                <a16:creationId xmlns:a16="http://schemas.microsoft.com/office/drawing/2014/main" id="{C7AA531F-0886-4F84-8630-524B43674A5E}"/>
              </a:ext>
            </a:extLst>
          </p:cNvPr>
          <p:cNvSpPr/>
          <p:nvPr/>
        </p:nvSpPr>
        <p:spPr>
          <a:xfrm>
            <a:off x="4267095" y="5273843"/>
            <a:ext cx="3657810" cy="1528549"/>
          </a:xfrm>
          <a:prstGeom prst="roundRect">
            <a:avLst/>
          </a:prstGeom>
          <a:solidFill>
            <a:srgbClr val="A5F692"/>
          </a:solidFill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над цим варто замислитися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0" name="Скругленный прямоугольник 3">
            <a:extLst>
              <a:ext uri="{FF2B5EF4-FFF2-40B4-BE49-F238E27FC236}">
                <a16:creationId xmlns:a16="http://schemas.microsoft.com/office/drawing/2014/main" id="{F4BB237A-C2DF-404E-AA67-4D94DF56EB0E}"/>
              </a:ext>
            </a:extLst>
          </p:cNvPr>
          <p:cNvSpPr/>
          <p:nvPr/>
        </p:nvSpPr>
        <p:spPr>
          <a:xfrm>
            <a:off x="8112224" y="5161284"/>
            <a:ext cx="3657810" cy="1528549"/>
          </a:xfrm>
          <a:prstGeom prst="roundRect">
            <a:avLst/>
          </a:prstGeom>
          <a:solidFill>
            <a:srgbClr val="A5F692"/>
          </a:solidFill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>
                <a:solidFill>
                  <a:schemeClr val="tx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це мені  потрібно</a:t>
            </a:r>
            <a:endParaRPr lang="ru-RU" sz="4400" b="1" dirty="0">
              <a:solidFill>
                <a:schemeClr val="tx2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11" name="Picture 6" descr="SHOPPING CART GREEN vector icon | SVG(VECTOR):Domínio público ...">
            <a:extLst>
              <a:ext uri="{FF2B5EF4-FFF2-40B4-BE49-F238E27FC236}">
                <a16:creationId xmlns:a16="http://schemas.microsoft.com/office/drawing/2014/main" id="{EF61F54C-88FB-4B35-B069-123D56DBC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905" y="1390641"/>
            <a:ext cx="3715711" cy="3532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44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екст 3">
            <a:extLst>
              <a:ext uri="{FF2B5EF4-FFF2-40B4-BE49-F238E27FC236}">
                <a16:creationId xmlns:a16="http://schemas.microsoft.com/office/drawing/2014/main" id="{BB190351-FE5A-42CB-9F9A-9E5093667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4863342"/>
            <a:ext cx="9243764" cy="1806018"/>
          </a:xfrm>
        </p:spPr>
        <p:txBody>
          <a:bodyPr>
            <a:normAutofit/>
          </a:bodyPr>
          <a:lstStyle/>
          <a:p>
            <a:pPr algn="ctr"/>
            <a:r>
              <a:rPr lang="uk-UA" b="1" i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Знову кличе дзвоник в клас,</a:t>
            </a:r>
            <a:br>
              <a:rPr lang="ru-RU" b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uk-UA" b="1" i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Знання нові чекають вас.</a:t>
            </a:r>
            <a:br>
              <a:rPr lang="ru-RU" b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uk-UA" b="1" i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Ми дуже любим рідну мову.</a:t>
            </a:r>
            <a:br>
              <a:rPr lang="ru-RU" b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uk-UA" b="1" i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Її мелодію чудову. </a:t>
            </a:r>
            <a:endParaRPr lang="ru-RU" b="1" dirty="0">
              <a:solidFill>
                <a:srgbClr val="7030A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endParaRPr lang="ru-RU" dirty="0"/>
          </a:p>
        </p:txBody>
      </p:sp>
      <p:pic>
        <p:nvPicPr>
          <p:cNvPr id="1026" name="Picture 2" descr="Рідна мова калинова - &quot;Університетське Слово&quot;">
            <a:extLst>
              <a:ext uri="{FF2B5EF4-FFF2-40B4-BE49-F238E27FC236}">
                <a16:creationId xmlns:a16="http://schemas.microsoft.com/office/drawing/2014/main" id="{C1FD66E6-5E62-4B39-B405-A46E9C5F99CF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6" r="619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Рисунок 15">
            <a:extLst>
              <a:ext uri="{FF2B5EF4-FFF2-40B4-BE49-F238E27FC236}">
                <a16:creationId xmlns:a16="http://schemas.microsoft.com/office/drawing/2014/main" id="{867DCBC2-1517-456A-BBB6-9F42EC96BE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1028" name="Picture 4" descr="Чому потрібно вивчати та знати рідну мову, або Рідна мова – хранитель знань  і мудрості">
            <a:extLst>
              <a:ext uri="{FF2B5EF4-FFF2-40B4-BE49-F238E27FC236}">
                <a16:creationId xmlns:a16="http://schemas.microsoft.com/office/drawing/2014/main" id="{68C9FEDE-DB2D-4C26-8C99-7E67E3938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955" y="1345491"/>
            <a:ext cx="3603895" cy="328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5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47650"/>
          </a:xfrm>
        </p:spPr>
        <p:txBody>
          <a:bodyPr rtlCol="0">
            <a:noAutofit/>
          </a:bodyPr>
          <a:lstStyle/>
          <a:p>
            <a:pPr algn="ctr"/>
            <a:r>
              <a:rPr lang="uk-UA" sz="66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Загадки</a:t>
            </a:r>
            <a:endParaRPr lang="ru-RU" sz="6600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24000" y="1556792"/>
            <a:ext cx="9144000" cy="3474720"/>
          </a:xfrm>
        </p:spPr>
        <p:txBody>
          <a:bodyPr rtlCol="0">
            <a:normAutofit lnSpcReduction="10000"/>
          </a:bodyPr>
          <a:lstStyle/>
          <a:p>
            <a:pPr marL="0" indent="0" algn="ctr">
              <a:buNone/>
            </a:pPr>
            <a:r>
              <a:rPr lang="uk-UA" i="1" dirty="0">
                <a:latin typeface="Segoe UI Black" panose="020B0A02040204020203" pitchFamily="34" charset="0"/>
                <a:ea typeface="Segoe UI Black" panose="020B0A02040204020203" pitchFamily="34" charset="0"/>
              </a:rPr>
              <a:t>1) Я привітний кущик. Весною білим цвітом розквітаю. Восени червоними </a:t>
            </a:r>
            <a:endParaRPr lang="ru-RU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0" indent="0" algn="ctr">
              <a:buNone/>
            </a:pPr>
            <a:r>
              <a:rPr lang="uk-UA" i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ягодами вітаю, взимку птахів пригощаю.</a:t>
            </a:r>
            <a:endParaRPr lang="ru-RU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0" indent="0" algn="ctr">
              <a:buNone/>
            </a:pPr>
            <a:r>
              <a:rPr lang="uk-UA" i="1" dirty="0">
                <a:latin typeface="Segoe UI Black" panose="020B0A02040204020203" pitchFamily="34" charset="0"/>
                <a:ea typeface="Segoe UI Black" panose="020B0A02040204020203" pitchFamily="34" charset="0"/>
              </a:rPr>
              <a:t>2) І не дівчина, а червоні стрічки має.</a:t>
            </a:r>
            <a:endParaRPr lang="ru-RU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0" indent="0" algn="ctr">
              <a:buNone/>
            </a:pPr>
            <a:r>
              <a:rPr lang="uk-UA" i="1" dirty="0">
                <a:latin typeface="Segoe UI Black" panose="020B0A02040204020203" pitchFamily="34" charset="0"/>
                <a:ea typeface="Segoe UI Black" panose="020B0A02040204020203" pitchFamily="34" charset="0"/>
              </a:rPr>
              <a:t>3) У вінку зеленолистім,</a:t>
            </a:r>
            <a:endParaRPr lang="ru-RU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0" indent="0" algn="ctr">
              <a:buNone/>
            </a:pPr>
            <a:r>
              <a:rPr lang="uk-UA" i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  У червоному намисті,</a:t>
            </a:r>
          </a:p>
          <a:p>
            <a:pPr marL="0" indent="0" algn="ctr">
              <a:buNone/>
            </a:pPr>
            <a:r>
              <a:rPr lang="uk-UA" i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Видивляється у воду</a:t>
            </a:r>
            <a:endParaRPr lang="ru-RU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0" indent="0" algn="ctr">
              <a:buNone/>
            </a:pPr>
            <a:r>
              <a:rPr lang="uk-UA" i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 На свою хорошу вроду.</a:t>
            </a:r>
            <a:endParaRPr lang="ru-RU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rtl="0"/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16FAFD1-4396-4501-B15B-4F36778008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3573016"/>
            <a:ext cx="4104456" cy="383040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FB77FDD-355A-4223-9DDB-FBF8A98E05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670" y="4331297"/>
            <a:ext cx="3530345" cy="252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33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Калина | Gotvach.bg">
            <a:extLst>
              <a:ext uri="{FF2B5EF4-FFF2-40B4-BE49-F238E27FC236}">
                <a16:creationId xmlns:a16="http://schemas.microsoft.com/office/drawing/2014/main" id="{3255445A-B721-49F4-B6CB-9040D7F472DB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4" b="1684"/>
          <a:stretch>
            <a:fillRect/>
          </a:stretch>
        </p:blipFill>
        <p:spPr bwMode="auto">
          <a:xfrm>
            <a:off x="4522789" y="476672"/>
            <a:ext cx="4551885" cy="256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Калина Звичайна в саду: в ландшафтному дизайні, клумба з калиною, калина на  штамбі, фото - Дачний Діапазон">
            <a:extLst>
              <a:ext uri="{FF2B5EF4-FFF2-40B4-BE49-F238E27FC236}">
                <a16:creationId xmlns:a16="http://schemas.microsoft.com/office/drawing/2014/main" id="{547F3BFC-4BEB-4B9D-BB8C-38D11831F132}"/>
              </a:ext>
            </a:extLst>
          </p:cNvPr>
          <p:cNvPicPr>
            <a:picLocks noGrp="1" noChangeAspect="1" noChangeArrowheads="1"/>
          </p:cNvPicPr>
          <p:nvPr>
            <p:ph type="pic" sz="quarter" idx="1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 b="5555"/>
          <a:stretch>
            <a:fillRect/>
          </a:stretch>
        </p:blipFill>
        <p:spPr bwMode="auto">
          <a:xfrm>
            <a:off x="4522789" y="3744205"/>
            <a:ext cx="4551885" cy="256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Калина – символ, легенда, лікар | Журнал &quot;Фармацевт Практик&quot;">
            <a:extLst>
              <a:ext uri="{FF2B5EF4-FFF2-40B4-BE49-F238E27FC236}">
                <a16:creationId xmlns:a16="http://schemas.microsoft.com/office/drawing/2014/main" id="{1A92946D-58F6-4A94-B0E1-E9D82D264114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" b="25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При долині кущ калини - YouTube">
            <a:extLst>
              <a:ext uri="{FF2B5EF4-FFF2-40B4-BE49-F238E27FC236}">
                <a16:creationId xmlns:a16="http://schemas.microsoft.com/office/drawing/2014/main" id="{6AFF86D9-2983-443B-BAD0-8DA9060DDFB8}"/>
              </a:ext>
            </a:extLst>
          </p:cNvPr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3" b="1155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УКРАЇНСЬКИЙ СВІТ - Калина — символ життя, крові, вогню. Деякі дослідники  пов'язують її назву із сонцем, жаром, паланням. Калина часто відіграє роль  світового дерева, на вершечку якого птахи їдять ягоди і приносять">
            <a:extLst>
              <a:ext uri="{FF2B5EF4-FFF2-40B4-BE49-F238E27FC236}">
                <a16:creationId xmlns:a16="http://schemas.microsoft.com/office/drawing/2014/main" id="{6576D39B-A228-45EC-A286-F16F1689727A}"/>
              </a:ext>
            </a:extLst>
          </p:cNvPr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9" b="666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Заголовок 21">
            <a:extLst>
              <a:ext uri="{FF2B5EF4-FFF2-40B4-BE49-F238E27FC236}">
                <a16:creationId xmlns:a16="http://schemas.microsoft.com/office/drawing/2014/main" id="{92C64BFD-415A-4CDB-A292-F1EFCE06D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6360" y="696351"/>
            <a:ext cx="2546648" cy="615602"/>
          </a:xfrm>
        </p:spPr>
        <p:txBody>
          <a:bodyPr>
            <a:normAutofit/>
          </a:bodyPr>
          <a:lstStyle/>
          <a:p>
            <a:r>
              <a:rPr lang="uk-UA" sz="36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КАЛИНА</a:t>
            </a:r>
            <a:endParaRPr lang="ru-RU" sz="3600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96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4294967295"/>
          </p:nvPr>
        </p:nvSpPr>
        <p:spPr>
          <a:xfrm>
            <a:off x="8534400" y="2246313"/>
            <a:ext cx="3657600" cy="2193925"/>
          </a:xfrm>
        </p:spPr>
        <p:txBody>
          <a:bodyPr rtlCol="0"/>
          <a:lstStyle/>
          <a:p>
            <a:pPr rtl="0"/>
            <a:r>
              <a:rPr lang="ru-RU" dirty="0"/>
              <a:t>Подпись</a:t>
            </a:r>
          </a:p>
        </p:txBody>
      </p: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A06ED82A-30AD-46C8-B85E-1522210B110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9829800" cy="1082675"/>
          </a:xfrm>
        </p:spPr>
        <p:txBody>
          <a:bodyPr/>
          <a:lstStyle/>
          <a:p>
            <a:pPr algn="ctr"/>
            <a:r>
              <a:rPr lang="uk-UA" dirty="0"/>
              <a:t>Загадки</a:t>
            </a:r>
            <a:endParaRPr lang="ru-RU" dirty="0"/>
          </a:p>
        </p:txBody>
      </p:sp>
      <p:pic>
        <p:nvPicPr>
          <p:cNvPr id="4098" name="Picture 2" descr="Презентація &quot;Калина - символ України&quot;">
            <a:extLst>
              <a:ext uri="{FF2B5EF4-FFF2-40B4-BE49-F238E27FC236}">
                <a16:creationId xmlns:a16="http://schemas.microsoft.com/office/drawing/2014/main" id="{A681B9DC-DF81-477F-BD18-730544F65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" y="59641"/>
            <a:ext cx="7464152" cy="678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B93A4F6-0318-45B3-BC7B-C818BAD1D4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5" b="13978"/>
          <a:stretch/>
        </p:blipFill>
        <p:spPr>
          <a:xfrm>
            <a:off x="7537890" y="2204864"/>
            <a:ext cx="4583819" cy="463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89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19336" y="4941168"/>
            <a:ext cx="11665296" cy="1800200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r>
              <a:rPr lang="uk-UA" b="1" i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Калина – символічна рослина України. У народі кажуть: «Без верби і калини – нема України». Споконвіку калина була в Україні символом краси і достатку, вірності, працелюбності. Калиною прикрашали весільний коровай, з її деревини робили колиски, сопілки. Калина – лікарська рослина.</a:t>
            </a:r>
            <a:br>
              <a:rPr lang="ru-RU" b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endParaRPr lang="ru-RU" b="1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5124" name="Picture 4" descr="День народження країни: заходи в різних містах">
            <a:extLst>
              <a:ext uri="{FF2B5EF4-FFF2-40B4-BE49-F238E27FC236}">
                <a16:creationId xmlns:a16="http://schemas.microsoft.com/office/drawing/2014/main" id="{86DD947E-0E59-4A6A-BB38-9B833A75D540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5" r="15355"/>
          <a:stretch>
            <a:fillRect/>
          </a:stretch>
        </p:blipFill>
        <p:spPr bwMode="auto">
          <a:xfrm>
            <a:off x="1107749" y="1229011"/>
            <a:ext cx="4578227" cy="352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Каравай Поле калини » Торти на замовлення 🎂 Торт на заказ від кондитерів  на дому 👩‍👦‍👦">
            <a:extLst>
              <a:ext uri="{FF2B5EF4-FFF2-40B4-BE49-F238E27FC236}">
                <a16:creationId xmlns:a16="http://schemas.microsoft.com/office/drawing/2014/main" id="{D4371360-19B7-44A4-8C39-1598656F6376}"/>
              </a:ext>
            </a:extLst>
          </p:cNvPr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0" r="5200"/>
          <a:stretch>
            <a:fillRect/>
          </a:stretch>
        </p:blipFill>
        <p:spPr bwMode="auto">
          <a:xfrm>
            <a:off x="6505575" y="3197225"/>
            <a:ext cx="2627313" cy="164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Калина - корисні властивості і протипоказання">
            <a:extLst>
              <a:ext uri="{FF2B5EF4-FFF2-40B4-BE49-F238E27FC236}">
                <a16:creationId xmlns:a16="http://schemas.microsoft.com/office/drawing/2014/main" id="{DA30C074-5A5B-4C5D-8BC5-6BBC8657C922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7" b="490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9B70EDE-98FC-47E1-A118-49E862F6A9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31" b="7662"/>
          <a:stretch/>
        </p:blipFill>
        <p:spPr>
          <a:xfrm>
            <a:off x="9840416" y="347136"/>
            <a:ext cx="1500227" cy="264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55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12144672" cy="6858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r>
              <a:rPr lang="uk-UA" i="1" dirty="0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Ось калина над рікою</a:t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uk-UA" i="1" dirty="0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Віти стелить по воді</a:t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uk-UA" i="1" dirty="0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Хто це щедрою рукою</a:t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uk-UA" i="1" dirty="0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Їй намистечко надів?</a:t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uk-UA" i="1" dirty="0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Червонясте, променисте – </a:t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uk-UA" i="1" dirty="0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Розцвітає як вогні ,,,</a:t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uk-UA" i="1" dirty="0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Дай хоч трішечки намиста,</a:t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uk-UA" i="1" dirty="0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Калинонька і мені!</a:t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endParaRPr lang="ru-RU" dirty="0">
              <a:solidFill>
                <a:schemeClr val="accent1">
                  <a:lumMod val="50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6AABEB-BC75-4613-8204-F75193B345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6" y="387004"/>
            <a:ext cx="5092147" cy="29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99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AF1A8EA-5923-4505-9904-428441CDA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116632"/>
            <a:ext cx="10501781" cy="1828800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uk-UA" sz="5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Дібрати прикметники</a:t>
            </a:r>
            <a:br>
              <a:rPr lang="ru-RU" sz="5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uk-UA" sz="54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235767-0F71-41F9-BCF7-C0CB3494DF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1945432"/>
            <a:ext cx="10501781" cy="472392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0E9EC62-A247-4101-AD37-0CB21BE40136}"/>
              </a:ext>
            </a:extLst>
          </p:cNvPr>
          <p:cNvSpPr/>
          <p:nvPr/>
        </p:nvSpPr>
        <p:spPr>
          <a:xfrm>
            <a:off x="1127448" y="2636912"/>
            <a:ext cx="63840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uk-UA" sz="3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Кущ-густий,…. </a:t>
            </a:r>
            <a:endParaRPr lang="ru-RU" sz="3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sz="3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Ягідки  - червоні,.... </a:t>
            </a:r>
            <a:endParaRPr lang="ru-RU" sz="3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sz="3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Квіти – духмяні,…..</a:t>
            </a:r>
            <a:endParaRPr lang="ru-RU" sz="3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sz="3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Грона – важкі, …..</a:t>
            </a:r>
          </a:p>
          <a:p>
            <a:pPr>
              <a:spcAft>
                <a:spcPts val="0"/>
              </a:spcAft>
            </a:pPr>
            <a:r>
              <a:rPr lang="uk-UA" sz="3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Листя – темно - зелене,….</a:t>
            </a:r>
            <a:endParaRPr lang="ru-RU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93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134A50-B42E-4ABC-8AA0-1A6B575D1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B9DC07-A443-48E9-AA15-F5012AB1F4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DCB0B1-88E1-4A7A-A656-620E1FE926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42" y="1446073"/>
            <a:ext cx="12112131" cy="540023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707E6D4-CD1D-4F1D-A16B-725695B01A07}"/>
              </a:ext>
            </a:extLst>
          </p:cNvPr>
          <p:cNvSpPr/>
          <p:nvPr/>
        </p:nvSpPr>
        <p:spPr>
          <a:xfrm>
            <a:off x="-10848" y="489836"/>
            <a:ext cx="12126920" cy="846239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i="1" dirty="0">
                <a:latin typeface="Segoe UI Black" panose="020B0A02040204020203" pitchFamily="34" charset="0"/>
                <a:ea typeface="Segoe UI Black" panose="020B0A02040204020203" pitchFamily="34" charset="0"/>
              </a:rPr>
              <a:t>Дібрати дієслова</a:t>
            </a:r>
            <a:endParaRPr lang="uk-UA" sz="4000" b="1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A302157-BC78-4DE4-8EFD-9C2C68157558}"/>
              </a:ext>
            </a:extLst>
          </p:cNvPr>
          <p:cNvSpPr/>
          <p:nvPr/>
        </p:nvSpPr>
        <p:spPr>
          <a:xfrm>
            <a:off x="623392" y="2149032"/>
            <a:ext cx="705678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uk-UA" sz="4400" i="1" dirty="0">
                <a:latin typeface="Segoe UI Black" panose="020B0A02040204020203" pitchFamily="34" charset="0"/>
                <a:ea typeface="Segoe UI Black" panose="020B0A02040204020203" pitchFamily="34" charset="0"/>
              </a:rPr>
              <a:t>Калина – пригощає, сміялася, похилилася, росте, …….</a:t>
            </a:r>
            <a:endParaRPr lang="ru-RU" sz="4400" dirty="0">
              <a:effectLst/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33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Дети-друзья 16 х 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3246688_TF03896101.potx" id="{A3AB8EB1-32C8-42D1-A2F7-9C8024EB1CB7}" vid="{880779B9-4198-47E8-81D9-8281AF4E13F9}"/>
    </a:ext>
  </a:extLst>
</a:theme>
</file>

<file path=ppt/theme/theme2.xml><?xml version="1.0" encoding="utf-8"?>
<a:theme xmlns:a="http://schemas.openxmlformats.org/drawingml/2006/main" name="Тема Offic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A369AEE-D726-45B1-ACA9-0D6048C368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DA15C6C-6BB6-4DB6-B7D6-7F14EAB2CC5C}">
  <ds:schemaRefs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40262f94-9f35-4ac3-9a90-690165a166b7"/>
    <ds:schemaRef ds:uri="a4f35948-e619-41b3-aa29-22878b09cfd2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EDF6667-B669-49A4-BBE6-2132BA71C0C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Учебная презентация с детьми на школьном дворе, альбом (широкоэкранный формат)</Template>
  <TotalTime>78</TotalTime>
  <Words>277</Words>
  <Application>Microsoft Office PowerPoint</Application>
  <PresentationFormat>Широкоэкранный</PresentationFormat>
  <Paragraphs>40</Paragraphs>
  <Slides>12</Slides>
  <Notes>6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Segoe UI Black</vt:lpstr>
      <vt:lpstr>Times New Roman</vt:lpstr>
      <vt:lpstr>Дети-друзья 16 х 9</vt:lpstr>
      <vt:lpstr>Я – калина, я краплина,                        Твого серця, Україно! </vt:lpstr>
      <vt:lpstr>Знову кличе дзвоник в клас, Знання нові чекають вас. Ми дуже любим рідну мову. Її мелодію чудову.  </vt:lpstr>
      <vt:lpstr>Загадки</vt:lpstr>
      <vt:lpstr>КАЛИНА</vt:lpstr>
      <vt:lpstr>Загадки</vt:lpstr>
      <vt:lpstr>Калина – символічна рослина України. У народі кажуть: «Без верби і калини – нема України». Споконвіку калина була в Україні символом краси і достатку, вірності, працелюбності. Калиною прикрашали весільний коровай, з її деревини робили колиски, сопілки. Калина – лікарська рослина. </vt:lpstr>
      <vt:lpstr>Ось калина над рікою Віти стелить по воді Хто це щедрою рукою Їй намистечко надів? Червонясте, променисте –  Розцвітає як вогні ,,, Дай хоч трішечки намиста, Калинонька і мені! </vt:lpstr>
      <vt:lpstr>Дібрати прикметники </vt:lpstr>
      <vt:lpstr>Презентация PowerPoint</vt:lpstr>
      <vt:lpstr>ФІЗКУЛЬТХВИЛИНКА</vt:lpstr>
      <vt:lpstr> Робота з конструктором LEGO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 – калина, я краплина,                        Твого серця, Україно!</dc:title>
  <dc:creator>User</dc:creator>
  <cp:keywords/>
  <cp:lastModifiedBy>User</cp:lastModifiedBy>
  <cp:revision>12</cp:revision>
  <dcterms:created xsi:type="dcterms:W3CDTF">2022-11-06T19:35:33Z</dcterms:created>
  <dcterms:modified xsi:type="dcterms:W3CDTF">2022-11-09T20:14:38Z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TC038961019991</vt:lpwstr>
  </property>
  <property fmtid="{D5CDD505-2E9C-101B-9397-08002B2CF9AE}" pid="3" name="ContentTypeId">
    <vt:lpwstr>0x010100AA3F7D94069FF64A86F7DFF56D60E3BE</vt:lpwstr>
  </property>
</Properties>
</file>