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7" r:id="rId2"/>
    <p:sldId id="258" r:id="rId3"/>
    <p:sldId id="262" r:id="rId4"/>
    <p:sldId id="263" r:id="rId5"/>
    <p:sldId id="271" r:id="rId6"/>
    <p:sldId id="272" r:id="rId7"/>
    <p:sldId id="266" r:id="rId8"/>
    <p:sldId id="273" r:id="rId9"/>
    <p:sldId id="274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5" autoAdjust="0"/>
    <p:restoredTop sz="94382" autoAdjust="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42BC11-90CF-49FF-8D61-E8A8AAFE1BB6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 rtlCol="0"/>
        <a:lstStyle/>
        <a:p>
          <a:pPr rtl="0"/>
          <a:endParaRPr lang="en-US"/>
        </a:p>
      </dgm:t>
    </dgm:pt>
    <dgm:pt modelId="{0EFAF7DB-220E-474B-A306-B18848A2E64E}">
      <dgm:prSet phldrT="[Text]"/>
      <dgm:spPr>
        <a:solidFill>
          <a:schemeClr val="accent5">
            <a:lumMod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i="1" dirty="0"/>
            <a:t>Поміркуй, яку думку ти будеш доводити. Сформулюй заголовок у вигляді питання.</a:t>
          </a:r>
          <a:endParaRPr lang="ru" dirty="0"/>
        </a:p>
      </dgm:t>
    </dgm:pt>
    <dgm:pt modelId="{ADEA5C60-BA03-45CE-8AE4-87E8350E817F}" type="par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8655DB40-16AB-41AF-B7B9-C009642A6E8E}" type="sibTrans" cxnId="{E88E6FD0-5EE8-42CE-8AC4-D71962510EE7}">
      <dgm:prSet/>
      <dgm:spPr/>
      <dgm:t>
        <a:bodyPr rtlCol="0"/>
        <a:lstStyle/>
        <a:p>
          <a:pPr rtl="0"/>
          <a:endParaRPr lang="en-US"/>
        </a:p>
      </dgm:t>
    </dgm:pt>
    <dgm:pt modelId="{9CA7C66F-6CF9-4093-95BD-C861D9811AA0}">
      <dgm:prSet phldrT="[Text]"/>
      <dgm:spPr>
        <a:solidFill>
          <a:schemeClr val="accent3">
            <a:lumMod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i="1" dirty="0"/>
            <a:t>Чітка і лаконічна відповідь на питання буде твердженням твого міркування.</a:t>
          </a:r>
          <a:endParaRPr lang="ru" dirty="0"/>
        </a:p>
      </dgm:t>
      <dgm:extLst>
        <a:ext uri="{E40237B7-FDA0-4F09-8148-C483321AD2D9}">
          <dgm14:cNvPr xmlns:dgm14="http://schemas.microsoft.com/office/drawing/2010/diagram" id="0" name="" descr="Basic Block List" title="SmartArt"/>
        </a:ext>
      </dgm:extLst>
    </dgm:pt>
    <dgm:pt modelId="{5C383048-3A83-419C-82E9-AA46D2B4FFD3}" type="par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9AC506A7-F034-46F5-B26F-46FD22856FB4}" type="sibTrans" cxnId="{1A254136-9EEE-43D0-BC71-1289B085104A}">
      <dgm:prSet/>
      <dgm:spPr/>
      <dgm:t>
        <a:bodyPr rtlCol="0"/>
        <a:lstStyle/>
        <a:p>
          <a:pPr rtl="0"/>
          <a:endParaRPr lang="en-US"/>
        </a:p>
      </dgm:t>
    </dgm:pt>
    <dgm:pt modelId="{8AEC6483-23EF-4414-8E2A-6A005181899E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i="1" dirty="0"/>
            <a:t>Уяви адресата мовлення. Аргументи (докази) мають бути йому цікавими і переконливими.</a:t>
          </a:r>
          <a:endParaRPr lang="ru" dirty="0"/>
        </a:p>
      </dgm:t>
    </dgm:pt>
    <dgm:pt modelId="{526DBE94-00A7-461E-AF61-51DFFA468BD0}" type="par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C81D2561-AE20-4589-919A-5479573342B0}" type="sibTrans" cxnId="{976405B9-79B8-494E-A105-801AB128A327}">
      <dgm:prSet/>
      <dgm:spPr/>
      <dgm:t>
        <a:bodyPr rtlCol="0"/>
        <a:lstStyle/>
        <a:p>
          <a:pPr rtl="0"/>
          <a:endParaRPr lang="en-US"/>
        </a:p>
      </dgm:t>
    </dgm:pt>
    <dgm:pt modelId="{056BF56F-CC43-4DDD-9D89-CA94DE101ECC}">
      <dgm:prSet phldrT="[Text]" custT="1"/>
      <dgm:spPr>
        <a:solidFill>
          <a:schemeClr val="accent5">
            <a:lumMod val="75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sz="1900" i="1" dirty="0"/>
            <a:t>Для зв’язки частин тексту використовуй </a:t>
          </a:r>
          <a:r>
            <a:rPr lang="uk-UA" sz="1800" i="1" dirty="0"/>
            <a:t>слова: по-перше, по-</a:t>
          </a:r>
          <a:r>
            <a:rPr lang="uk-UA" sz="1800" i="1" dirty="0" err="1"/>
            <a:t>друге,таким</a:t>
          </a:r>
          <a:r>
            <a:rPr lang="uk-UA" sz="1800" i="1" dirty="0"/>
            <a:t> чином.</a:t>
          </a:r>
          <a:endParaRPr lang="ru" sz="1800" dirty="0"/>
        </a:p>
      </dgm:t>
    </dgm:pt>
    <dgm:pt modelId="{001921C4-E4A3-488C-B466-13D798BB2038}" type="par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B28DA56B-359A-427D-B40B-7C9A5E29DAD4}" type="sibTrans" cxnId="{778F2B2A-B50E-4B4B-8031-BBB0BAF3076A}">
      <dgm:prSet/>
      <dgm:spPr/>
      <dgm:t>
        <a:bodyPr rtlCol="0"/>
        <a:lstStyle/>
        <a:p>
          <a:pPr rtl="0"/>
          <a:endParaRPr lang="en-US"/>
        </a:p>
      </dgm:t>
    </dgm:pt>
    <dgm:pt modelId="{FBE57202-63C6-4AC6-8A48-2F7EEDE18422}">
      <dgm:prSet phldrT="[Text]"/>
      <dgm:spPr>
        <a:solidFill>
          <a:schemeClr val="accent2">
            <a:lumMod val="50000"/>
          </a:schemeClr>
        </a:solidFill>
      </dgm:spPr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uk-UA" i="1" dirty="0"/>
            <a:t>Висновок у висловлюванні має бути пов'язаний з головною думкою і узагальнювати докази..</a:t>
          </a:r>
          <a:endParaRPr lang="ru" dirty="0"/>
        </a:p>
      </dgm:t>
    </dgm:pt>
    <dgm:pt modelId="{22E9EA7B-06A1-4DB0-8C13-4FDDC38F5300}" type="par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29B1D402-63E0-4277-B9B1-DE1AE207061C}" type="sibTrans" cxnId="{89F86E09-7B46-4DCB-A438-8B1FC1DB0A71}">
      <dgm:prSet/>
      <dgm:spPr/>
      <dgm:t>
        <a:bodyPr rtlCol="0"/>
        <a:lstStyle/>
        <a:p>
          <a:pPr rtl="0"/>
          <a:endParaRPr lang="en-US"/>
        </a:p>
      </dgm:t>
    </dgm:pt>
    <dgm:pt modelId="{068CCA7D-1404-4068-AB93-6968EFC37502}" type="pres">
      <dgm:prSet presAssocID="{B842BC11-90CF-49FF-8D61-E8A8AAFE1BB6}" presName="diagram" presStyleCnt="0">
        <dgm:presLayoutVars>
          <dgm:dir/>
          <dgm:resizeHandles val="exact"/>
        </dgm:presLayoutVars>
      </dgm:prSet>
      <dgm:spPr/>
    </dgm:pt>
    <dgm:pt modelId="{EAA4FAF7-2B1B-440D-AB04-52061A8327A8}" type="pres">
      <dgm:prSet presAssocID="{0EFAF7DB-220E-474B-A306-B18848A2E64E}" presName="node" presStyleLbl="node1" presStyleIdx="0" presStyleCnt="5" custScaleX="98185" custScaleY="96490" custLinFactNeighborY="1321">
        <dgm:presLayoutVars>
          <dgm:bulletEnabled val="1"/>
        </dgm:presLayoutVars>
      </dgm:prSet>
      <dgm:spPr/>
    </dgm:pt>
    <dgm:pt modelId="{D86C629E-FD24-4979-AD6C-FF765663342C}" type="pres">
      <dgm:prSet presAssocID="{8655DB40-16AB-41AF-B7B9-C009642A6E8E}" presName="sibTrans" presStyleCnt="0"/>
      <dgm:spPr/>
    </dgm:pt>
    <dgm:pt modelId="{C593AB34-4B84-4F47-A09D-1663F9F71AFC}" type="pres">
      <dgm:prSet presAssocID="{9CA7C66F-6CF9-4093-95BD-C861D9811AA0}" presName="node" presStyleLbl="node1" presStyleIdx="1" presStyleCnt="5">
        <dgm:presLayoutVars>
          <dgm:bulletEnabled val="1"/>
        </dgm:presLayoutVars>
      </dgm:prSet>
      <dgm:spPr/>
    </dgm:pt>
    <dgm:pt modelId="{5AD6466A-5AEB-4BDD-BDCC-43ADA92E714A}" type="pres">
      <dgm:prSet presAssocID="{9AC506A7-F034-46F5-B26F-46FD22856FB4}" presName="sibTrans" presStyleCnt="0"/>
      <dgm:spPr/>
    </dgm:pt>
    <dgm:pt modelId="{917D3CD9-BA5B-404E-931F-223BF970C99B}" type="pres">
      <dgm:prSet presAssocID="{8AEC6483-23EF-4414-8E2A-6A005181899E}" presName="node" presStyleLbl="node1" presStyleIdx="2" presStyleCnt="5">
        <dgm:presLayoutVars>
          <dgm:bulletEnabled val="1"/>
        </dgm:presLayoutVars>
      </dgm:prSet>
      <dgm:spPr/>
    </dgm:pt>
    <dgm:pt modelId="{D803BB6F-28BD-4A03-B872-7769C680243B}" type="pres">
      <dgm:prSet presAssocID="{C81D2561-AE20-4589-919A-5479573342B0}" presName="sibTrans" presStyleCnt="0"/>
      <dgm:spPr/>
    </dgm:pt>
    <dgm:pt modelId="{4F7EBD7D-DFCF-42D9-919C-E6E65091B79C}" type="pres">
      <dgm:prSet presAssocID="{056BF56F-CC43-4DDD-9D89-CA94DE101ECC}" presName="node" presStyleLbl="node1" presStyleIdx="3" presStyleCnt="5">
        <dgm:presLayoutVars>
          <dgm:bulletEnabled val="1"/>
        </dgm:presLayoutVars>
      </dgm:prSet>
      <dgm:spPr/>
    </dgm:pt>
    <dgm:pt modelId="{371926FB-9294-4D9C-9214-4CEF0275C497}" type="pres">
      <dgm:prSet presAssocID="{B28DA56B-359A-427D-B40B-7C9A5E29DAD4}" presName="sibTrans" presStyleCnt="0"/>
      <dgm:spPr/>
    </dgm:pt>
    <dgm:pt modelId="{76049CD1-75A7-4C80-9C4F-81F0D3E4B5DC}" type="pres">
      <dgm:prSet presAssocID="{FBE57202-63C6-4AC6-8A48-2F7EEDE18422}" presName="node" presStyleLbl="node1" presStyleIdx="4" presStyleCnt="5">
        <dgm:presLayoutVars>
          <dgm:bulletEnabled val="1"/>
        </dgm:presLayoutVars>
      </dgm:prSet>
      <dgm:spPr/>
    </dgm:pt>
  </dgm:ptLst>
  <dgm:cxnLst>
    <dgm:cxn modelId="{89F86E09-7B46-4DCB-A438-8B1FC1DB0A71}" srcId="{B842BC11-90CF-49FF-8D61-E8A8AAFE1BB6}" destId="{FBE57202-63C6-4AC6-8A48-2F7EEDE18422}" srcOrd="4" destOrd="0" parTransId="{22E9EA7B-06A1-4DB0-8C13-4FDDC38F5300}" sibTransId="{29B1D402-63E0-4277-B9B1-DE1AE207061C}"/>
    <dgm:cxn modelId="{4C41BE15-3799-4642-92AF-58F1C6904769}" type="presOf" srcId="{056BF56F-CC43-4DDD-9D89-CA94DE101ECC}" destId="{4F7EBD7D-DFCF-42D9-919C-E6E65091B79C}" srcOrd="0" destOrd="0" presId="urn:microsoft.com/office/officeart/2005/8/layout/default"/>
    <dgm:cxn modelId="{98E9781F-6C85-4C8B-A8C8-ACC68D56FD26}" type="presOf" srcId="{0EFAF7DB-220E-474B-A306-B18848A2E64E}" destId="{EAA4FAF7-2B1B-440D-AB04-52061A8327A8}" srcOrd="0" destOrd="0" presId="urn:microsoft.com/office/officeart/2005/8/layout/default"/>
    <dgm:cxn modelId="{778F2B2A-B50E-4B4B-8031-BBB0BAF3076A}" srcId="{B842BC11-90CF-49FF-8D61-E8A8AAFE1BB6}" destId="{056BF56F-CC43-4DDD-9D89-CA94DE101ECC}" srcOrd="3" destOrd="0" parTransId="{001921C4-E4A3-488C-B466-13D798BB2038}" sibTransId="{B28DA56B-359A-427D-B40B-7C9A5E29DAD4}"/>
    <dgm:cxn modelId="{1A254136-9EEE-43D0-BC71-1289B085104A}" srcId="{B842BC11-90CF-49FF-8D61-E8A8AAFE1BB6}" destId="{9CA7C66F-6CF9-4093-95BD-C861D9811AA0}" srcOrd="1" destOrd="0" parTransId="{5C383048-3A83-419C-82E9-AA46D2B4FFD3}" sibTransId="{9AC506A7-F034-46F5-B26F-46FD22856FB4}"/>
    <dgm:cxn modelId="{C2739289-C7F5-4C2B-8002-E64A84A3CCF1}" type="presOf" srcId="{9CA7C66F-6CF9-4093-95BD-C861D9811AA0}" destId="{C593AB34-4B84-4F47-A09D-1663F9F71AFC}" srcOrd="0" destOrd="0" presId="urn:microsoft.com/office/officeart/2005/8/layout/default"/>
    <dgm:cxn modelId="{4B3A68AC-F7E0-44C7-B1C8-7CD80B465A26}" type="presOf" srcId="{8AEC6483-23EF-4414-8E2A-6A005181899E}" destId="{917D3CD9-BA5B-404E-931F-223BF970C99B}" srcOrd="0" destOrd="0" presId="urn:microsoft.com/office/officeart/2005/8/layout/default"/>
    <dgm:cxn modelId="{976405B9-79B8-494E-A105-801AB128A327}" srcId="{B842BC11-90CF-49FF-8D61-E8A8AAFE1BB6}" destId="{8AEC6483-23EF-4414-8E2A-6A005181899E}" srcOrd="2" destOrd="0" parTransId="{526DBE94-00A7-461E-AF61-51DFFA468BD0}" sibTransId="{C81D2561-AE20-4589-919A-5479573342B0}"/>
    <dgm:cxn modelId="{1A373FBE-0C0B-4365-8600-C5B96F883073}" type="presOf" srcId="{FBE57202-63C6-4AC6-8A48-2F7EEDE18422}" destId="{76049CD1-75A7-4C80-9C4F-81F0D3E4B5DC}" srcOrd="0" destOrd="0" presId="urn:microsoft.com/office/officeart/2005/8/layout/default"/>
    <dgm:cxn modelId="{E88E6FD0-5EE8-42CE-8AC4-D71962510EE7}" srcId="{B842BC11-90CF-49FF-8D61-E8A8AAFE1BB6}" destId="{0EFAF7DB-220E-474B-A306-B18848A2E64E}" srcOrd="0" destOrd="0" parTransId="{ADEA5C60-BA03-45CE-8AE4-87E8350E817F}" sibTransId="{8655DB40-16AB-41AF-B7B9-C009642A6E8E}"/>
    <dgm:cxn modelId="{7095E1F8-4EDE-4430-B07D-B7175589A733}" type="presOf" srcId="{B842BC11-90CF-49FF-8D61-E8A8AAFE1BB6}" destId="{068CCA7D-1404-4068-AB93-6968EFC37502}" srcOrd="0" destOrd="0" presId="urn:microsoft.com/office/officeart/2005/8/layout/default"/>
    <dgm:cxn modelId="{BC5FF21A-43E7-485A-B596-C5AADF327B05}" type="presParOf" srcId="{068CCA7D-1404-4068-AB93-6968EFC37502}" destId="{EAA4FAF7-2B1B-440D-AB04-52061A8327A8}" srcOrd="0" destOrd="0" presId="urn:microsoft.com/office/officeart/2005/8/layout/default"/>
    <dgm:cxn modelId="{7DBDEB3C-0922-4C11-B032-8800766EAAC7}" type="presParOf" srcId="{068CCA7D-1404-4068-AB93-6968EFC37502}" destId="{D86C629E-FD24-4979-AD6C-FF765663342C}" srcOrd="1" destOrd="0" presId="urn:microsoft.com/office/officeart/2005/8/layout/default"/>
    <dgm:cxn modelId="{613FE1F9-EF48-4B26-8AF0-FACA67BF29EB}" type="presParOf" srcId="{068CCA7D-1404-4068-AB93-6968EFC37502}" destId="{C593AB34-4B84-4F47-A09D-1663F9F71AFC}" srcOrd="2" destOrd="0" presId="urn:microsoft.com/office/officeart/2005/8/layout/default"/>
    <dgm:cxn modelId="{40AAE183-EE4F-4AB0-9437-11D5128906F3}" type="presParOf" srcId="{068CCA7D-1404-4068-AB93-6968EFC37502}" destId="{5AD6466A-5AEB-4BDD-BDCC-43ADA92E714A}" srcOrd="3" destOrd="0" presId="urn:microsoft.com/office/officeart/2005/8/layout/default"/>
    <dgm:cxn modelId="{0859D5FC-F1F1-41ED-AFE7-9ED996860B28}" type="presParOf" srcId="{068CCA7D-1404-4068-AB93-6968EFC37502}" destId="{917D3CD9-BA5B-404E-931F-223BF970C99B}" srcOrd="4" destOrd="0" presId="urn:microsoft.com/office/officeart/2005/8/layout/default"/>
    <dgm:cxn modelId="{235E33CA-9331-4C4F-9FB8-E86BD246400B}" type="presParOf" srcId="{068CCA7D-1404-4068-AB93-6968EFC37502}" destId="{D803BB6F-28BD-4A03-B872-7769C680243B}" srcOrd="5" destOrd="0" presId="urn:microsoft.com/office/officeart/2005/8/layout/default"/>
    <dgm:cxn modelId="{B063FF6D-1F2D-472D-8B4C-B6A378A09833}" type="presParOf" srcId="{068CCA7D-1404-4068-AB93-6968EFC37502}" destId="{4F7EBD7D-DFCF-42D9-919C-E6E65091B79C}" srcOrd="6" destOrd="0" presId="urn:microsoft.com/office/officeart/2005/8/layout/default"/>
    <dgm:cxn modelId="{8DEA9DD5-5136-4B11-90B8-93E3C16F0472}" type="presParOf" srcId="{068CCA7D-1404-4068-AB93-6968EFC37502}" destId="{371926FB-9294-4D9C-9214-4CEF0275C497}" srcOrd="7" destOrd="0" presId="urn:microsoft.com/office/officeart/2005/8/layout/default"/>
    <dgm:cxn modelId="{A2512EF8-018A-47CE-AD9F-9EF6FA2C53E3}" type="presParOf" srcId="{068CCA7D-1404-4068-AB93-6968EFC37502}" destId="{76049CD1-75A7-4C80-9C4F-81F0D3E4B5DC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A4FAF7-2B1B-440D-AB04-52061A8327A8}">
      <dsp:nvSpPr>
        <dsp:cNvPr id="0" name=""/>
        <dsp:cNvSpPr/>
      </dsp:nvSpPr>
      <dsp:spPr>
        <a:xfrm>
          <a:off x="5665" y="177855"/>
          <a:ext cx="3455194" cy="2037327"/>
        </a:xfrm>
        <a:prstGeom prst="rect">
          <a:avLst/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uk-UA" sz="1900" i="1" kern="1200" dirty="0"/>
            <a:t>Поміркуй, яку думку ти будеш доводити. Сформулюй заголовок у вигляді питання.</a:t>
          </a:r>
          <a:endParaRPr lang="ru" sz="1900" kern="1200" dirty="0"/>
        </a:p>
      </dsp:txBody>
      <dsp:txXfrm>
        <a:off x="5665" y="177855"/>
        <a:ext cx="3455194" cy="2037327"/>
      </dsp:txXfrm>
    </dsp:sp>
    <dsp:sp modelId="{C593AB34-4B84-4F47-A09D-1663F9F71AFC}">
      <dsp:nvSpPr>
        <dsp:cNvPr id="0" name=""/>
        <dsp:cNvSpPr/>
      </dsp:nvSpPr>
      <dsp:spPr>
        <a:xfrm>
          <a:off x="3812766" y="112907"/>
          <a:ext cx="3519065" cy="2111439"/>
        </a:xfrm>
        <a:prstGeom prst="rect">
          <a:avLst/>
        </a:prstGeom>
        <a:solidFill>
          <a:schemeClr val="accent3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uk-UA" sz="1900" i="1" kern="1200" dirty="0"/>
            <a:t>Чітка і лаконічна відповідь на питання буде твердженням твого міркування.</a:t>
          </a:r>
          <a:endParaRPr lang="ru" sz="1900" kern="1200" dirty="0"/>
        </a:p>
      </dsp:txBody>
      <dsp:txXfrm>
        <a:off x="3812766" y="112907"/>
        <a:ext cx="3519065" cy="2111439"/>
      </dsp:txXfrm>
    </dsp:sp>
    <dsp:sp modelId="{917D3CD9-BA5B-404E-931F-223BF970C99B}">
      <dsp:nvSpPr>
        <dsp:cNvPr id="0" name=""/>
        <dsp:cNvSpPr/>
      </dsp:nvSpPr>
      <dsp:spPr>
        <a:xfrm>
          <a:off x="7683738" y="112907"/>
          <a:ext cx="3519065" cy="2111439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uk-UA" sz="1900" i="1" kern="1200" dirty="0"/>
            <a:t>Уяви адресата мовлення. Аргументи (докази) мають бути йому цікавими і переконливими.</a:t>
          </a:r>
          <a:endParaRPr lang="ru" sz="1900" kern="1200" dirty="0"/>
        </a:p>
      </dsp:txBody>
      <dsp:txXfrm>
        <a:off x="7683738" y="112907"/>
        <a:ext cx="3519065" cy="2111439"/>
      </dsp:txXfrm>
    </dsp:sp>
    <dsp:sp modelId="{4F7EBD7D-DFCF-42D9-919C-E6E65091B79C}">
      <dsp:nvSpPr>
        <dsp:cNvPr id="0" name=""/>
        <dsp:cNvSpPr/>
      </dsp:nvSpPr>
      <dsp:spPr>
        <a:xfrm>
          <a:off x="1909216" y="2576253"/>
          <a:ext cx="3519065" cy="2111439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uk-UA" sz="1900" i="1" kern="1200" dirty="0"/>
            <a:t>Для зв’язки частин тексту використовуй </a:t>
          </a:r>
          <a:r>
            <a:rPr lang="uk-UA" sz="1800" i="1" kern="1200" dirty="0"/>
            <a:t>слова: по-перше, по-</a:t>
          </a:r>
          <a:r>
            <a:rPr lang="uk-UA" sz="1800" i="1" kern="1200" dirty="0" err="1"/>
            <a:t>друге,таким</a:t>
          </a:r>
          <a:r>
            <a:rPr lang="uk-UA" sz="1800" i="1" kern="1200" dirty="0"/>
            <a:t> чином.</a:t>
          </a:r>
          <a:endParaRPr lang="ru" sz="1800" kern="1200" dirty="0"/>
        </a:p>
      </dsp:txBody>
      <dsp:txXfrm>
        <a:off x="1909216" y="2576253"/>
        <a:ext cx="3519065" cy="2111439"/>
      </dsp:txXfrm>
    </dsp:sp>
    <dsp:sp modelId="{76049CD1-75A7-4C80-9C4F-81F0D3E4B5DC}">
      <dsp:nvSpPr>
        <dsp:cNvPr id="0" name=""/>
        <dsp:cNvSpPr/>
      </dsp:nvSpPr>
      <dsp:spPr>
        <a:xfrm>
          <a:off x="5780188" y="2576253"/>
          <a:ext cx="3519065" cy="2111439"/>
        </a:xfrm>
        <a:prstGeom prst="rect">
          <a:avLst/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rtlCol="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Symbol" panose="05050102010706020507" pitchFamily="18" charset="2"/>
            <a:buNone/>
          </a:pPr>
          <a:r>
            <a:rPr lang="uk-UA" sz="1900" i="1" kern="1200" dirty="0"/>
            <a:t>Висновок у висловлюванні має бути пов'язаний з головною думкою і узагальнювати докази..</a:t>
          </a:r>
          <a:endParaRPr lang="ru" sz="1900" kern="1200" dirty="0"/>
        </a:p>
      </dsp:txBody>
      <dsp:txXfrm>
        <a:off x="5780188" y="2576253"/>
        <a:ext cx="3519065" cy="2111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верхне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24.08.2016</a:t>
            </a:r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Заполнитель заме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Щелкните, чтобы изменить стили текста образца слайда</a:t>
            </a:r>
          </a:p>
          <a:p>
            <a:pPr lvl="1" rtl="0"/>
            <a:r>
              <a:t>Второй уровень</a:t>
            </a:r>
          </a:p>
          <a:p>
            <a:pPr lvl="2" rtl="0"/>
            <a:r>
              <a:t>Третий уровень</a:t>
            </a:r>
          </a:p>
          <a:p>
            <a:pPr lvl="3" rtl="0"/>
            <a:r>
              <a:t>Четвертый уровень</a:t>
            </a:r>
          </a:p>
          <a:p>
            <a:pPr lvl="4" rtl="0"/>
            <a:r>
              <a:t>Пятый уровень</a:t>
            </a:r>
          </a:p>
        </p:txBody>
      </p:sp>
      <p:sp>
        <p:nvSpPr>
          <p:cNvPr id="6" name="Заполнитель нижне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ru-RU"/>
              <a:t>Образец подзаголовка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84" name="Группа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98" name="Группа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grpSp>
        <p:nvGrpSpPr>
          <p:cNvPr id="112" name="Группа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126" name="Текст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ru-RU"/>
              <a:t>Образец заголовка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Полилиния 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Полилиния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Группа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Полилиния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Полилиния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Полилиния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типа объекто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5" name="Замещающий текст 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ru-RU"/>
              <a:t>Образец текста</a:t>
            </a:r>
          </a:p>
          <a:p>
            <a:pPr lvl="1" rtl="0"/>
            <a:r>
              <a:rPr lang="ru-RU"/>
              <a:t>Второй уровень</a:t>
            </a:r>
          </a:p>
          <a:p>
            <a:pPr lvl="2" rtl="0"/>
            <a:r>
              <a:rPr lang="ru-RU"/>
              <a:t>Третий уровень</a:t>
            </a:r>
          </a:p>
          <a:p>
            <a:pPr lvl="3" rtl="0"/>
            <a:r>
              <a:rPr lang="ru-RU"/>
              <a:t>Четвертый уровень</a:t>
            </a:r>
          </a:p>
          <a:p>
            <a:pPr lvl="4" rtl="0"/>
            <a:r>
              <a:rPr lang="ru-RU"/>
              <a:t>Пятый уровень</a:t>
            </a:r>
            <a:endParaRPr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9" name="Группа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39" name="Текст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40" name="Текст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ри рисунка с подпися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/>
              <a:t>Образец заголовка</a:t>
            </a:r>
            <a:endParaRPr lang="ru"/>
          </a:p>
        </p:txBody>
      </p:sp>
      <p:grpSp>
        <p:nvGrpSpPr>
          <p:cNvPr id="52" name="Группа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1" name="Текст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84" name="Группа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2" name="Текст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grpSp>
        <p:nvGrpSpPr>
          <p:cNvPr id="97" name="Группа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Полилиния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Полилиния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Полилиния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Полилиния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Полилиния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Полилиния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Полилиния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Полилиния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Полилиния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Полилиния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Полилиния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Полилиния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Рисунок 33" descr="Пустой заполнитель, вместо которого можно добавить изображение. Щелкните заполнитель и выберите изображение, которое необходимо добавить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ru-RU"/>
              <a:t>Вставка рисунка</a:t>
            </a:r>
            <a:endParaRPr dirty="0"/>
          </a:p>
        </p:txBody>
      </p:sp>
      <p:sp>
        <p:nvSpPr>
          <p:cNvPr id="83" name="Текст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ru-RU"/>
              <a:t>Образец текста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24.08.2016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полнитель заголовка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"/>
              <a:t>Стиль образца заголовка</a:t>
            </a:r>
            <a:endParaRPr/>
          </a:p>
        </p:txBody>
      </p:sp>
      <p:sp>
        <p:nvSpPr>
          <p:cNvPr id="3" name="Замещающий текст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"/>
              <a:t>Образец текста</a:t>
            </a:r>
          </a:p>
          <a:p>
            <a:pPr lvl="1" rtl="0"/>
            <a:r>
              <a:rPr lang="ru"/>
              <a:t>Второй уровень</a:t>
            </a:r>
          </a:p>
          <a:p>
            <a:pPr lvl="2" rtl="0"/>
            <a:r>
              <a:rPr lang="ru"/>
              <a:t>Третий уровень</a:t>
            </a:r>
          </a:p>
          <a:p>
            <a:pPr lvl="3" rtl="0"/>
            <a:r>
              <a:rPr lang="ru"/>
              <a:t>Четвертый уровень</a:t>
            </a:r>
          </a:p>
          <a:p>
            <a:pPr lvl="4" rtl="0"/>
            <a:r>
              <a:rPr lang="ru"/>
              <a:t>Пятый уровень</a:t>
            </a:r>
            <a:endParaRPr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/>
              <a:t>24.08.2016</a:t>
            </a:r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334827" y="1752600"/>
            <a:ext cx="8788786" cy="2925932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Складання тексту-міркування.</a:t>
            </a:r>
            <a:br>
              <a:rPr lang="ru-RU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Віночок вити-життя любити.</a:t>
            </a:r>
            <a:br>
              <a:rPr lang="ru-RU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4A597C-A743-4CDA-B657-CF1EE9A857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0" t="9052" r="14150" b="16806"/>
          <a:stretch/>
        </p:blipFill>
        <p:spPr>
          <a:xfrm flipH="1">
            <a:off x="7640801" y="3317869"/>
            <a:ext cx="2216372" cy="23663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11EC7A5-0B7F-4B70-B009-E8829384C6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821" y="2933544"/>
            <a:ext cx="3116472" cy="336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7CD09-2D71-48DD-88BB-14FA98108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3889" y="304800"/>
            <a:ext cx="10529725" cy="1219200"/>
          </a:xfrm>
        </p:spPr>
        <p:txBody>
          <a:bodyPr>
            <a:normAutofit/>
          </a:bodyPr>
          <a:lstStyle/>
          <a:p>
            <a:r>
              <a:rPr lang="uk-UA" sz="40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Складанням власного висловлювання</a:t>
            </a:r>
            <a:endParaRPr lang="ru-RU" sz="4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11BCB18-D301-4552-84D6-BB6794002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8730" y="1752600"/>
            <a:ext cx="10444884" cy="4229100"/>
          </a:xfrm>
        </p:spPr>
        <p:txBody>
          <a:bodyPr/>
          <a:lstStyle/>
          <a:p>
            <a:pPr marL="0" indent="0">
              <a:buNone/>
            </a:pPr>
            <a:endParaRPr lang="ru" dirty="0"/>
          </a:p>
          <a:p>
            <a:endParaRPr lang="ru-RU" dirty="0"/>
          </a:p>
        </p:txBody>
      </p:sp>
      <p:graphicFrame>
        <p:nvGraphicFramePr>
          <p:cNvPr id="4" name="Объект 8" descr="Простой блочный список с шестью группами полей разного цвета, упорядоченными слева направо и сверху вниз по рядам, каждый из которых включает два поля.">
            <a:extLst>
              <a:ext uri="{FF2B5EF4-FFF2-40B4-BE49-F238E27FC236}">
                <a16:creationId xmlns:a16="http://schemas.microsoft.com/office/drawing/2014/main" id="{26105267-CE41-49B3-9DC6-FD86F7D92B0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538904"/>
              </p:ext>
            </p:extLst>
          </p:nvPr>
        </p:nvGraphicFramePr>
        <p:xfrm>
          <a:off x="593889" y="1752600"/>
          <a:ext cx="1120847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2349F0-BEB9-41DB-9503-521F10E8F0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1" b="7662"/>
          <a:stretch/>
        </p:blipFill>
        <p:spPr>
          <a:xfrm>
            <a:off x="593889" y="4006392"/>
            <a:ext cx="1492309" cy="262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165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4BA5B4-9CC2-4D86-B2EC-07DE77C9F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7767"/>
            <a:ext cx="12192000" cy="5400233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45C5724-4E0B-44B6-8306-EC67EE0C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8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ОПОРНІ СЛОВА</a:t>
            </a:r>
            <a:endParaRPr lang="ru-RU" sz="8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7F94AFF-83B2-4782-85FC-8ACF1F04DFF4}"/>
              </a:ext>
            </a:extLst>
          </p:cNvPr>
          <p:cNvSpPr/>
          <p:nvPr/>
        </p:nvSpPr>
        <p:spPr>
          <a:xfrm>
            <a:off x="414779" y="2068166"/>
            <a:ext cx="73151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>
              <a:spcAft>
                <a:spcPts val="0"/>
              </a:spcAft>
            </a:pPr>
            <a:r>
              <a:rPr lang="uk-UA" sz="28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Символ України, оберіг, ніжні запашні квіти, білий і гарний цвіт, наче дівчина у весільному вбранні, символ любові до отчого краю, символ краси і дівочої вроди, символізує красиве і корисне, відтворює духовний потяг до своєї землі.</a:t>
            </a:r>
            <a:endParaRPr lang="ru-RU" sz="2800" b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5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7A0CA-B1C9-4DE2-96DB-AC1AD4AC7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6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Квест - </a:t>
            </a:r>
            <a:r>
              <a:rPr lang="uk-UA" sz="66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цікавинка</a:t>
            </a:r>
            <a:endParaRPr lang="ru-RU" sz="6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10A5C77-1141-4B73-AB0A-E15CD8667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793" y="1752600"/>
            <a:ext cx="10774822" cy="23009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i="1" dirty="0">
                <a:solidFill>
                  <a:srgbClr val="7030A0"/>
                </a:solidFill>
                <a:latin typeface="Arial Black" panose="020B0A04020102020204" pitchFamily="34" charset="0"/>
              </a:rPr>
              <a:t>Вінок </a:t>
            </a:r>
            <a:r>
              <a:rPr lang="uk-UA" i="1" dirty="0">
                <a:solidFill>
                  <a:srgbClr val="00B050"/>
                </a:solidFill>
                <a:latin typeface="Arial Black" panose="020B0A04020102020204" pitchFamily="34" charset="0"/>
              </a:rPr>
              <a:t>– прикраса українських дівчат, яка складається з квітів, </a:t>
            </a:r>
            <a:r>
              <a:rPr lang="uk-UA" i="1" dirty="0" err="1">
                <a:solidFill>
                  <a:srgbClr val="00B050"/>
                </a:solidFill>
                <a:latin typeface="Arial Black" panose="020B0A04020102020204" pitchFamily="34" charset="0"/>
              </a:rPr>
              <a:t>листя,гілочок</a:t>
            </a:r>
            <a:r>
              <a:rPr lang="uk-UA" i="1" dirty="0">
                <a:solidFill>
                  <a:srgbClr val="00B050"/>
                </a:solidFill>
                <a:latin typeface="Arial Black" panose="020B0A04020102020204" pitchFamily="34" charset="0"/>
              </a:rPr>
              <a:t>, сплетених у коло:	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00B050"/>
                </a:solidFill>
                <a:latin typeface="Arial Black" panose="020B0A04020102020204" pitchFamily="34" charset="0"/>
              </a:rPr>
              <a:t>А волошок, маку скільки! Материнка, сокирки, І дзвіночки, 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00B050"/>
                </a:solidFill>
                <a:latin typeface="Arial Black" panose="020B0A04020102020204" pitchFamily="34" charset="0"/>
              </a:rPr>
              <a:t>й васильки – Все нам добре на вінки.</a:t>
            </a:r>
            <a:endParaRPr lang="ru-RU" dirty="0">
              <a:solidFill>
                <a:srgbClr val="00B050"/>
              </a:solidFill>
              <a:latin typeface="Arial Black" panose="020B0A04020102020204" pitchFamily="34" charset="0"/>
            </a:endParaRPr>
          </a:p>
          <a:p>
            <a:endParaRPr lang="ru-RU" dirty="0"/>
          </a:p>
        </p:txBody>
      </p:sp>
      <p:pic>
        <p:nvPicPr>
          <p:cNvPr id="7174" name="Picture 6" descr="Скарби України - Український віночок – символ нації Хто вміє віночок вити —  той вміє життя любити. У незалежній Україні, особливо тепер, зважаючи на  піднесення патріотичних настроїв народу, увійшла в моду національна">
            <a:extLst>
              <a:ext uri="{FF2B5EF4-FFF2-40B4-BE49-F238E27FC236}">
                <a16:creationId xmlns:a16="http://schemas.microsoft.com/office/drawing/2014/main" id="{ECCF09A0-DBE4-4DC5-B35D-FD78DBBE1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4" y="3978111"/>
            <a:ext cx="3583757" cy="230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Вінок в українському танці: історія, символіка, територіальні відмінності,  особливості створення — Миколаївський обласний центр народної творчості">
            <a:extLst>
              <a:ext uri="{FF2B5EF4-FFF2-40B4-BE49-F238E27FC236}">
                <a16:creationId xmlns:a16="http://schemas.microsoft.com/office/drawing/2014/main" id="{C1A1708D-C7F3-402A-A7E4-73B9D48B2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09" y="3280528"/>
            <a:ext cx="2982011" cy="3497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Український віночок - правильно обираємо стильну прикрасу. Традиції,  обряди. Свята і традиції. Проекти - Новини Рівного. Відео on-line. Все про  телекомпанію - Телеканал «Рівне 1»">
            <a:extLst>
              <a:ext uri="{FF2B5EF4-FFF2-40B4-BE49-F238E27FC236}">
                <a16:creationId xmlns:a16="http://schemas.microsoft.com/office/drawing/2014/main" id="{E695D88E-B844-4D79-8991-B77F079018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905" y="3743620"/>
            <a:ext cx="4548040" cy="284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688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03F0EA-5D44-4EF4-AC09-CBEEFC7F9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375" y="304799"/>
            <a:ext cx="10077239" cy="1250623"/>
          </a:xfrm>
        </p:spPr>
        <p:txBody>
          <a:bodyPr>
            <a:normAutofit/>
          </a:bodyPr>
          <a:lstStyle/>
          <a:p>
            <a:pPr algn="ctr"/>
            <a:r>
              <a:rPr lang="uk-UA" sz="66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Квест - </a:t>
            </a:r>
            <a:r>
              <a:rPr lang="uk-UA" sz="66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цікавинка</a:t>
            </a:r>
            <a:endParaRPr lang="ru-RU" sz="66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AF28752-771F-4C25-BFBD-8A35F94696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2680" y="4947405"/>
            <a:ext cx="3035732" cy="914400"/>
          </a:xfrm>
        </p:spPr>
        <p:txBody>
          <a:bodyPr>
            <a:no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Барвінок</a:t>
            </a:r>
            <a:endParaRPr lang="ru-RU" sz="40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AD79AF36-F555-41CA-B46F-068950EAC772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Волошка</a:t>
            </a:r>
            <a:endParaRPr lang="ru-RU" sz="4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18430428-940E-4A8F-903E-8E141D538BFB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uk-UA" sz="40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Деревій</a:t>
            </a:r>
            <a:endParaRPr lang="ru-RU" sz="40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8196" name="Picture 4" descr="Барвинок: посадка и уход в открытом грунте, выращивание из семян">
            <a:extLst>
              <a:ext uri="{FF2B5EF4-FFF2-40B4-BE49-F238E27FC236}">
                <a16:creationId xmlns:a16="http://schemas.microsoft.com/office/drawing/2014/main" id="{08CF98AF-8045-4D83-B7AF-4E49E322BD0A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42" r="1404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Волошка синя - Фактосвіт">
            <a:extLst>
              <a:ext uri="{FF2B5EF4-FFF2-40B4-BE49-F238E27FC236}">
                <a16:creationId xmlns:a16="http://schemas.microsoft.com/office/drawing/2014/main" id="{6B94C371-A71B-481B-A653-AC182B29C83D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2" r="1423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Деревій: посадка і догляд у відкритому грунті, вирощування з насіння">
            <a:extLst>
              <a:ext uri="{FF2B5EF4-FFF2-40B4-BE49-F238E27FC236}">
                <a16:creationId xmlns:a16="http://schemas.microsoft.com/office/drawing/2014/main" id="{914E5223-0F2F-499E-97D3-AD059E256BF0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6" r="13616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786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819EF6-ED40-4DE2-9B4C-4CB1089D4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Квест - </a:t>
            </a:r>
            <a:r>
              <a:rPr lang="uk-UA" sz="60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цікавинка</a:t>
            </a:r>
            <a:endParaRPr lang="ru-RU" sz="6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AED9A2-03ED-4C98-9B8A-E5CDF40406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00B0F0"/>
                </a:solidFill>
                <a:latin typeface="Arial Black" panose="020B0A04020102020204" pitchFamily="34" charset="0"/>
              </a:rPr>
              <a:t>Калина</a:t>
            </a:r>
            <a:r>
              <a:rPr lang="uk-UA" sz="3600" dirty="0">
                <a:solidFill>
                  <a:srgbClr val="00B0F0"/>
                </a:solidFill>
                <a:latin typeface="Arial Black" panose="020B0A04020102020204" pitchFamily="34" charset="0"/>
              </a:rPr>
              <a:t> </a:t>
            </a:r>
            <a:endParaRPr lang="ru-RU" sz="36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0FE3EE7B-8CE0-49BA-8AB8-D5482EB0154B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00B0F0"/>
                </a:solidFill>
                <a:latin typeface="Arial Black" panose="020B0A04020102020204" pitchFamily="34" charset="0"/>
              </a:rPr>
              <a:t>Льон</a:t>
            </a:r>
            <a:endParaRPr lang="ru-RU" sz="3600" dirty="0">
              <a:solidFill>
                <a:srgbClr val="00B0F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CF99D51-BBFB-437F-8BD3-E9C8EACEC24C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uk-UA" sz="3600" b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Любисток </a:t>
            </a:r>
            <a:endParaRPr lang="ru-RU" sz="3600" b="1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9218" name="Picture 2" descr="Старый знакомый любисток снова в моде. Особенности выращивания и  использования. Фото — Ботаничка">
            <a:extLst>
              <a:ext uri="{FF2B5EF4-FFF2-40B4-BE49-F238E27FC236}">
                <a16:creationId xmlns:a16="http://schemas.microsoft.com/office/drawing/2014/main" id="{4357F2A1-84E2-43D7-8D2D-A338A0563C2A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68" b="1596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Що таке льон? | Блог Boho.Red">
            <a:extLst>
              <a:ext uri="{FF2B5EF4-FFF2-40B4-BE49-F238E27FC236}">
                <a16:creationId xmlns:a16="http://schemas.microsoft.com/office/drawing/2014/main" id="{0CCA049C-72E0-43DA-897A-B70C4330B1F4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 r="173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Калина: полезные свойства калины">
            <a:extLst>
              <a:ext uri="{FF2B5EF4-FFF2-40B4-BE49-F238E27FC236}">
                <a16:creationId xmlns:a16="http://schemas.microsoft.com/office/drawing/2014/main" id="{D3ADD23B-A06C-4FD1-8377-9AD6DA76E74C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1" r="1050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1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C2BEC9-AD51-49D2-92CF-7494994E9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Квест - </a:t>
            </a:r>
            <a:r>
              <a:rPr lang="uk-UA" sz="60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цікавинка</a:t>
            </a:r>
            <a:endParaRPr lang="ru-RU" sz="6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FAFEA2-3D3D-4C28-9D56-EAF4814D2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Мак</a:t>
            </a:r>
            <a:r>
              <a:rPr lang="uk-UA" sz="4000" i="1" dirty="0">
                <a:solidFill>
                  <a:srgbClr val="FF0000"/>
                </a:solidFill>
                <a:latin typeface="Arial Black" panose="020B0A04020102020204" pitchFamily="34" charset="0"/>
              </a:rPr>
              <a:t> 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D464B282-7582-4B42-8FB2-AEBB15236A7D}"/>
              </a:ext>
            </a:extLst>
          </p:cNvPr>
          <p:cNvSpPr>
            <a:spLocks noGrp="1"/>
          </p:cNvSpPr>
          <p:nvPr>
            <p:ph type="body" sz="half" idx="21"/>
          </p:nvPr>
        </p:nvSpPr>
        <p:spPr/>
        <p:txBody>
          <a:bodyPr>
            <a:normAutofit/>
          </a:bodyPr>
          <a:lstStyle/>
          <a:p>
            <a:r>
              <a:rPr lang="uk-UA" sz="3600" i="1" dirty="0">
                <a:solidFill>
                  <a:srgbClr val="FF0000"/>
                </a:solidFill>
                <a:latin typeface="Arial Black" panose="020B0A04020102020204" pitchFamily="34" charset="0"/>
              </a:rPr>
              <a:t>Мальва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21785DA3-3812-4621-B669-2A7E7BD47EBC}"/>
              </a:ext>
            </a:extLst>
          </p:cNvPr>
          <p:cNvSpPr>
            <a:spLocks noGrp="1"/>
          </p:cNvSpPr>
          <p:nvPr>
            <p:ph type="body" sz="half" idx="22"/>
          </p:nvPr>
        </p:nvSpPr>
        <p:spPr/>
        <p:txBody>
          <a:bodyPr>
            <a:normAutofit/>
          </a:bodyPr>
          <a:lstStyle/>
          <a:p>
            <a:r>
              <a:rPr lang="uk-UA" sz="4000" b="1" i="1" dirty="0">
                <a:solidFill>
                  <a:srgbClr val="FF0000"/>
                </a:solidFill>
                <a:latin typeface="Arial Black" panose="020B0A04020102020204" pitchFamily="34" charset="0"/>
              </a:rPr>
              <a:t>М’ята</a:t>
            </a:r>
            <a:endParaRPr lang="ru-RU" sz="4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42" name="Picture 2" descr="М'ята – якою буває і як використовувати? Лікарські види, для кулінарії,  боротьби з комахами. Фото | ЗЕЛЕНА САДИБА">
            <a:extLst>
              <a:ext uri="{FF2B5EF4-FFF2-40B4-BE49-F238E27FC236}">
                <a16:creationId xmlns:a16="http://schemas.microsoft.com/office/drawing/2014/main" id="{816F86BB-1E5E-4B09-AA99-3A724B7B6F12}"/>
              </a:ext>
            </a:extLst>
          </p:cNvPr>
          <p:cNvPicPr>
            <a:picLocks noGrp="1" noChangeAspect="1" noChangeArrowheads="1"/>
          </p:cNvPicPr>
          <p:nvPr>
            <p:ph type="pic" sz="quarter" idx="2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7" r="176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Цветы мальва: посадка и уход, выращивание из семян, виды и сорта мальвы с  фото и названиями">
            <a:extLst>
              <a:ext uri="{FF2B5EF4-FFF2-40B4-BE49-F238E27FC236}">
                <a16:creationId xmlns:a16="http://schemas.microsoft.com/office/drawing/2014/main" id="{578BC9AB-16B2-4E0E-8058-0059B458A37D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98" r="1729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Цветок мак: посадка и уход в открытом грунте, виды и сорта, выращивание из  семян">
            <a:extLst>
              <a:ext uri="{FF2B5EF4-FFF2-40B4-BE49-F238E27FC236}">
                <a16:creationId xmlns:a16="http://schemas.microsoft.com/office/drawing/2014/main" id="{7925CB83-7277-42CE-8212-548DFDDAC9D0}"/>
              </a:ext>
            </a:extLst>
          </p:cNvPr>
          <p:cNvPicPr>
            <a:picLocks noGrp="1" noChangeAspect="1" noChangeArrowheads="1"/>
          </p:cNvPicPr>
          <p:nvPr>
            <p:ph type="pic" sz="quarter" idx="19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9" r="1200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178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21ADA4-271C-461F-89D9-51F38FFD9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i="1" dirty="0">
                <a:solidFill>
                  <a:srgbClr val="002060"/>
                </a:solidFill>
                <a:latin typeface="Arial Black" panose="020B0A04020102020204" pitchFamily="34" charset="0"/>
              </a:rPr>
              <a:t>Квест - </a:t>
            </a:r>
            <a:r>
              <a:rPr lang="uk-UA" sz="6000" i="1" dirty="0" err="1">
                <a:solidFill>
                  <a:srgbClr val="002060"/>
                </a:solidFill>
                <a:latin typeface="Arial Black" panose="020B0A04020102020204" pitchFamily="34" charset="0"/>
              </a:rPr>
              <a:t>цікавинка</a:t>
            </a:r>
            <a:endParaRPr lang="ru-RU" sz="60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DEF426C9-16DD-47A0-A3B9-4F878909773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4000" b="1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Півонія</a:t>
            </a:r>
            <a:endParaRPr lang="ru-RU" sz="4000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9D55F6E3-7AAC-4E5D-972D-BFD09C511305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7308516" y="4851205"/>
            <a:ext cx="4368980" cy="1007610"/>
          </a:xfrm>
        </p:spPr>
        <p:txBody>
          <a:bodyPr>
            <a:normAutofit/>
          </a:bodyPr>
          <a:lstStyle/>
          <a:p>
            <a:r>
              <a:rPr lang="uk-UA" sz="4000" i="1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Рута</a:t>
            </a:r>
            <a:endParaRPr lang="ru-RU" sz="4000" i="1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1266" name="Picture 2" descr="Секрети пишного цвітіння півонії">
            <a:extLst>
              <a:ext uri="{FF2B5EF4-FFF2-40B4-BE49-F238E27FC236}">
                <a16:creationId xmlns:a16="http://schemas.microsoft.com/office/drawing/2014/main" id="{739FB37B-39DB-4757-9728-7F046E0E4692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13" b="6913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Як виростити червону руту вдома, пояснила квітникарка Тетяна Кравченко -  «ФАКТИ»">
            <a:extLst>
              <a:ext uri="{FF2B5EF4-FFF2-40B4-BE49-F238E27FC236}">
                <a16:creationId xmlns:a16="http://schemas.microsoft.com/office/drawing/2014/main" id="{6124DBF9-9A78-4CE3-8891-315A48166528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4" b="6434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90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F3527FCB-6A50-4953-941C-5C84A0FDB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213" y="304800"/>
            <a:ext cx="10058400" cy="121920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uk-UA" i="1" dirty="0" err="1">
                <a:latin typeface="Arial Black" panose="020B0A04020102020204" pitchFamily="34" charset="0"/>
              </a:rPr>
              <a:t>Рефлексійна</a:t>
            </a:r>
            <a:r>
              <a:rPr lang="uk-UA" i="1" dirty="0">
                <a:latin typeface="Arial Black" panose="020B0A04020102020204" pitchFamily="34" charset="0"/>
              </a:rPr>
              <a:t> вправа «Дерево зростання»</a:t>
            </a:r>
            <a:br>
              <a:rPr lang="ru-RU" dirty="0">
                <a:latin typeface="Arial Black" panose="020B0A04020102020204" pitchFamily="34" charset="0"/>
              </a:rPr>
            </a:br>
            <a:endParaRPr lang="uk-UA" sz="20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6" descr="Клипарт#елка#дерево#деревья#clipart#wood# | Дерево">
            <a:extLst>
              <a:ext uri="{FF2B5EF4-FFF2-40B4-BE49-F238E27FC236}">
                <a16:creationId xmlns:a16="http://schemas.microsoft.com/office/drawing/2014/main" id="{979BB503-2298-4057-AFF3-797B9A5D9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8841" y="1276861"/>
            <a:ext cx="4212226" cy="5780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5DE396CF-6C1C-43AC-AE4D-2F5D98117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80" y="3429000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216D2085-BFE3-4E9A-8DC6-2FF06EDAD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8986" y="2121745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15820C58-E3A4-41E5-8D0C-7CF6B96E51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9730" y="4429289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A6412284-328A-46CA-874C-8D77EDD1E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1265" y="2562690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CE0D739C-93A2-4ECE-BCC5-7E158CD3C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25" y="5166603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EBB4721F-272F-4C2D-ABFC-01C6ABCED3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510" y="5706150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осенние листья клена - Поиск в Google | Leaf art, Plant leaves ...">
            <a:extLst>
              <a:ext uri="{FF2B5EF4-FFF2-40B4-BE49-F238E27FC236}">
                <a16:creationId xmlns:a16="http://schemas.microsoft.com/office/drawing/2014/main" id="{518BF8FD-DEE7-4E96-9C6F-877777E79A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417" y="2215484"/>
            <a:ext cx="1241740" cy="115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BC0E149B-2EA4-4915-98D4-9E24C8605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517" y="2062605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Наклейка Листочек PNG - AVATAN PLUS">
            <a:extLst>
              <a:ext uri="{FF2B5EF4-FFF2-40B4-BE49-F238E27FC236}">
                <a16:creationId xmlns:a16="http://schemas.microsoft.com/office/drawing/2014/main" id="{6E326D9D-FA20-462E-87B8-3CC6B9B1D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331" y="3526257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Наклейка Листочек PNG - AVATAN PLUS">
            <a:extLst>
              <a:ext uri="{FF2B5EF4-FFF2-40B4-BE49-F238E27FC236}">
                <a16:creationId xmlns:a16="http://schemas.microsoft.com/office/drawing/2014/main" id="{BA02E266-61A6-4D5F-85DB-64132D62C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55" y="5772315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Наклейка Листочек PNG - AVATAN PLUS">
            <a:extLst>
              <a:ext uri="{FF2B5EF4-FFF2-40B4-BE49-F238E27FC236}">
                <a16:creationId xmlns:a16="http://schemas.microsoft.com/office/drawing/2014/main" id="{7833B429-E968-4534-97C8-26E1C0409C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0761" y="6044862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Наклейка Листочек PNG - AVATAN PLUS">
            <a:extLst>
              <a:ext uri="{FF2B5EF4-FFF2-40B4-BE49-F238E27FC236}">
                <a16:creationId xmlns:a16="http://schemas.microsoft.com/office/drawing/2014/main" id="{F11CFD54-9A69-4530-8A51-2D925D73E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55" y="6008904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 descr="Наклейка Листочек PNG - AVATAN PLUS">
            <a:extLst>
              <a:ext uri="{FF2B5EF4-FFF2-40B4-BE49-F238E27FC236}">
                <a16:creationId xmlns:a16="http://schemas.microsoft.com/office/drawing/2014/main" id="{539CDB09-18EB-434D-81D3-AEF5522C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428" y="295286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Наклейка Листочек PNG - AVATAN PLUS">
            <a:extLst>
              <a:ext uri="{FF2B5EF4-FFF2-40B4-BE49-F238E27FC236}">
                <a16:creationId xmlns:a16="http://schemas.microsoft.com/office/drawing/2014/main" id="{564781C3-3FEF-4376-976D-F3E1A3635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229" y="1682923"/>
            <a:ext cx="829227" cy="81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A1733E84-3F21-474B-AF42-44F6CE396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791" y="5903059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7D0B66DE-A12E-4085-8949-36CA259C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1672" y="5706150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2DF27833-6676-4549-9EC0-0C1F2D18E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17" y="5892494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0CDE3599-BDE3-4ECD-B4B4-BABF32EF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66" y="5876128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A287F92E-0E3B-443A-9C0C-080FF41B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808" y="5870208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✓ Красный кленовый лист #33 скачать клипарт бесплатно - Clipart-DB">
            <a:extLst>
              <a:ext uri="{FF2B5EF4-FFF2-40B4-BE49-F238E27FC236}">
                <a16:creationId xmlns:a16="http://schemas.microsoft.com/office/drawing/2014/main" id="{D533DFEB-2729-44ED-8486-B4A61F6FB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233" y="3608782"/>
            <a:ext cx="100012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1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бъект 13"/>
          <p:cNvSpPr>
            <a:spLocks noGrp="1"/>
          </p:cNvSpPr>
          <p:nvPr>
            <p:ph idx="1"/>
          </p:nvPr>
        </p:nvSpPr>
        <p:spPr>
          <a:xfrm>
            <a:off x="1065214" y="514905"/>
            <a:ext cx="10058400" cy="3790765"/>
          </a:xfrm>
        </p:spPr>
        <p:txBody>
          <a:bodyPr rtlCol="0"/>
          <a:lstStyle/>
          <a:p>
            <a:pPr marL="0" indent="0" algn="ctr">
              <a:buNone/>
            </a:pPr>
            <a:r>
              <a:rPr lang="uk-UA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Усміхніться всім навколо: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Небу, сонцю, квітам, людям.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І тоді обов’язково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День для вас щасливим буде.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algn="ctr">
              <a:buNone/>
            </a:pPr>
            <a:r>
              <a:rPr lang="uk-UA" sz="3600" i="1" dirty="0">
                <a:solidFill>
                  <a:srgbClr val="002060"/>
                </a:solidFill>
                <a:latin typeface="Arial Black" panose="020B0A04020102020204" pitchFamily="34" charset="0"/>
              </a:rPr>
              <a:t> </a:t>
            </a:r>
            <a:endParaRPr lang="ru-RU" sz="36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pPr marL="0" indent="0" rtl="0">
              <a:buNone/>
            </a:pPr>
            <a:endParaRPr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7FFF71-F4EF-4086-BA53-BFD5D85B33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277" y="3552866"/>
            <a:ext cx="5310413" cy="307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59588" y="1740023"/>
            <a:ext cx="4341181" cy="4572000"/>
          </a:xfrm>
        </p:spPr>
        <p:txBody>
          <a:bodyPr rtlCol="0">
            <a:noAutofit/>
          </a:bodyPr>
          <a:lstStyle/>
          <a:p>
            <a:pPr algn="ctr"/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На ньому гроно й пелюстки,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Квіти, листя й віти.</a:t>
            </a:r>
            <a:r>
              <a:rPr lang="uk-UA" sz="28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Він оберіг краси.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Здавна у нашій стороні. 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Веселі ви чи сумовиті.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На схилах Ворскли чи Дінця.</a:t>
            </a:r>
            <a:r>
              <a:rPr lang="uk-UA" sz="2800" dirty="0">
                <a:solidFill>
                  <a:srgbClr val="00B050"/>
                </a:solidFill>
                <a:latin typeface="Arial Black" panose="020B0A04020102020204" pitchFamily="34" charset="0"/>
              </a:rPr>
              <a:t> 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Нема такої дівчини у світі</a:t>
            </a:r>
            <a:br>
              <a:rPr lang="ru-RU" sz="2800" dirty="0">
                <a:solidFill>
                  <a:srgbClr val="00B050"/>
                </a:solidFill>
                <a:latin typeface="Arial Black" panose="020B0A04020102020204" pitchFamily="34" charset="0"/>
              </a:rPr>
            </a:br>
            <a:r>
              <a:rPr lang="uk-UA" sz="2800" i="1" dirty="0">
                <a:solidFill>
                  <a:srgbClr val="00B050"/>
                </a:solidFill>
                <a:latin typeface="Arial Black" panose="020B0A04020102020204" pitchFamily="34" charset="0"/>
              </a:rPr>
              <a:t>Котрій би був не до лиця.</a:t>
            </a:r>
            <a:endParaRPr lang="ru" sz="2800" dirty="0">
              <a:solidFill>
                <a:srgbClr val="00B05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8" name="Picture 4" descr="7">
            <a:extLst>
              <a:ext uri="{FF2B5EF4-FFF2-40B4-BE49-F238E27FC236}">
                <a16:creationId xmlns:a16="http://schemas.microsoft.com/office/drawing/2014/main" id="{EA5B523E-FE00-4429-AB13-50BA759B0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48" y="861135"/>
            <a:ext cx="6187735" cy="4793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>
            <a:extLst>
              <a:ext uri="{FF2B5EF4-FFF2-40B4-BE49-F238E27FC236}">
                <a16:creationId xmlns:a16="http://schemas.microsoft.com/office/drawing/2014/main" id="{CD0BD39C-8FB1-4506-A2C8-EAC6E7E4A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59CB0467-EDAC-47F9-AEFC-42C52523CEC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7691" y="1128892"/>
            <a:ext cx="9792070" cy="5576708"/>
            <a:chOff x="2204" y="2445"/>
            <a:chExt cx="4891" cy="2044"/>
          </a:xfrm>
        </p:grpSpPr>
        <p:sp>
          <p:nvSpPr>
            <p:cNvPr id="6" name="AutoShape 8">
              <a:extLst>
                <a:ext uri="{FF2B5EF4-FFF2-40B4-BE49-F238E27FC236}">
                  <a16:creationId xmlns:a16="http://schemas.microsoft.com/office/drawing/2014/main" id="{C9F679AA-6D25-439F-842A-ACB8E33AE6FA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204" y="2464"/>
              <a:ext cx="4891" cy="2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B0237637-AB6B-4125-854F-1CF1FFDD2D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7" y="3274"/>
              <a:ext cx="1338" cy="60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квіти</a:t>
              </a:r>
              <a:endParaRPr kumimoji="0" lang="uk-UA" altLang="ru-RU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8" name="Oval 6">
              <a:extLst>
                <a:ext uri="{FF2B5EF4-FFF2-40B4-BE49-F238E27FC236}">
                  <a16:creationId xmlns:a16="http://schemas.microsoft.com/office/drawing/2014/main" id="{12D7C1C0-CD37-4F18-8103-DA685E60C0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9" y="2445"/>
              <a:ext cx="1222" cy="540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стрічки</a:t>
              </a:r>
              <a:endParaRPr kumimoji="0" lang="uk-UA" altLang="ru-RU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3CE3F2BD-BD49-4B76-AE85-4D6FFD573E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8" y="2966"/>
              <a:ext cx="1415" cy="71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4000" b="1" i="0" u="none" strike="noStrike" cap="none" normalizeH="0" baseline="0" dirty="0">
                  <a:ln>
                    <a:noFill/>
                  </a:ln>
                  <a:solidFill>
                    <a:srgbClr val="FFFF0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ВІНОК</a:t>
              </a:r>
              <a:endParaRPr kumimoji="0" lang="uk-UA" alt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0" name="Oval 4">
              <a:extLst>
                <a:ext uri="{FF2B5EF4-FFF2-40B4-BE49-F238E27FC236}">
                  <a16:creationId xmlns:a16="http://schemas.microsoft.com/office/drawing/2014/main" id="{0D0110B3-C09C-406E-BB77-B46281AA9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3736"/>
              <a:ext cx="1528" cy="753"/>
            </a:xfrm>
            <a:prstGeom prst="ellipse">
              <a:avLst/>
            </a:prstGeom>
            <a:ln>
              <a:headEnd/>
              <a:tailEnd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прикраси</a:t>
              </a:r>
              <a:endParaRPr kumimoji="0" lang="uk-UA" alt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1" name="Oval 3">
              <a:extLst>
                <a:ext uri="{FF2B5EF4-FFF2-40B4-BE49-F238E27FC236}">
                  <a16:creationId xmlns:a16="http://schemas.microsoft.com/office/drawing/2014/main" id="{261371D4-F659-4E43-B126-4479DFA167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6" y="3274"/>
              <a:ext cx="1301" cy="574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32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оберіг</a:t>
              </a:r>
              <a:endParaRPr kumimoji="0" lang="uk-UA" altLang="ru-RU" sz="3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  <p:sp>
          <p:nvSpPr>
            <p:cNvPr id="12" name="Oval 2">
              <a:extLst>
                <a:ext uri="{FF2B5EF4-FFF2-40B4-BE49-F238E27FC236}">
                  <a16:creationId xmlns:a16="http://schemas.microsoft.com/office/drawing/2014/main" id="{A8E781DC-B5F4-4D8B-8C1C-ACA33818B9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29" y="2464"/>
              <a:ext cx="1221" cy="540"/>
            </a:xfrm>
            <a:prstGeom prst="ellipse">
              <a:avLst/>
            </a:prstGeom>
            <a:ln>
              <a:headEnd/>
              <a:tailEnd/>
            </a:ln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uk-UA" altLang="ru-RU" sz="2800" b="1" i="0" u="none" strike="noStrike" cap="none" normalizeH="0" baseline="0" dirty="0">
                  <a:ln>
                    <a:noFill/>
                  </a:ln>
                  <a:solidFill>
                    <a:srgbClr val="002060"/>
                  </a:solidFill>
                  <a:effectLst/>
                  <a:latin typeface="Segoe UI Black" panose="020B0A02040204020203" pitchFamily="34" charset="0"/>
                  <a:ea typeface="Segoe UI Black" panose="020B0A02040204020203" pitchFamily="34" charset="0"/>
                </a:rPr>
                <a:t>Україна</a:t>
              </a:r>
              <a:endParaRPr kumimoji="0" lang="uk-UA" altLang="ru-RU" sz="28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Segoe UI Black" panose="020B0A02040204020203" pitchFamily="34" charset="0"/>
                <a:ea typeface="Segoe UI Black" panose="020B0A02040204020203" pitchFamily="34" charset="0"/>
              </a:endParaRPr>
            </a:p>
          </p:txBody>
        </p:sp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41148992-2274-483E-9946-2A545F2F5DD6}"/>
              </a:ext>
            </a:extLst>
          </p:cNvPr>
          <p:cNvSpPr/>
          <p:nvPr/>
        </p:nvSpPr>
        <p:spPr>
          <a:xfrm>
            <a:off x="1873188" y="196334"/>
            <a:ext cx="87356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" sz="48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АСОЦІАТИВНИЙ КУЩ</a:t>
            </a:r>
            <a:endParaRPr lang="ru-RU" sz="4800" dirty="0">
              <a:solidFill>
                <a:srgbClr val="00206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04E8A26-E82C-4500-88AB-31FB8F4461E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0" b="7546"/>
          <a:stretch/>
        </p:blipFill>
        <p:spPr>
          <a:xfrm>
            <a:off x="152400" y="4036862"/>
            <a:ext cx="1870582" cy="268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9474B31-49D4-4765-AFBE-A48E6DE5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Прислів</a:t>
            </a:r>
            <a:r>
              <a:rPr lang="en-US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  <a:r>
              <a:rPr lang="uk-UA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про рослини</a:t>
            </a:r>
            <a:endParaRPr lang="ru-RU" sz="6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86BDD2A-D661-4154-ADB8-A7DBDE6E9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uk-UA" sz="39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Барвінок на вінок,</a:t>
            </a:r>
            <a:r>
              <a:rPr lang="en-US" sz="39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39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 полин на віник</a:t>
            </a:r>
            <a:endParaRPr lang="ru-RU" sz="39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B346D3D8-A2D4-4C2E-98F7-012709F70C23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096000" y="4935990"/>
            <a:ext cx="5587014" cy="1007610"/>
          </a:xfrm>
        </p:spPr>
        <p:txBody>
          <a:bodyPr>
            <a:noAutofit/>
          </a:bodyPr>
          <a:lstStyle/>
          <a:p>
            <a:pPr algn="ctr"/>
            <a:r>
              <a:rPr lang="uk-UA" sz="32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Любуйся калиною коли цвіте,</a:t>
            </a:r>
            <a:r>
              <a:rPr lang="ru-RU" sz="32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uk-UA" sz="32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а дитиною – коли росте.</a:t>
            </a:r>
            <a:endParaRPr lang="ru-RU" sz="32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3076" name="Picture 4" descr="Барвинок: посадка и уход в открытом грунте, выращивание из семян">
            <a:extLst>
              <a:ext uri="{FF2B5EF4-FFF2-40B4-BE49-F238E27FC236}">
                <a16:creationId xmlns:a16="http://schemas.microsoft.com/office/drawing/2014/main" id="{F8B85486-FFB7-4722-B093-D9A4DF593EA8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" b="5579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лина: природне джерело вітамінів і секрет міцного імунітету | СК Маркет">
            <a:extLst>
              <a:ext uri="{FF2B5EF4-FFF2-40B4-BE49-F238E27FC236}">
                <a16:creationId xmlns:a16="http://schemas.microsoft.com/office/drawing/2014/main" id="{9F55FB97-D963-4BA5-A6EF-448D5FB773F5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" b="1012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3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47EAD9-4002-4ED5-A7E7-3AC3A9902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6000" dirty="0" err="1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Прислів</a:t>
            </a:r>
            <a:r>
              <a:rPr lang="en-US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’</a:t>
            </a:r>
            <a:r>
              <a:rPr lang="uk-UA" sz="60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про рослини</a:t>
            </a:r>
            <a:endParaRPr lang="ru-RU" sz="6000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68BE7CB-C851-497C-A3D1-14CBA61E0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pPr algn="ctr"/>
            <a:r>
              <a:rPr lang="uk-UA" sz="2800" i="1" dirty="0">
                <a:solidFill>
                  <a:srgbClr val="002060"/>
                </a:solidFill>
                <a:latin typeface="Arial Black" panose="020B0A04020102020204" pitchFamily="34" charset="0"/>
              </a:rPr>
              <a:t>Де ростуть верби – там чисті джерела води</a:t>
            </a:r>
            <a:endParaRPr lang="ru-RU" sz="2800" dirty="0">
              <a:solidFill>
                <a:srgbClr val="002060"/>
              </a:solidFill>
              <a:latin typeface="Arial Black" panose="020B0A04020102020204" pitchFamily="34" charset="0"/>
            </a:endParaRPr>
          </a:p>
          <a:p>
            <a:endParaRPr lang="ru-RU" dirty="0"/>
          </a:p>
          <a:p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661CEB2E-72CC-45B0-B890-9B69C43BDC57}"/>
              </a:ext>
            </a:extLst>
          </p:cNvPr>
          <p:cNvSpPr>
            <a:spLocks noGrp="1"/>
          </p:cNvSpPr>
          <p:nvPr>
            <p:ph type="body" sz="half" idx="19"/>
          </p:nvPr>
        </p:nvSpPr>
        <p:spPr>
          <a:xfrm>
            <a:off x="6096000" y="4935990"/>
            <a:ext cx="5622524" cy="1007610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uk-UA" sz="2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Невеличкий цей сміливець – </a:t>
            </a:r>
            <a:endParaRPr lang="ru-RU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pPr algn="ctr"/>
            <a:r>
              <a:rPr lang="uk-UA" sz="28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золотавий чорнобривець</a:t>
            </a:r>
            <a:endParaRPr lang="ru-RU" sz="2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/>
          </a:p>
        </p:txBody>
      </p:sp>
      <p:pic>
        <p:nvPicPr>
          <p:cNvPr id="4102" name="Picture 6" descr="Дерево верба: цікаві факти та легенди про вербу">
            <a:extLst>
              <a:ext uri="{FF2B5EF4-FFF2-40B4-BE49-F238E27FC236}">
                <a16:creationId xmlns:a16="http://schemas.microsoft.com/office/drawing/2014/main" id="{234B521D-AA0B-4070-9936-39571924137A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0" b="1150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Як домогтися пишного цвітіння чорнобривців">
            <a:extLst>
              <a:ext uri="{FF2B5EF4-FFF2-40B4-BE49-F238E27FC236}">
                <a16:creationId xmlns:a16="http://schemas.microsoft.com/office/drawing/2014/main" id="{DDFEAB3C-3C4D-4DF8-88B0-C4E568CADFA3}"/>
              </a:ext>
            </a:extLst>
          </p:cNvPr>
          <p:cNvPicPr>
            <a:picLocks noGrp="1" noChangeAspect="1" noChangeArrowheads="1"/>
          </p:cNvPicPr>
          <p:nvPr>
            <p:ph type="pic" sz="quarter" idx="18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" b="98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5237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87AFD8-A307-4D86-973D-CAE011C4CD1B}"/>
              </a:ext>
            </a:extLst>
          </p:cNvPr>
          <p:cNvSpPr/>
          <p:nvPr/>
        </p:nvSpPr>
        <p:spPr>
          <a:xfrm>
            <a:off x="1367161" y="545523"/>
            <a:ext cx="915287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4000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Інтелектуальна розминка</a:t>
            </a:r>
            <a:endParaRPr lang="ru-RU" sz="40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BD5FD9C-7DC1-490C-A694-635886255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7133276"/>
              </p:ext>
            </p:extLst>
          </p:nvPr>
        </p:nvGraphicFramePr>
        <p:xfrm>
          <a:off x="878889" y="1269507"/>
          <a:ext cx="8993081" cy="547752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{F5AB1C69-6EDB-4FF4-983F-18BD219EF322}</a:tableStyleId>
              </a:tblPr>
              <a:tblGrid>
                <a:gridCol w="601543">
                  <a:extLst>
                    <a:ext uri="{9D8B030D-6E8A-4147-A177-3AD203B41FA5}">
                      <a16:colId xmlns:a16="http://schemas.microsoft.com/office/drawing/2014/main" val="2159042563"/>
                    </a:ext>
                  </a:extLst>
                </a:gridCol>
                <a:gridCol w="601543">
                  <a:extLst>
                    <a:ext uri="{9D8B030D-6E8A-4147-A177-3AD203B41FA5}">
                      <a16:colId xmlns:a16="http://schemas.microsoft.com/office/drawing/2014/main" val="3795217105"/>
                    </a:ext>
                  </a:extLst>
                </a:gridCol>
                <a:gridCol w="601543">
                  <a:extLst>
                    <a:ext uri="{9D8B030D-6E8A-4147-A177-3AD203B41FA5}">
                      <a16:colId xmlns:a16="http://schemas.microsoft.com/office/drawing/2014/main" val="11217241"/>
                    </a:ext>
                  </a:extLst>
                </a:gridCol>
                <a:gridCol w="427764">
                  <a:extLst>
                    <a:ext uri="{9D8B030D-6E8A-4147-A177-3AD203B41FA5}">
                      <a16:colId xmlns:a16="http://schemas.microsoft.com/office/drawing/2014/main" val="2195321147"/>
                    </a:ext>
                  </a:extLst>
                </a:gridCol>
                <a:gridCol w="775323">
                  <a:extLst>
                    <a:ext uri="{9D8B030D-6E8A-4147-A177-3AD203B41FA5}">
                      <a16:colId xmlns:a16="http://schemas.microsoft.com/office/drawing/2014/main" val="3559577885"/>
                    </a:ext>
                  </a:extLst>
                </a:gridCol>
                <a:gridCol w="660028">
                  <a:extLst>
                    <a:ext uri="{9D8B030D-6E8A-4147-A177-3AD203B41FA5}">
                      <a16:colId xmlns:a16="http://schemas.microsoft.com/office/drawing/2014/main" val="850251139"/>
                    </a:ext>
                  </a:extLst>
                </a:gridCol>
                <a:gridCol w="660028">
                  <a:extLst>
                    <a:ext uri="{9D8B030D-6E8A-4147-A177-3AD203B41FA5}">
                      <a16:colId xmlns:a16="http://schemas.microsoft.com/office/drawing/2014/main" val="1139060041"/>
                    </a:ext>
                  </a:extLst>
                </a:gridCol>
                <a:gridCol w="715170">
                  <a:extLst>
                    <a:ext uri="{9D8B030D-6E8A-4147-A177-3AD203B41FA5}">
                      <a16:colId xmlns:a16="http://schemas.microsoft.com/office/drawing/2014/main" val="2639786919"/>
                    </a:ext>
                  </a:extLst>
                </a:gridCol>
                <a:gridCol w="715170">
                  <a:extLst>
                    <a:ext uri="{9D8B030D-6E8A-4147-A177-3AD203B41FA5}">
                      <a16:colId xmlns:a16="http://schemas.microsoft.com/office/drawing/2014/main" val="1849639524"/>
                    </a:ext>
                  </a:extLst>
                </a:gridCol>
                <a:gridCol w="601543">
                  <a:extLst>
                    <a:ext uri="{9D8B030D-6E8A-4147-A177-3AD203B41FA5}">
                      <a16:colId xmlns:a16="http://schemas.microsoft.com/office/drawing/2014/main" val="369355696"/>
                    </a:ext>
                  </a:extLst>
                </a:gridCol>
                <a:gridCol w="715170">
                  <a:extLst>
                    <a:ext uri="{9D8B030D-6E8A-4147-A177-3AD203B41FA5}">
                      <a16:colId xmlns:a16="http://schemas.microsoft.com/office/drawing/2014/main" val="3893622080"/>
                    </a:ext>
                  </a:extLst>
                </a:gridCol>
                <a:gridCol w="715170">
                  <a:extLst>
                    <a:ext uri="{9D8B030D-6E8A-4147-A177-3AD203B41FA5}">
                      <a16:colId xmlns:a16="http://schemas.microsoft.com/office/drawing/2014/main" val="1444160343"/>
                    </a:ext>
                  </a:extLst>
                </a:gridCol>
                <a:gridCol w="601543">
                  <a:extLst>
                    <a:ext uri="{9D8B030D-6E8A-4147-A177-3AD203B41FA5}">
                      <a16:colId xmlns:a16="http://schemas.microsoft.com/office/drawing/2014/main" val="318528570"/>
                    </a:ext>
                  </a:extLst>
                </a:gridCol>
                <a:gridCol w="601543">
                  <a:extLst>
                    <a:ext uri="{9D8B030D-6E8A-4147-A177-3AD203B41FA5}">
                      <a16:colId xmlns:a16="http://schemas.microsoft.com/office/drawing/2014/main" val="1100289488"/>
                    </a:ext>
                  </a:extLst>
                </a:gridCol>
              </a:tblGrid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10612090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0600786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665429425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51700828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71003730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145885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8378006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4364786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54046380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91629802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11583712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1703648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4585745"/>
                  </a:ext>
                </a:extLst>
              </a:tr>
              <a:tr h="39125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891307"/>
                  </a:ext>
                </a:extLst>
              </a:tr>
            </a:tbl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6A629E3-F822-4C12-9667-D9B23C4F22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93" b="9808"/>
          <a:stretch/>
        </p:blipFill>
        <p:spPr>
          <a:xfrm>
            <a:off x="9962759" y="3240349"/>
            <a:ext cx="2033169" cy="25420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A0B81F-5D96-4653-B96D-E9865C95FE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0" t="18403" r="7476" b="24695"/>
          <a:stretch/>
        </p:blipFill>
        <p:spPr>
          <a:xfrm>
            <a:off x="10071103" y="682461"/>
            <a:ext cx="2033169" cy="1564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74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Сучасна фізкультхвилинка Alien Dance">
            <a:hlinkClick r:id="" action="ppaction://media"/>
            <a:extLst>
              <a:ext uri="{FF2B5EF4-FFF2-40B4-BE49-F238E27FC236}">
                <a16:creationId xmlns:a16="http://schemas.microsoft.com/office/drawing/2014/main" id="{5C1862AC-4713-4D9A-AA3E-7CEB5D8C1A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2672" y="1337481"/>
            <a:ext cx="9132886" cy="4714248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4AD4C71-924B-49C8-9A38-A85BEB24A045}"/>
              </a:ext>
            </a:extLst>
          </p:cNvPr>
          <p:cNvSpPr/>
          <p:nvPr/>
        </p:nvSpPr>
        <p:spPr>
          <a:xfrm>
            <a:off x="1402672" y="79899"/>
            <a:ext cx="9250532" cy="10830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rgbClr val="FFFF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Фізкультхвилинка</a:t>
            </a:r>
            <a:endParaRPr lang="ru-RU" sz="4000" b="1" dirty="0">
              <a:solidFill>
                <a:srgbClr val="FFFF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22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3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46B208-7A17-4AF8-ABFF-7D87E9816B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uk-UA" sz="7200" i="1" dirty="0">
                <a:solidFill>
                  <a:srgbClr val="002060"/>
                </a:solidFill>
                <a:latin typeface="Arial Black" panose="020B0A04020102020204" pitchFamily="34" charset="0"/>
              </a:rPr>
              <a:t>Робота з текстом </a:t>
            </a:r>
            <a:endParaRPr lang="ru-RU" sz="72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7537DD-CF18-4A5D-9F2F-10F38843B6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256" y="1384954"/>
            <a:ext cx="8681912" cy="3978898"/>
          </a:xfrm>
        </p:spPr>
        <p:txBody>
          <a:bodyPr/>
          <a:lstStyle/>
          <a:p>
            <a:pPr marL="0" indent="0">
              <a:buNone/>
            </a:pPr>
            <a:r>
              <a:rPr lang="uk-UA" i="1" dirty="0">
                <a:solidFill>
                  <a:srgbClr val="7030A0"/>
                </a:solidFill>
                <a:latin typeface="Arial Black" panose="020B0A04020102020204" pitchFamily="34" charset="0"/>
              </a:rPr>
              <a:t>Український вінок – справжнє диво нашого народу. Адже кожна квіточка у вікну не лише прикрашала голову дівчини, а й слугувала оберегом, дарувала їй свою силу та вроду. Щоб сплести вінок, треба було знати властивості та символіку кожної квітки.</a:t>
            </a:r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uk-UA" i="1" dirty="0">
                <a:solidFill>
                  <a:srgbClr val="7030A0"/>
                </a:solidFill>
                <a:latin typeface="Arial Black" panose="020B0A04020102020204" pitchFamily="34" charset="0"/>
              </a:rPr>
              <a:t>Отож не дарма кажуть, що плести віночок – то справжнє мистецтво.</a:t>
            </a:r>
            <a:endParaRPr lang="ru-RU" dirty="0">
              <a:solidFill>
                <a:srgbClr val="7030A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Історія українського вінка, види та що символізує - Дивись.info">
            <a:extLst>
              <a:ext uri="{FF2B5EF4-FFF2-40B4-BE49-F238E27FC236}">
                <a16:creationId xmlns:a16="http://schemas.microsoft.com/office/drawing/2014/main" id="{4BEE0CA2-995A-49FB-A40C-B1077C122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5458" y="4345757"/>
            <a:ext cx="3836710" cy="2427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6ED6E1-749B-41E7-8FD3-34B434ACB3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57"/>
          <a:stretch/>
        </p:blipFill>
        <p:spPr>
          <a:xfrm>
            <a:off x="8734160" y="2053918"/>
            <a:ext cx="3457840" cy="4101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39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Природа 16 х 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9532651_TF03431377" id="{E55CF100-C248-4B8F-8F5C-C7DC3EE79A39}" vid="{F3C83CD3-4C48-4907-A3EA-9E7FA702781C}"/>
    </a:ext>
  </a:extLst>
</a:theme>
</file>

<file path=ppt/theme/theme2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изображением природы</Template>
  <TotalTime>186</TotalTime>
  <Words>320</Words>
  <Application>Microsoft Office PowerPoint</Application>
  <PresentationFormat>Широкоэкранный</PresentationFormat>
  <Paragraphs>250</Paragraphs>
  <Slides>17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Arial Black</vt:lpstr>
      <vt:lpstr>Segoe Print</vt:lpstr>
      <vt:lpstr>Segoe UI Black</vt:lpstr>
      <vt:lpstr>Symbol</vt:lpstr>
      <vt:lpstr>Times New Roman</vt:lpstr>
      <vt:lpstr>Природа 16 х 9</vt:lpstr>
      <vt:lpstr>Складання тексту-міркування. Віночок вити-життя любити. </vt:lpstr>
      <vt:lpstr>Презентация PowerPoint</vt:lpstr>
      <vt:lpstr>На ньому гроно й пелюстки, Квіти, листя й віти.  Він оберіг краси. Здавна у нашій стороні.  Веселі ви чи сумовиті. На схилах Ворскли чи Дінця.  Нема такої дівчини у світі Котрій би був не до лиця.</vt:lpstr>
      <vt:lpstr>Презентация PowerPoint</vt:lpstr>
      <vt:lpstr>Прислів’я про рослини</vt:lpstr>
      <vt:lpstr>Прислів’я про рослини</vt:lpstr>
      <vt:lpstr>Презентация PowerPoint</vt:lpstr>
      <vt:lpstr>Презентация PowerPoint</vt:lpstr>
      <vt:lpstr>Робота з текстом </vt:lpstr>
      <vt:lpstr>Складанням власного висловлювання</vt:lpstr>
      <vt:lpstr>ОПОРНІ СЛОВА</vt:lpstr>
      <vt:lpstr>Квест - цікавинка</vt:lpstr>
      <vt:lpstr>Квест - цікавинка</vt:lpstr>
      <vt:lpstr>Квест - цікавинка</vt:lpstr>
      <vt:lpstr>Квест - цікавинка</vt:lpstr>
      <vt:lpstr>Квест - цікавинка</vt:lpstr>
      <vt:lpstr>Рефлексійна вправа «Дерево зростання»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Складання тексту-міркування. Віночок вити-життя любити.</dc:title>
  <dc:creator>User</dc:creator>
  <cp:lastModifiedBy>User</cp:lastModifiedBy>
  <cp:revision>12</cp:revision>
  <dcterms:created xsi:type="dcterms:W3CDTF">2022-11-08T06:05:51Z</dcterms:created>
  <dcterms:modified xsi:type="dcterms:W3CDTF">2022-11-08T09:11:57Z</dcterms:modified>
</cp:coreProperties>
</file>