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1" r:id="rId3"/>
    <p:sldId id="260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57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01.09.2016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01.09.2016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171" y="304800"/>
            <a:ext cx="10653204" cy="2251969"/>
          </a:xfrm>
        </p:spPr>
        <p:txBody>
          <a:bodyPr rtlCol="0"/>
          <a:lstStyle/>
          <a:p>
            <a:pPr algn="ctr"/>
            <a:r>
              <a:rPr lang="uk-UA" b="1" i="1" dirty="0">
                <a:solidFill>
                  <a:srgbClr val="00642D"/>
                </a:solidFill>
                <a:latin typeface="Arial Black" panose="020B0A04020102020204" pitchFamily="34" charset="0"/>
              </a:rPr>
              <a:t>Переказ тексту «Ромашки» </a:t>
            </a:r>
            <a:endParaRPr lang="ru" dirty="0">
              <a:solidFill>
                <a:srgbClr val="00642D"/>
              </a:solidFill>
              <a:latin typeface="Arial Black" panose="020B0A04020102020204" pitchFamily="34" charset="0"/>
            </a:endParaRPr>
          </a:p>
        </p:txBody>
      </p:sp>
      <p:pic>
        <p:nvPicPr>
          <p:cNvPr id="1032" name="Picture 8" descr="Скачать обои &quot;Ромашки&quot; на телефон в высоком качестве, вертикальные картинки  &quot;Ромашки&quot; бесплатно">
            <a:extLst>
              <a:ext uri="{FF2B5EF4-FFF2-40B4-BE49-F238E27FC236}">
                <a16:creationId xmlns:a16="http://schemas.microsoft.com/office/drawing/2014/main" id="{21A7A79A-D283-4BCE-9F55-2D9FB0C5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0" y="3018408"/>
            <a:ext cx="6541910" cy="37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оричневая деревянная рамка черная доска для рисования мелом PNG ...">
            <a:extLst>
              <a:ext uri="{FF2B5EF4-FFF2-40B4-BE49-F238E27FC236}">
                <a16:creationId xmlns:a16="http://schemas.microsoft.com/office/drawing/2014/main" id="{28F7A435-4917-4A34-9213-844023F36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0000" l="0" r="100000">
                        <a14:foregroundMark x1="81600" y1="69600" x2="81600" y2="69600"/>
                        <a14:foregroundMark x1="85000" y1="69800" x2="85000" y2="69800"/>
                        <a14:foregroundMark x1="79600" y1="69600" x2="7960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17594"/>
          <a:stretch/>
        </p:blipFill>
        <p:spPr bwMode="auto">
          <a:xfrm>
            <a:off x="976544" y="-115410"/>
            <a:ext cx="8691239" cy="573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19B5238-8CAE-43FF-90C0-6E352264DE0D}"/>
              </a:ext>
            </a:extLst>
          </p:cNvPr>
          <p:cNvSpPr/>
          <p:nvPr/>
        </p:nvSpPr>
        <p:spPr>
          <a:xfrm>
            <a:off x="2186865" y="518681"/>
            <a:ext cx="6096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 зробили Оля і Ліда навесні?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 дівчатка доглядали клумбу?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Які квіти побачили сестри вранці?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Хто літав над ромашками?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Що захотіли зробити дівчатка?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uk-UA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Яке рішення прийняли сестри?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2" descr="клипарт сова на прозрачном фоне: 5 тыс изображений найдено в ...">
            <a:extLst>
              <a:ext uri="{FF2B5EF4-FFF2-40B4-BE49-F238E27FC236}">
                <a16:creationId xmlns:a16="http://schemas.microsoft.com/office/drawing/2014/main" id="{33F0A5F5-9222-4A9D-A179-C232B679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5017" y="1832677"/>
            <a:ext cx="3880236" cy="3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35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896" y="1207824"/>
            <a:ext cx="11278972" cy="830513"/>
          </a:xfrm>
        </p:spPr>
        <p:txBody>
          <a:bodyPr rtlCol="0">
            <a:noAutofit/>
          </a:bodyPr>
          <a:lstStyle/>
          <a:p>
            <a:pPr algn="ctr"/>
            <a:br>
              <a:rPr lang="uk-UA" sz="5400" i="1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uk-UA" sz="5400" i="1" dirty="0">
                <a:solidFill>
                  <a:srgbClr val="002060"/>
                </a:solidFill>
                <a:latin typeface="Arial Black" panose="020B0A04020102020204" pitchFamily="34" charset="0"/>
              </a:rPr>
              <a:t>Вправа  «Мікрофон»</a:t>
            </a:r>
            <a:br>
              <a:rPr lang="ru-RU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US" sz="5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Певица — стоковый вектор">
            <a:extLst>
              <a:ext uri="{FF2B5EF4-FFF2-40B4-BE49-F238E27FC236}">
                <a16:creationId xmlns:a16="http://schemas.microsoft.com/office/drawing/2014/main" id="{4C4D6479-DDCF-45D0-A587-867A09456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100000" l="6167" r="93167">
                        <a14:foregroundMark x1="64167" y1="20333" x2="64167" y2="20333"/>
                        <a14:foregroundMark x1="70833" y1="17000" x2="70833" y2="17000"/>
                        <a14:foregroundMark x1="73500" y1="16000" x2="73500" y2="16000"/>
                        <a14:foregroundMark x1="75167" y1="21667" x2="75167" y2="21667"/>
                        <a14:foregroundMark x1="75500" y1="62833" x2="75500" y2="62833"/>
                        <a14:foregroundMark x1="76167" y1="91000" x2="76167" y2="91000"/>
                        <a14:foregroundMark x1="80667" y1="92667" x2="80667" y2="92667"/>
                        <a14:foregroundMark x1="70500" y1="92667" x2="70500" y2="92667"/>
                        <a14:foregroundMark x1="77167" y1="76167" x2="77167" y2="76167"/>
                        <a14:foregroundMark x1="75500" y1="44167" x2="75500" y2="44167"/>
                        <a14:foregroundMark x1="74833" y1="30667" x2="74833" y2="30667"/>
                        <a14:foregroundMark x1="43833" y1="27333" x2="43833" y2="27333"/>
                        <a14:foregroundMark x1="47167" y1="27333" x2="47167" y2="27333"/>
                        <a14:foregroundMark x1="38000" y1="29000" x2="38000" y2="29000"/>
                        <a14:foregroundMark x1="61833" y1="19000" x2="61833" y2="19000"/>
                        <a14:foregroundMark x1="66167" y1="17667" x2="66167" y2="17667"/>
                        <a14:foregroundMark x1="68500" y1="18667" x2="68500" y2="18667"/>
                        <a14:foregroundMark x1="67167" y1="21000" x2="67167" y2="21000"/>
                        <a14:foregroundMark x1="65833" y1="21000" x2="65833" y2="21000"/>
                        <a14:foregroundMark x1="63167" y1="22333" x2="63167" y2="22333"/>
                        <a14:foregroundMark x1="66167" y1="22333" x2="66167" y2="22333"/>
                        <a14:foregroundMark x1="76500" y1="14000" x2="76500" y2="14000"/>
                        <a14:foregroundMark x1="70167" y1="16333" x2="70167" y2="16333"/>
                        <a14:foregroundMark x1="71833" y1="14667" x2="71833" y2="14667"/>
                        <a14:foregroundMark x1="69500" y1="19333" x2="69500" y2="19333"/>
                        <a14:foregroundMark x1="74500" y1="18667" x2="74500" y2="18667"/>
                        <a14:foregroundMark x1="74167" y1="26667" x2="74167" y2="26667"/>
                        <a14:foregroundMark x1="75833" y1="39167" x2="75833" y2="39167"/>
                        <a14:foregroundMark x1="54500" y1="87333" x2="54500" y2="87333"/>
                        <a14:foregroundMark x1="50833" y1="87000" x2="50833" y2="87000"/>
                        <a14:foregroundMark x1="37000" y1="91000" x2="37000" y2="91000"/>
                        <a14:foregroundMark x1="37000" y1="87000" x2="37000" y2="87000"/>
                        <a14:foregroundMark x1="37000" y1="83333" x2="37000" y2="83333"/>
                        <a14:foregroundMark x1="51833" y1="83333" x2="51833" y2="83333"/>
                        <a14:foregroundMark x1="35667" y1="84333" x2="35667" y2="84333"/>
                        <a14:foregroundMark x1="48833" y1="84333" x2="48833" y2="84333"/>
                        <a14:foregroundMark x1="76833" y1="93333" x2="76833" y2="93333"/>
                        <a14:foregroundMark x1="75833" y1="83667" x2="75833" y2="83667"/>
                        <a14:foregroundMark x1="75833" y1="70167" x2="75833" y2="70167"/>
                        <a14:foregroundMark x1="75833" y1="57833" x2="75833" y2="57833"/>
                        <a14:foregroundMark x1="76167" y1="49833" x2="76167" y2="49833"/>
                        <a14:foregroundMark x1="75167" y1="36000" x2="75167" y2="36000"/>
                        <a14:foregroundMark x1="76500" y1="54167" x2="76500" y2="54167"/>
                        <a14:foregroundMark x1="70833" y1="18667" x2="70833" y2="18667"/>
                        <a14:foregroundMark x1="74167" y1="26000" x2="74167" y2="26000"/>
                        <a14:foregroundMark x1="75167" y1="66500" x2="75167" y2="66500"/>
                        <a14:foregroundMark x1="75500" y1="81333" x2="75500" y2="81333"/>
                        <a14:foregroundMark x1="75833" y1="72167" x2="75833" y2="72167"/>
                        <a14:foregroundMark x1="75500" y1="86333" x2="75500" y2="86333"/>
                        <a14:foregroundMark x1="72500" y1="94000" x2="72500" y2="94000"/>
                        <a14:foregroundMark x1="83333" y1="93333" x2="83333" y2="93333"/>
                        <a14:foregroundMark x1="67167" y1="94333" x2="67167" y2="94333"/>
                        <a14:foregroundMark x1="86333" y1="95000" x2="86333" y2="95000"/>
                        <a14:foregroundMark x1="42500" y1="28333" x2="42500" y2="28333"/>
                        <a14:foregroundMark x1="68167" y1="16667" x2="68167" y2="1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7137677" y="3275024"/>
            <a:ext cx="3206152" cy="358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ение Школа мальчик — стоковый вектор">
            <a:extLst>
              <a:ext uri="{FF2B5EF4-FFF2-40B4-BE49-F238E27FC236}">
                <a16:creationId xmlns:a16="http://schemas.microsoft.com/office/drawing/2014/main" id="{72469D69-8415-47CA-BBA2-A232E38C1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00" l="2500" r="93167">
                        <a14:foregroundMark x1="46000" y1="30500" x2="46000" y2="305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>
            <a:off x="2151325" y="3429000"/>
            <a:ext cx="2215393" cy="34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1227884E-E028-4C5D-A9D6-60234BAD4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23" y="1387689"/>
            <a:ext cx="6715850" cy="2160790"/>
          </a:xfrm>
          <a:prstGeom prst="flowChartAlternateProcess">
            <a:avLst/>
          </a:prstGeom>
          <a:solidFill>
            <a:srgbClr val="FF6D6D"/>
          </a:solidFill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marL="45720" indent="0" algn="ctr">
              <a:buNone/>
            </a:pPr>
            <a:r>
              <a:rPr lang="uk-UA" sz="40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Чи сподобався вам урок?</a:t>
            </a:r>
            <a:br>
              <a:rPr lang="ru-RU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40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Що нового дізналися?</a:t>
            </a:r>
            <a:br>
              <a:rPr lang="ru-RU" sz="4000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4000" b="1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3426" y="706181"/>
            <a:ext cx="2743201" cy="4455038"/>
          </a:xfrm>
        </p:spPr>
        <p:txBody>
          <a:bodyPr rtlCol="0">
            <a:noAutofit/>
          </a:bodyPr>
          <a:lstStyle/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Доброго ранку, сонце привітне!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uk-UA" sz="2400" b="1" i="1" dirty="0">
                <a:solidFill>
                  <a:srgbClr val="0070C0"/>
                </a:solidFill>
              </a:rPr>
              <a:t>Доброго ранку, небо блакитне!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uk-UA" sz="2400" b="1" i="1" dirty="0">
                <a:solidFill>
                  <a:srgbClr val="0070C0"/>
                </a:solidFill>
              </a:rPr>
              <a:t>Доброго ранку, в небі пташки!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uk-UA" sz="2400" b="1" i="1" dirty="0">
                <a:solidFill>
                  <a:srgbClr val="0070C0"/>
                </a:solidFill>
              </a:rPr>
              <a:t>Доброго ранку, маленькі берізки!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uk-UA" sz="2400" b="1" i="1" dirty="0">
                <a:solidFill>
                  <a:srgbClr val="0070C0"/>
                </a:solidFill>
              </a:rPr>
              <a:t>Я вас вітаю, люблю, пізнаю –</a:t>
            </a:r>
            <a:br>
              <a:rPr lang="ru-RU" sz="2400" b="1" dirty="0">
                <a:solidFill>
                  <a:srgbClr val="0070C0"/>
                </a:solidFill>
              </a:rPr>
            </a:br>
            <a:r>
              <a:rPr lang="uk-UA" sz="2400" b="1" i="1" dirty="0">
                <a:solidFill>
                  <a:srgbClr val="0070C0"/>
                </a:solidFill>
              </a:rPr>
              <a:t>Бо живем ми в одному краю. </a:t>
            </a:r>
            <a:endParaRPr lang="ru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Ð ÐµÐ·ÑÐ»ÑÑÐ°Ñ Ð¿Ð¾ÑÑÐºÑ Ð·Ð¾Ð±ÑÐ°Ð¶ÐµÐ½Ñ Ð·Ð° Ð·Ð°Ð¿Ð¸ÑÐ¾Ð¼ &quot;ÑÐ¾Ð½ÐµÑÐºÐ¾ ÐºÐ»Ð¸Ð¿Ð°ÑÑ&quot;">
            <a:extLst>
              <a:ext uri="{FF2B5EF4-FFF2-40B4-BE49-F238E27FC236}">
                <a16:creationId xmlns:a16="http://schemas.microsoft.com/office/drawing/2014/main" id="{F7520B14-AE5D-4CA4-BF13-E1B2F5A4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14" y="129381"/>
            <a:ext cx="5225531" cy="522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4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2967" y="342143"/>
            <a:ext cx="3586579" cy="1238081"/>
          </a:xfrm>
        </p:spPr>
        <p:txBody>
          <a:bodyPr rtlCol="0">
            <a:noAutofit/>
          </a:bodyPr>
          <a:lstStyle/>
          <a:p>
            <a:pPr algn="ctr" rtl="0"/>
            <a:r>
              <a:rPr lang="ru" sz="4800" dirty="0">
                <a:solidFill>
                  <a:srgbClr val="7030A0"/>
                </a:solidFill>
                <a:latin typeface="Arial Black" panose="020B0A04020102020204" pitchFamily="34" charset="0"/>
              </a:rPr>
              <a:t>ЗА</a:t>
            </a:r>
            <a:r>
              <a:rPr lang="ru-RU" sz="4800" dirty="0">
                <a:solidFill>
                  <a:srgbClr val="7030A0"/>
                </a:solidFill>
                <a:latin typeface="Arial Black" panose="020B0A04020102020204" pitchFamily="34" charset="0"/>
              </a:rPr>
              <a:t>ГАДКИ</a:t>
            </a:r>
            <a:endParaRPr lang="ru" sz="4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202967" y="1680189"/>
            <a:ext cx="3586579" cy="1238081"/>
          </a:xfrm>
        </p:spPr>
        <p:txBody>
          <a:bodyPr rtlCol="0">
            <a:noAutofit/>
          </a:bodyPr>
          <a:lstStyle/>
          <a:p>
            <a:pPr algn="ctr"/>
            <a:r>
              <a:rPr lang="uk-UA" sz="2800" i="1" dirty="0">
                <a:solidFill>
                  <a:srgbClr val="00B0F0"/>
                </a:solidFill>
                <a:latin typeface="Arial Black" panose="020B0A04020102020204" pitchFamily="34" charset="0"/>
              </a:rPr>
              <a:t>Влітку диво це знайду</a:t>
            </a:r>
            <a:endParaRPr lang="ru-RU" sz="2800" i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800" i="1" dirty="0">
                <a:solidFill>
                  <a:srgbClr val="00B0F0"/>
                </a:solidFill>
                <a:latin typeface="Arial Black" panose="020B0A04020102020204" pitchFamily="34" charset="0"/>
              </a:rPr>
              <a:t>  В полі, в лісі і в саду.</a:t>
            </a:r>
            <a:endParaRPr lang="ru-RU" sz="2800" i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800" i="1" dirty="0">
                <a:solidFill>
                  <a:srgbClr val="00B0F0"/>
                </a:solidFill>
                <a:latin typeface="Arial Black" panose="020B0A04020102020204" pitchFamily="34" charset="0"/>
              </a:rPr>
              <a:t>Ці рослини кольорові</a:t>
            </a:r>
            <a:endParaRPr lang="ru-RU" sz="2800" i="1" dirty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2800" i="1" dirty="0">
                <a:solidFill>
                  <a:srgbClr val="00B0F0"/>
                </a:solidFill>
                <a:latin typeface="Arial Black" panose="020B0A04020102020204" pitchFamily="34" charset="0"/>
              </a:rPr>
              <a:t>  Запашні, такі </a:t>
            </a:r>
            <a:r>
              <a:rPr lang="uk-UA" sz="3200" i="1" dirty="0">
                <a:solidFill>
                  <a:srgbClr val="00B0F0"/>
                </a:solidFill>
                <a:latin typeface="Arial Black" panose="020B0A04020102020204" pitchFamily="34" charset="0"/>
              </a:rPr>
              <a:t>чудові. </a:t>
            </a:r>
            <a:endParaRPr lang="ru" sz="3200" i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дидактична гра весняні квіти купити ціна купить цена &quot;Ранок НП&quot; 15211017У  4823076146603 15211017У Ціна (цена) 29.70грн. | придбати купити (купить)  дидактична гра весняні квіти купити ціна купить цена &quot;Ранок НП&quot; 15211017У  4823076146603">
            <a:extLst>
              <a:ext uri="{FF2B5EF4-FFF2-40B4-BE49-F238E27FC236}">
                <a16:creationId xmlns:a16="http://schemas.microsoft.com/office/drawing/2014/main" id="{C8848453-4DF5-4F83-8533-FF80A500EA2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6" b="2600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6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678D5-F7C5-4303-86AB-9ED52FAC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867" y="377656"/>
            <a:ext cx="3218048" cy="732053"/>
          </a:xfrm>
        </p:spPr>
        <p:txBody>
          <a:bodyPr>
            <a:noAutofit/>
          </a:bodyPr>
          <a:lstStyle/>
          <a:p>
            <a:r>
              <a:rPr lang="ru" sz="4000" dirty="0">
                <a:solidFill>
                  <a:srgbClr val="7030A0"/>
                </a:solidFill>
                <a:latin typeface="Arial Black" panose="020B0A04020102020204" pitchFamily="34" charset="0"/>
              </a:rPr>
              <a:t>ЗА</a:t>
            </a:r>
            <a:r>
              <a:rPr lang="ru-RU" sz="4000" dirty="0">
                <a:solidFill>
                  <a:srgbClr val="7030A0"/>
                </a:solidFill>
                <a:latin typeface="Arial Black" panose="020B0A04020102020204" pitchFamily="34" charset="0"/>
              </a:rPr>
              <a:t>ГАДКИ</a:t>
            </a:r>
            <a:endParaRPr lang="ru-RU" sz="4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87515A-B5EE-4E27-B814-96E7102F5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2868" y="1617955"/>
            <a:ext cx="3551066" cy="414365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uk-UA" i="1" dirty="0"/>
              <a:t> </a:t>
            </a:r>
            <a:r>
              <a:rPr lang="uk-UA" sz="11200" i="1" dirty="0">
                <a:solidFill>
                  <a:srgbClr val="00B050"/>
                </a:solidFill>
                <a:latin typeface="Arial Black" panose="020B0A04020102020204" pitchFamily="34" charset="0"/>
              </a:rPr>
              <a:t>Наче сонце серединка,</a:t>
            </a:r>
            <a:endParaRPr lang="ru-RU" sz="11200" i="1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11200" i="1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uk-UA" sz="11200" i="1" dirty="0" err="1">
                <a:solidFill>
                  <a:srgbClr val="00B050"/>
                </a:solidFill>
                <a:latin typeface="Arial Black" panose="020B0A04020102020204" pitchFamily="34" charset="0"/>
              </a:rPr>
              <a:t>Пелюстків</a:t>
            </a:r>
            <a:r>
              <a:rPr lang="uk-UA" sz="11200" i="1" dirty="0">
                <a:solidFill>
                  <a:srgbClr val="00B050"/>
                </a:solidFill>
                <a:latin typeface="Arial Black" panose="020B0A04020102020204" pitchFamily="34" charset="0"/>
              </a:rPr>
              <a:t> біла хустинка. </a:t>
            </a:r>
            <a:endParaRPr lang="ru-RU" sz="11200" i="1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11200" i="1" dirty="0">
                <a:solidFill>
                  <a:srgbClr val="00B050"/>
                </a:solidFill>
                <a:latin typeface="Arial Black" panose="020B0A04020102020204" pitchFamily="34" charset="0"/>
              </a:rPr>
              <a:t> Знає бджілка і мурашка,</a:t>
            </a:r>
            <a:endParaRPr lang="ru-RU" sz="11200" i="1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r>
              <a:rPr lang="uk-UA" sz="11200" i="1" dirty="0">
                <a:solidFill>
                  <a:srgbClr val="00B050"/>
                </a:solidFill>
                <a:latin typeface="Arial Black" panose="020B0A04020102020204" pitchFamily="34" charset="0"/>
              </a:rPr>
              <a:t> Що звуть квіточку ….</a:t>
            </a:r>
            <a:endParaRPr lang="ru-RU" sz="11200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Ромашка - опис, посадка і догляд. Хвороби ромашки - Знай все! Портал для  школярів">
            <a:extLst>
              <a:ext uri="{FF2B5EF4-FFF2-40B4-BE49-F238E27FC236}">
                <a16:creationId xmlns:a16="http://schemas.microsoft.com/office/drawing/2014/main" id="{D85CD939-27D6-4C8B-A834-3C1AE6E945D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16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03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6B4D1B-0CD4-45A4-9D3B-970F0EF5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895" y="304799"/>
            <a:ext cx="5694918" cy="1790331"/>
          </a:xfrm>
        </p:spPr>
        <p:txBody>
          <a:bodyPr>
            <a:normAutofit/>
          </a:bodyPr>
          <a:lstStyle/>
          <a:p>
            <a:br>
              <a:rPr lang="ru-RU" dirty="0"/>
            </a:br>
            <a:r>
              <a:rPr lang="uk-UA" i="1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6" descr="коричневая деревянная рамка черная доска для рисования мелом PNG ...">
            <a:extLst>
              <a:ext uri="{FF2B5EF4-FFF2-40B4-BE49-F238E27FC236}">
                <a16:creationId xmlns:a16="http://schemas.microsoft.com/office/drawing/2014/main" id="{E3C3307C-9FE7-4732-9016-59488A60A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0000" l="0" r="100000">
                        <a14:foregroundMark x1="81600" y1="69600" x2="81600" y2="69600"/>
                        <a14:foregroundMark x1="85000" y1="69800" x2="85000" y2="69800"/>
                        <a14:foregroundMark x1="79600" y1="69600" x2="7960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17594"/>
          <a:stretch/>
        </p:blipFill>
        <p:spPr bwMode="auto">
          <a:xfrm>
            <a:off x="5233595" y="0"/>
            <a:ext cx="6690109" cy="492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4BF3E2-0DFF-4D08-9DB6-39B8481DD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93" l="14792" r="83992">
                        <a14:foregroundMark x1="34549" y1="23056" x2="30598" y2="20278"/>
                        <a14:foregroundMark x1="48734" y1="24630" x2="47720" y2="20463"/>
                        <a14:foregroundMark x1="45390" y1="43426" x2="36170" y2="43981"/>
                        <a14:foregroundMark x1="44580" y1="45463" x2="41743" y2="50556"/>
                        <a14:foregroundMark x1="62918" y1="56296" x2="72948" y2="47130"/>
                        <a14:foregroundMark x1="65350" y1="54630" x2="62918" y2="51667"/>
                        <a14:foregroundMark x1="45795" y1="33056" x2="37386" y2="33611"/>
                        <a14:foregroundMark x1="71125" y1="47130" x2="81763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-188" r="15751" b="7042"/>
          <a:stretch/>
        </p:blipFill>
        <p:spPr>
          <a:xfrm>
            <a:off x="1862952" y="710032"/>
            <a:ext cx="3212329" cy="54379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588DAF-D4C6-4595-8564-25DB75C45BBA}"/>
              </a:ext>
            </a:extLst>
          </p:cNvPr>
          <p:cNvSpPr/>
          <p:nvPr/>
        </p:nvSpPr>
        <p:spPr>
          <a:xfrm>
            <a:off x="6387099" y="1131032"/>
            <a:ext cx="4383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i="1" dirty="0">
                <a:solidFill>
                  <a:srgbClr val="FFFF00"/>
                </a:solidFill>
                <a:latin typeface="Arial Black" panose="020B0A04020102020204" pitchFamily="34" charset="0"/>
              </a:rPr>
              <a:t>Я ви розумієте вислів: «Квіти – посмішка природи?»</a:t>
            </a:r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79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B206A-03CE-4CBB-9786-C18951ED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304800"/>
            <a:ext cx="11190196" cy="1200416"/>
          </a:xfrm>
        </p:spPr>
        <p:txBody>
          <a:bodyPr>
            <a:normAutofit/>
          </a:bodyPr>
          <a:lstStyle/>
          <a:p>
            <a:pPr algn="ctr"/>
            <a:r>
              <a:rPr lang="uk-UA" sz="6000" i="1" dirty="0">
                <a:solidFill>
                  <a:srgbClr val="C00000"/>
                </a:solidFill>
                <a:latin typeface="Arial Black" panose="020B0A04020102020204" pitchFamily="34" charset="0"/>
              </a:rPr>
              <a:t>Катерина Білокур</a:t>
            </a:r>
            <a:endParaRPr lang="ru-RU" sz="6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Видатна українська художниця, майстриня народного декоративного живопису, представниця наївного мистецтва Білокур Катерина Василівна народилася 24 листопада (7грудня) 1900 р. в с. Богданівка, Пирятинського повіту, Полтавської губернії, зараз це село належить до Яготинського району, Київської області. Отже, в 2020 р. в Україні і світі відмічається 120-й ювілей цієї всесвітньо відомої художниці. ">
            <a:extLst>
              <a:ext uri="{FF2B5EF4-FFF2-40B4-BE49-F238E27FC236}">
                <a16:creationId xmlns:a16="http://schemas.microsoft.com/office/drawing/2014/main" id="{A418804F-6B9C-41B9-84D7-2BA04940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0" y="1843818"/>
            <a:ext cx="6747029" cy="45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Катерина Білокур – українська художниця-самоучка, яку звеличував Пікассо  (ВІДЕО) - UATV">
            <a:extLst>
              <a:ext uri="{FF2B5EF4-FFF2-40B4-BE49-F238E27FC236}">
                <a16:creationId xmlns:a16="http://schemas.microsoft.com/office/drawing/2014/main" id="{E97DEA8C-90B1-4A72-A3E5-7335ED6E9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48" y="1947614"/>
            <a:ext cx="4687409" cy="43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5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58031-F480-44E4-B0A8-85F516F6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304800"/>
            <a:ext cx="11483159" cy="1200416"/>
          </a:xfrm>
        </p:spPr>
        <p:txBody>
          <a:bodyPr>
            <a:normAutofit/>
          </a:bodyPr>
          <a:lstStyle/>
          <a:p>
            <a:pPr algn="ctr"/>
            <a:r>
              <a:rPr lang="uk-UA" sz="6600" dirty="0">
                <a:solidFill>
                  <a:srgbClr val="002060"/>
                </a:solidFill>
                <a:latin typeface="Arial Black" panose="020B0A04020102020204" pitchFamily="34" charset="0"/>
              </a:rPr>
              <a:t>Складання «</a:t>
            </a:r>
            <a:r>
              <a:rPr lang="uk-UA" sz="6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Сенкану</a:t>
            </a:r>
            <a:r>
              <a:rPr lang="uk-UA" sz="6600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8253D4-AD9A-4297-86D5-FCC61D47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830"/>
            <a:ext cx="3659745" cy="5074170"/>
          </a:xfrm>
          <a:prstGeom prst="rect">
            <a:avLst/>
          </a:prstGeom>
        </p:spPr>
      </p:pic>
      <p:sp>
        <p:nvSpPr>
          <p:cNvPr id="4" name="Скругленный прямоугольник 5">
            <a:extLst>
              <a:ext uri="{FF2B5EF4-FFF2-40B4-BE49-F238E27FC236}">
                <a16:creationId xmlns:a16="http://schemas.microsoft.com/office/drawing/2014/main" id="{709C7C97-D646-4B80-A518-090BC34A840F}"/>
              </a:ext>
            </a:extLst>
          </p:cNvPr>
          <p:cNvSpPr/>
          <p:nvPr/>
        </p:nvSpPr>
        <p:spPr>
          <a:xfrm>
            <a:off x="4644559" y="1436175"/>
            <a:ext cx="5047712" cy="83153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i="1" dirty="0">
                <a:latin typeface="Arial Black" panose="020B0A04020102020204" pitchFamily="34" charset="0"/>
              </a:rPr>
              <a:t>Іменник -</a:t>
            </a:r>
            <a:endParaRPr lang="ru-RU" sz="4000" b="1" dirty="0"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8">
            <a:extLst>
              <a:ext uri="{FF2B5EF4-FFF2-40B4-BE49-F238E27FC236}">
                <a16:creationId xmlns:a16="http://schemas.microsoft.com/office/drawing/2014/main" id="{CC3EB763-8511-43BC-A042-8177EF0798C6}"/>
              </a:ext>
            </a:extLst>
          </p:cNvPr>
          <p:cNvSpPr/>
          <p:nvPr/>
        </p:nvSpPr>
        <p:spPr>
          <a:xfrm>
            <a:off x="6096000" y="2257122"/>
            <a:ext cx="4925198" cy="9208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atin typeface="Arial Black" panose="020B0A04020102020204" pitchFamily="34" charset="0"/>
              </a:rPr>
              <a:t>Прикметник- 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9">
            <a:extLst>
              <a:ext uri="{FF2B5EF4-FFF2-40B4-BE49-F238E27FC236}">
                <a16:creationId xmlns:a16="http://schemas.microsoft.com/office/drawing/2014/main" id="{398DF797-00FB-4AC0-88F7-A28175CCBCAD}"/>
              </a:ext>
            </a:extLst>
          </p:cNvPr>
          <p:cNvSpPr/>
          <p:nvPr/>
        </p:nvSpPr>
        <p:spPr>
          <a:xfrm>
            <a:off x="5266944" y="3220714"/>
            <a:ext cx="4614226" cy="101606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atin typeface="Arial Black" panose="020B0A04020102020204" pitchFamily="34" charset="0"/>
              </a:rPr>
              <a:t>Порівняння-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FAF28227-96ED-4068-94C5-B2D7B0603DFA}"/>
              </a:ext>
            </a:extLst>
          </p:cNvPr>
          <p:cNvSpPr/>
          <p:nvPr/>
        </p:nvSpPr>
        <p:spPr>
          <a:xfrm>
            <a:off x="6432763" y="4236776"/>
            <a:ext cx="4588435" cy="8837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>
                <a:latin typeface="Arial Black" panose="020B0A04020102020204" pitchFamily="34" charset="0"/>
              </a:rPr>
              <a:t>Речення -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8" name="Скругленный прямоугольник 8">
            <a:extLst>
              <a:ext uri="{FF2B5EF4-FFF2-40B4-BE49-F238E27FC236}">
                <a16:creationId xmlns:a16="http://schemas.microsoft.com/office/drawing/2014/main" id="{2F461790-171C-4F60-9C4F-3DB5F85F9CC6}"/>
              </a:ext>
            </a:extLst>
          </p:cNvPr>
          <p:cNvSpPr/>
          <p:nvPr/>
        </p:nvSpPr>
        <p:spPr>
          <a:xfrm>
            <a:off x="6421605" y="5274231"/>
            <a:ext cx="4925199" cy="10160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atin typeface="Arial Black" panose="020B0A04020102020204" pitchFamily="34" charset="0"/>
              </a:rPr>
              <a:t>Асоціація - 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4481E9A-FE64-4B52-866F-895F730F0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207146"/>
            <a:ext cx="10923865" cy="120015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5400" b="1" dirty="0">
                <a:solidFill>
                  <a:srgbClr val="FFFF00"/>
                </a:solidFill>
                <a:latin typeface="Arial Black" panose="020B0A04020102020204" pitchFamily="34" charset="0"/>
              </a:rPr>
              <a:t>Фізкультхвилинка</a:t>
            </a:r>
            <a:endParaRPr lang="ru-RU" sz="54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Фізкультхвилинка №013">
            <a:hlinkClick r:id="" action="ppaction://media"/>
            <a:extLst>
              <a:ext uri="{FF2B5EF4-FFF2-40B4-BE49-F238E27FC236}">
                <a16:creationId xmlns:a16="http://schemas.microsoft.com/office/drawing/2014/main" id="{EE3BC15B-89BA-400C-9960-D1B944300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891" y="1596572"/>
            <a:ext cx="9353650" cy="5054282"/>
          </a:xfrm>
          <a:prstGeom prst="rect">
            <a:avLst/>
          </a:prstGeom>
          <a:ln w="38100">
            <a:solidFill>
              <a:srgbClr val="2F3242"/>
            </a:solidFill>
          </a:ln>
        </p:spPr>
      </p:pic>
    </p:spTree>
    <p:extLst>
      <p:ext uri="{BB962C8B-B14F-4D97-AF65-F5344CB8AC3E}">
        <p14:creationId xmlns:p14="http://schemas.microsoft.com/office/powerpoint/2010/main" val="364029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4AAB4-B4C1-43A6-97BA-352C8E01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" y="715764"/>
            <a:ext cx="11181318" cy="1200416"/>
          </a:xfrm>
        </p:spPr>
        <p:txBody>
          <a:bodyPr>
            <a:noAutofit/>
          </a:bodyPr>
          <a:lstStyle/>
          <a:p>
            <a:pPr algn="ctr"/>
            <a:r>
              <a:rPr lang="uk-UA" sz="66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Ромашки</a:t>
            </a:r>
            <a:br>
              <a:rPr lang="ru-RU" sz="66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DBC105-9B46-4510-86F1-B02A373FB6F2}"/>
              </a:ext>
            </a:extLst>
          </p:cNvPr>
          <p:cNvSpPr/>
          <p:nvPr/>
        </p:nvSpPr>
        <p:spPr>
          <a:xfrm>
            <a:off x="399495" y="1315972"/>
            <a:ext cx="1035234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Навесні Ліда і Оля  у дворі розбити клумбу. Сестри скопали грядку і засіяли її насінням ромашки.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Дівчата старанно доглядали квітник: пололи бур’ян, в спеку поливали.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Якось вранці Оля і Ліда зупинилися біля розквітлих квіток і побачили, що ромашки дуже ніжні.  Голівки в них, неначе маленькі жовті сонечка з білосніжними промінчиками. Листя – ніби прозоре зелене мереживо. В кожній квіточці – крапелька роси, а в ній блакитне небо і пухнасті хмарки пливуть. Над ними весело кружляли бджілки.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Сестрички спочатку захотіли нарвати ромашок в букет, але подумали, що зірвані квіти швидко зів’януть. Тоді не почують вони співу пташок , не побачать сонечка, бджілок. Дівчата вирішили, що ромашки – чудові квіти, нехай собі ростуть.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DA127E-34B9-425C-9743-2CB3AFD4AC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9257" r="7806" b="15921"/>
          <a:stretch/>
        </p:blipFill>
        <p:spPr>
          <a:xfrm>
            <a:off x="10038267" y="97655"/>
            <a:ext cx="2085231" cy="2089610"/>
          </a:xfrm>
          <a:prstGeom prst="rect">
            <a:avLst/>
          </a:prstGeom>
          <a:ln w="38100">
            <a:solidFill>
              <a:srgbClr val="2F3242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A58672-C56A-4569-8103-D8BE7A2D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49417" y="4225772"/>
            <a:ext cx="2443088" cy="2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98639"/>
      </p:ext>
    </p:extLst>
  </p:cSld>
  <p:clrMapOvr>
    <a:masterClrMapping/>
  </p:clrMapOvr>
</p:sld>
</file>

<file path=ppt/theme/theme1.xml><?xml version="1.0" encoding="utf-8"?>
<a:theme xmlns:a="http://schemas.openxmlformats.org/drawingml/2006/main" name="Играющие дети 16 х 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61_TF03461883" id="{671D4EC8-F0D2-4082-A1EE-2E45D761EB1A}" vid="{F8D861EF-0C3B-4A7E-8226-1AE546DA2581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учебной презентации с играющими детьми (рисованные картинки, широкоэкранный формат)</Template>
  <TotalTime>62</TotalTime>
  <Words>94</Words>
  <Application>Microsoft Office PowerPoint</Application>
  <PresentationFormat>Широкоэкранный</PresentationFormat>
  <Paragraphs>41</Paragraphs>
  <Slides>11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 Black</vt:lpstr>
      <vt:lpstr>Euphemia</vt:lpstr>
      <vt:lpstr>Segoe UI Black</vt:lpstr>
      <vt:lpstr>Times New Roman</vt:lpstr>
      <vt:lpstr>Wingdings</vt:lpstr>
      <vt:lpstr>Играющие дети 16 х 9</vt:lpstr>
      <vt:lpstr>Переказ тексту «Ромашки» </vt:lpstr>
      <vt:lpstr>Доброго ранку, сонце привітне! Доброго ранку, небо блакитне! Доброго ранку, в небі пташки! Доброго ранку, маленькі берізки! Я вас вітаю, люблю, пізнаю – Бо живем ми в одному краю. </vt:lpstr>
      <vt:lpstr>ЗАГАДКИ</vt:lpstr>
      <vt:lpstr>ЗАГАДКИ</vt:lpstr>
      <vt:lpstr>   </vt:lpstr>
      <vt:lpstr>Катерина Білокур</vt:lpstr>
      <vt:lpstr>Складання «Сенкану»</vt:lpstr>
      <vt:lpstr>Фізкультхвилинка</vt:lpstr>
      <vt:lpstr>Ромашки </vt:lpstr>
      <vt:lpstr>Презентация PowerPoint</vt:lpstr>
      <vt:lpstr> Вправа  «Мікрофон»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Переказ тексту «Ромашки»</dc:title>
  <dc:creator>User</dc:creator>
  <cp:lastModifiedBy>User</cp:lastModifiedBy>
  <cp:revision>9</cp:revision>
  <dcterms:created xsi:type="dcterms:W3CDTF">2022-11-08T10:24:00Z</dcterms:created>
  <dcterms:modified xsi:type="dcterms:W3CDTF">2022-11-08T11:35:22Z</dcterms:modified>
</cp:coreProperties>
</file>