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5"/>
  </p:handoutMasterIdLst>
  <p:sldIdLst>
    <p:sldId id="257" r:id="rId5"/>
    <p:sldId id="261" r:id="rId6"/>
    <p:sldId id="258" r:id="rId7"/>
    <p:sldId id="259" r:id="rId8"/>
    <p:sldId id="260" r:id="rId9"/>
    <p:sldId id="265" r:id="rId10"/>
    <p:sldId id="262" r:id="rId11"/>
    <p:sldId id="263" r:id="rId12"/>
    <p:sldId id="264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052" autoAdjust="0"/>
  </p:normalViewPr>
  <p:slideViewPr>
    <p:cSldViewPr snapToGrid="0">
      <p:cViewPr varScale="1">
        <p:scale>
          <a:sx n="81" d="100"/>
          <a:sy n="81" d="100"/>
        </p:scale>
        <p:origin x="91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um.in.ua/s/gholov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8.jpe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1107366"/>
            <a:ext cx="9144000" cy="2070839"/>
          </a:xfrm>
          <a:prstGeom prst="rect">
            <a:avLst/>
          </a:prstGeom>
        </p:spPr>
        <p:txBody>
          <a:bodyPr/>
          <a:lstStyle/>
          <a:p>
            <a:r>
              <a:rPr lang="uk-UA" sz="66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Зустріч Зими з Весною</a:t>
            </a:r>
            <a:endParaRPr lang="ru-RU" sz="66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6" name="Picture 2" descr="Зустріч Зими з Весною | Мстишинська гімназія Боратинської сільської ради">
            <a:extLst>
              <a:ext uri="{FF2B5EF4-FFF2-40B4-BE49-F238E27FC236}">
                <a16:creationId xmlns:a16="http://schemas.microsoft.com/office/drawing/2014/main" id="{058996E2-1EBA-4D00-8A2E-F5938658D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0" y="3139666"/>
            <a:ext cx="5074236" cy="37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У цей день зима з весною зустрічається » Профспілка працівників освіти і  науки України">
            <a:extLst>
              <a:ext uri="{FF2B5EF4-FFF2-40B4-BE49-F238E27FC236}">
                <a16:creationId xmlns:a16="http://schemas.microsoft.com/office/drawing/2014/main" id="{E7C98613-0AF7-407F-846E-9727ADA35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4" y="3178205"/>
            <a:ext cx="5311332" cy="367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0A91-1B9D-428A-9D99-6399233F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4" y="314678"/>
            <a:ext cx="10265790" cy="1759219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Рефлексія.                                                                                  Гра «</a:t>
            </a:r>
            <a:r>
              <a:rPr lang="uk-UA" b="1" i="1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Продовжіть</a:t>
            </a:r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речення» </a:t>
            </a:r>
            <a:endParaRPr lang="ru-RU" b="1" i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Скругленный прямоугольник 5">
            <a:hlinkClick r:id="rId2"/>
            <a:extLst>
              <a:ext uri="{FF2B5EF4-FFF2-40B4-BE49-F238E27FC236}">
                <a16:creationId xmlns:a16="http://schemas.microsoft.com/office/drawing/2014/main" id="{A99CF92B-9C99-4506-B846-4F3B7CF7313E}"/>
              </a:ext>
            </a:extLst>
          </p:cNvPr>
          <p:cNvSpPr/>
          <p:nvPr/>
        </p:nvSpPr>
        <p:spPr>
          <a:xfrm>
            <a:off x="1128286" y="1866508"/>
            <a:ext cx="4301553" cy="103736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Я вже знаю… </a:t>
            </a:r>
            <a:endParaRPr lang="ru-RU" sz="36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Блок-схема: альтернативный процесс 6">
            <a:extLst>
              <a:ext uri="{FF2B5EF4-FFF2-40B4-BE49-F238E27FC236}">
                <a16:creationId xmlns:a16="http://schemas.microsoft.com/office/drawing/2014/main" id="{48DEC585-B785-4EA7-9098-D8BF394935F6}"/>
              </a:ext>
            </a:extLst>
          </p:cNvPr>
          <p:cNvSpPr/>
          <p:nvPr/>
        </p:nvSpPr>
        <p:spPr>
          <a:xfrm>
            <a:off x="722718" y="3038410"/>
            <a:ext cx="4575143" cy="1284651"/>
          </a:xfrm>
          <a:prstGeom prst="flowChartAlternateProcess">
            <a:avLst/>
          </a:prstGeom>
          <a:solidFill>
            <a:srgbClr val="FF6D6D"/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Здалося складним… </a:t>
            </a:r>
            <a:endParaRPr lang="ru-RU" sz="32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D888783B-50D7-4C3C-B613-5C0DA99B0A2D}"/>
              </a:ext>
            </a:extLst>
          </p:cNvPr>
          <p:cNvSpPr/>
          <p:nvPr/>
        </p:nvSpPr>
        <p:spPr>
          <a:xfrm>
            <a:off x="6486794" y="1999149"/>
            <a:ext cx="3848270" cy="904724"/>
          </a:xfrm>
          <a:prstGeom prst="flowChartAlternateProcess">
            <a:avLst/>
          </a:prstGeom>
          <a:solidFill>
            <a:srgbClr val="FF6D6D"/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Я вмію…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Скругленный прямоугольник 5">
            <a:hlinkClick r:id="rId2"/>
            <a:extLst>
              <a:ext uri="{FF2B5EF4-FFF2-40B4-BE49-F238E27FC236}">
                <a16:creationId xmlns:a16="http://schemas.microsoft.com/office/drawing/2014/main" id="{81FC7DF1-0695-4341-915E-71531B1784EC}"/>
              </a:ext>
            </a:extLst>
          </p:cNvPr>
          <p:cNvSpPr/>
          <p:nvPr/>
        </p:nvSpPr>
        <p:spPr>
          <a:xfrm>
            <a:off x="6259398" y="3306006"/>
            <a:ext cx="4232207" cy="90472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Було цікаво дізнатися…</a:t>
            </a:r>
            <a:endParaRPr lang="ru-RU" sz="28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Скругленный прямоугольник 6">
            <a:extLst>
              <a:ext uri="{FF2B5EF4-FFF2-40B4-BE49-F238E27FC236}">
                <a16:creationId xmlns:a16="http://schemas.microsoft.com/office/drawing/2014/main" id="{3EC473BD-9440-43D2-B7B0-0AD1563145C1}"/>
              </a:ext>
            </a:extLst>
          </p:cNvPr>
          <p:cNvSpPr/>
          <p:nvPr/>
        </p:nvSpPr>
        <p:spPr>
          <a:xfrm>
            <a:off x="3789357" y="5027713"/>
            <a:ext cx="5599740" cy="1284651"/>
          </a:xfrm>
          <a:prstGeom prst="roundRect">
            <a:avLst/>
          </a:prstGeom>
          <a:ln w="28575">
            <a:solidFill>
              <a:srgbClr val="2F3242"/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Мене здивувало…</a:t>
            </a:r>
            <a:endParaRPr lang="ru-RU" sz="36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6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330613" y="433916"/>
            <a:ext cx="6174597" cy="5100846"/>
          </a:xfrm>
        </p:spPr>
        <p:txBody>
          <a:bodyPr>
            <a:normAutofit/>
          </a:bodyPr>
          <a:lstStyle/>
          <a:p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Встаньте, діти, всі рівненько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Усміхніться всі гарненько.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Поверніться до гостей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Привітайтесь: «Добрий день!»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Щоб урок пройшов цікаво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Всі берімося до справи.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777D76-E945-4236-8941-B44B03AC9B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" b="100000" l="17846" r="81692">
                        <a14:foregroundMark x1="45385" y1="22888" x2="44462" y2="27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4" r="20401" b="160"/>
          <a:stretch/>
        </p:blipFill>
        <p:spPr>
          <a:xfrm>
            <a:off x="7368346" y="1508290"/>
            <a:ext cx="3076553" cy="53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43506" y="1446217"/>
            <a:ext cx="4839012" cy="3795396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Сніг на полях,                                                                                                                             Лід на річках.                                                                                                                       Метелиця гуляє.</a:t>
            </a:r>
            <a:br>
              <a:rPr lang="ru-RU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Коли це буває? </a:t>
            </a:r>
            <a:endParaRPr lang="ru-RU" sz="4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7143" y="264910"/>
            <a:ext cx="9078012" cy="864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ЗАГАДКИ</a:t>
            </a:r>
            <a:endParaRPr lang="ru-RU" sz="5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4098" name="Picture 2" descr="зима — Викисловарь">
            <a:extLst>
              <a:ext uri="{FF2B5EF4-FFF2-40B4-BE49-F238E27FC236}">
                <a16:creationId xmlns:a16="http://schemas.microsoft.com/office/drawing/2014/main" id="{5DAEB5C5-59AA-4D99-B51D-4233170C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66840"/>
            <a:ext cx="5682677" cy="37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246078" y="1260988"/>
            <a:ext cx="5456380" cy="37953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Тане сніжок,</a:t>
            </a:r>
            <a:br>
              <a:rPr lang="ru-RU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Оживає лужок.</a:t>
            </a:r>
            <a:br>
              <a:rPr lang="ru-RU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 День прибуває.</a:t>
            </a:r>
            <a:br>
              <a:rPr lang="ru-RU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  Коли це буває? </a:t>
            </a:r>
            <a:endParaRPr lang="ru-RU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FF41FD3-ECB0-4CD9-91C6-5F1A289B13E2}"/>
              </a:ext>
            </a:extLst>
          </p:cNvPr>
          <p:cNvSpPr/>
          <p:nvPr/>
        </p:nvSpPr>
        <p:spPr>
          <a:xfrm>
            <a:off x="2290713" y="78738"/>
            <a:ext cx="7588577" cy="86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ЗАГАДКИ</a:t>
            </a:r>
            <a:endParaRPr lang="ru-RU" sz="4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074" name="Picture 2" descr="Синоптики розповіли, якою буде весна">
            <a:extLst>
              <a:ext uri="{FF2B5EF4-FFF2-40B4-BE49-F238E27FC236}">
                <a16:creationId xmlns:a16="http://schemas.microsoft.com/office/drawing/2014/main" id="{0736966D-8601-477B-9254-CAE1A97F7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29" y="3018935"/>
            <a:ext cx="4905080" cy="367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256988" y="2020246"/>
            <a:ext cx="4839012" cy="3795396"/>
          </a:xfrm>
        </p:spPr>
        <p:txBody>
          <a:bodyPr>
            <a:normAutofit fontScale="90000"/>
          </a:bodyPr>
          <a:lstStyle/>
          <a:p>
            <a:r>
              <a:rPr lang="uk-UA" sz="2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Стрітення (15лютого, на 4 день від Різдва Христового). У давнину новий рік починався не взимку, а навесні – з відродженням природи. На Стрітення святять воду. </a:t>
            </a:r>
            <a:br>
              <a:rPr lang="ru-RU" sz="2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Свячену воду вважають дуже  цілющою. </a:t>
            </a:r>
            <a:endParaRPr lang="ru-RU" sz="2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0148" y="178357"/>
            <a:ext cx="6259398" cy="107540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Стрітення</a:t>
            </a:r>
            <a:endParaRPr lang="ru-RU" sz="5400" dirty="0">
              <a:solidFill>
                <a:schemeClr val="accent1">
                  <a:lumMod val="7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pic>
        <p:nvPicPr>
          <p:cNvPr id="5122" name="Picture 2" descr="002_Lastivchyn_pryvit_Natalka_Poklad">
            <a:extLst>
              <a:ext uri="{FF2B5EF4-FFF2-40B4-BE49-F238E27FC236}">
                <a16:creationId xmlns:a16="http://schemas.microsoft.com/office/drawing/2014/main" id="{D4890DA6-A885-42B1-9765-9E2E82F8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17" y="1678286"/>
            <a:ext cx="3582606" cy="491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00532 L -0.53555 0.00648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599 -0.00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здоровлення у віршах на Стрітення Господнє">
            <a:extLst>
              <a:ext uri="{FF2B5EF4-FFF2-40B4-BE49-F238E27FC236}">
                <a16:creationId xmlns:a16="http://schemas.microsoft.com/office/drawing/2014/main" id="{1C404415-D26C-4262-B172-FBD1E91E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" y="0"/>
            <a:ext cx="7786540" cy="591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трітення - презентация онлайн">
            <a:extLst>
              <a:ext uri="{FF2B5EF4-FFF2-40B4-BE49-F238E27FC236}">
                <a16:creationId xmlns:a16="http://schemas.microsoft.com/office/drawing/2014/main" id="{80042BD4-0621-4D20-A2F5-33C5B4CB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732" y="3426696"/>
            <a:ext cx="4581427" cy="343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4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AEBD0A3-E910-4F1C-832B-EA4747C4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1" y="390091"/>
            <a:ext cx="10020693" cy="2042023"/>
          </a:xfrm>
        </p:spPr>
        <p:txBody>
          <a:bodyPr/>
          <a:lstStyle/>
          <a:p>
            <a:pPr algn="ctr"/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Відеофільм «Пробудження природи»</a:t>
            </a:r>
            <a:endParaRPr lang="ru-RU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Пробудження природи. Cinematic Footage">
            <a:hlinkClick r:id="" action="ppaction://media"/>
            <a:extLst>
              <a:ext uri="{FF2B5EF4-FFF2-40B4-BE49-F238E27FC236}">
                <a16:creationId xmlns:a16="http://schemas.microsoft.com/office/drawing/2014/main" id="{14363084-D6DF-4F5F-8062-613E8809C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4276" y="1859438"/>
            <a:ext cx="8748074" cy="49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4F788-E854-44F3-A7D7-A892CE36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643" y="691750"/>
            <a:ext cx="9785023" cy="1161046"/>
          </a:xfrm>
        </p:spPr>
        <p:txBody>
          <a:bodyPr/>
          <a:lstStyle/>
          <a:p>
            <a:pPr algn="ctr"/>
            <a:r>
              <a:rPr lang="uk-UA" sz="6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Порівняйте малюнки</a:t>
            </a:r>
            <a:endParaRPr lang="ru-RU" sz="66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8" name="Picture 4" descr="Плакат для зимового оформлення класу &quot;Дівчина-Зима&quot; » Педагогічний сайт для  вчетелів і вихователів">
            <a:extLst>
              <a:ext uri="{FF2B5EF4-FFF2-40B4-BE49-F238E27FC236}">
                <a16:creationId xmlns:a16="http://schemas.microsoft.com/office/drawing/2014/main" id="{71C7252D-67E8-436D-9C63-6EE238F11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1" y="1741928"/>
            <a:ext cx="3931842" cy="49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НУШ. Ілюстративний матеріал для оформлення класу «Дівчина Весна» 2 варіант.  | Art drawings for kids, Kids art class, Buddha artwork">
            <a:extLst>
              <a:ext uri="{FF2B5EF4-FFF2-40B4-BE49-F238E27FC236}">
                <a16:creationId xmlns:a16="http://schemas.microsoft.com/office/drawing/2014/main" id="{9BA0F427-A2F5-4964-BC12-3DC16688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34" y="1683113"/>
            <a:ext cx="3820998" cy="49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534D17-D434-44DE-A051-FDA7677864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9"/>
          <a:stretch/>
        </p:blipFill>
        <p:spPr>
          <a:xfrm>
            <a:off x="4710837" y="2704476"/>
            <a:ext cx="2957733" cy="287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9BB376-C335-409F-81EB-93E63F7F278C}"/>
              </a:ext>
            </a:extLst>
          </p:cNvPr>
          <p:cNvSpPr/>
          <p:nvPr/>
        </p:nvSpPr>
        <p:spPr>
          <a:xfrm>
            <a:off x="866036" y="328404"/>
            <a:ext cx="10909300" cy="1473200"/>
          </a:xfrm>
          <a:prstGeom prst="rect">
            <a:avLst/>
          </a:prstGeom>
          <a:solidFill>
            <a:srgbClr val="00B05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Хвилинка відпочинку .</a:t>
            </a:r>
          </a:p>
          <a:p>
            <a:pPr algn="ctr"/>
            <a:r>
              <a:rPr lang="uk-UA" sz="36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Музичний твір М. Лисенка </a:t>
            </a:r>
            <a:r>
              <a:rPr lang="ru-RU" sz="36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3600" i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Зима і Весна». </a:t>
            </a:r>
            <a:endParaRPr lang="ru-RU" sz="3600" b="1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М. Лисенко Опера 'Зима і Весна' (фінальний хор)">
            <a:hlinkClick r:id="" action="ppaction://media"/>
            <a:extLst>
              <a:ext uri="{FF2B5EF4-FFF2-40B4-BE49-F238E27FC236}">
                <a16:creationId xmlns:a16="http://schemas.microsoft.com/office/drawing/2014/main" id="{9BAF646C-BC84-4535-9B5B-18C17E522F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5007" y="1883410"/>
            <a:ext cx="9002123" cy="506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9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4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102</Words>
  <Application>Microsoft Office PowerPoint</Application>
  <PresentationFormat>Широкоэкранный</PresentationFormat>
  <Paragraphs>18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Segoe UI</vt:lpstr>
      <vt:lpstr>Segoe UI Black</vt:lpstr>
      <vt:lpstr>Segoe UI Light</vt:lpstr>
      <vt:lpstr>Тема1</vt:lpstr>
      <vt:lpstr>Зустріч Зими з Весною</vt:lpstr>
      <vt:lpstr>Встаньте, діти, всі рівненько Усміхніться всі гарненько. Поверніться до гостей Привітайтесь: «Добрий день!» Щоб урок пройшов цікаво Всі берімося до справи. </vt:lpstr>
      <vt:lpstr>Сніг на полях,                                                                                                                             Лід на річках.                                                                                                                       Метелиця гуляє. Коли це буває? </vt:lpstr>
      <vt:lpstr>Тане сніжок,      Оживає лужок.      День прибуває.     Коли це буває? </vt:lpstr>
      <vt:lpstr>Стрітення (15лютого, на 4 день від Різдва Христового). У давнину новий рік починався не взимку, а навесні – з відродженням природи. На Стрітення святять воду.  Свячену воду вважають дуже  цілющою. </vt:lpstr>
      <vt:lpstr>Презентация PowerPoint</vt:lpstr>
      <vt:lpstr>Відеофільм «Пробудження природи»</vt:lpstr>
      <vt:lpstr>Порівняйте малюнки</vt:lpstr>
      <vt:lpstr>Презентация PowerPoint</vt:lpstr>
      <vt:lpstr>Рефлексія.                                                                                  Гра «Продовжіть речення»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2022-11-08T11:28:04Z</dcterms:created>
  <dcterms:modified xsi:type="dcterms:W3CDTF">2022-11-08T15:52:55Z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