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8" r:id="rId4"/>
    <p:sldId id="258" r:id="rId5"/>
    <p:sldId id="269" r:id="rId6"/>
    <p:sldId id="266" r:id="rId7"/>
    <p:sldId id="267" r:id="rId8"/>
    <p:sldId id="270" r:id="rId9"/>
    <p:sldId id="260" r:id="rId10"/>
    <p:sldId id="271" r:id="rId11"/>
    <p:sldId id="261" r:id="rId12"/>
    <p:sldId id="264" r:id="rId13"/>
    <p:sldId id="263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7DFE2DC-7883-4D8D-B818-60C214EAD0C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2A9190B-7720-4A1B-80EE-D46790D0B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844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E2DC-7883-4D8D-B818-60C214EAD0C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9190B-7720-4A1B-80EE-D46790D0B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216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E2DC-7883-4D8D-B818-60C214EAD0C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9190B-7720-4A1B-80EE-D46790D0B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40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E2DC-7883-4D8D-B818-60C214EAD0C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9190B-7720-4A1B-80EE-D46790D0B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35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E2DC-7883-4D8D-B818-60C214EAD0C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9190B-7720-4A1B-80EE-D46790D0B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52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E2DC-7883-4D8D-B818-60C214EAD0C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9190B-7720-4A1B-80EE-D46790D0B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258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E2DC-7883-4D8D-B818-60C214EAD0C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9190B-7720-4A1B-80EE-D46790D0B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71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E2DC-7883-4D8D-B818-60C214EAD0C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9190B-7720-4A1B-80EE-D46790D0B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216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E2DC-7883-4D8D-B818-60C214EAD0C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9190B-7720-4A1B-80EE-D46790D0B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830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E2DC-7883-4D8D-B818-60C214EAD0C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2A9190B-7720-4A1B-80EE-D46790D0B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462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7DFE2DC-7883-4D8D-B818-60C214EAD0C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2A9190B-7720-4A1B-80EE-D46790D0B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315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7DFE2DC-7883-4D8D-B818-60C214EAD0C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2A9190B-7720-4A1B-80EE-D46790D0B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63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85000"/>
                  </a:schemeClr>
                </a:solidFill>
                <a:latin typeface="Snap ITC" panose="04040A07060A02020202" pitchFamily="82" charset="0"/>
              </a:rPr>
              <a:t> Can Can't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15FB891-4F6C-4D32-B940-10499C1AC94B}"/>
              </a:ext>
            </a:extLst>
          </p:cNvPr>
          <p:cNvSpPr/>
          <p:nvPr/>
        </p:nvSpPr>
        <p:spPr>
          <a:xfrm>
            <a:off x="3387570" y="2967335"/>
            <a:ext cx="54168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Prepare  5 </a:t>
            </a:r>
            <a:r>
              <a:rPr lang="uk-UA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 НУШ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F70BD5F-414A-489A-93D4-3EAC02216BEE}"/>
              </a:ext>
            </a:extLst>
          </p:cNvPr>
          <p:cNvSpPr/>
          <p:nvPr/>
        </p:nvSpPr>
        <p:spPr>
          <a:xfrm>
            <a:off x="9212356" y="6147856"/>
            <a:ext cx="25667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  <a:ea typeface="Ebrima" panose="02000000000000000000" pitchFamily="2" charset="0"/>
                <a:cs typeface="Ebrima" panose="02000000000000000000" pitchFamily="2" charset="0"/>
              </a:rPr>
              <a:t>Nadia Kravchenko</a:t>
            </a:r>
            <a:endParaRPr lang="ru-RU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0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56232" y="0"/>
            <a:ext cx="58746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How to answer questions:</a:t>
            </a:r>
            <a:endParaRPr lang="ru-RU" sz="4000" b="1" spc="5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0011" y="707886"/>
            <a:ext cx="3129383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Can </a:t>
            </a:r>
            <a:r>
              <a:rPr lang="en-US" sz="4800" b="1" dirty="0">
                <a:solidFill>
                  <a:srgbClr val="7030A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she</a:t>
            </a:r>
            <a:r>
              <a:rPr lang="ru-UA" sz="48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..?</a:t>
            </a:r>
            <a:endParaRPr lang="ru-RU" sz="4800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499413" y="1538883"/>
            <a:ext cx="1347127" cy="93322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36408" y="1439388"/>
            <a:ext cx="1656421" cy="1394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8479" y="2557127"/>
            <a:ext cx="3007233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>
                <a:latin typeface="Franklin Gothic Book" panose="020B0503020102020204" pitchFamily="34" charset="0"/>
              </a:rPr>
              <a:t>Yes</a:t>
            </a:r>
            <a:r>
              <a:rPr lang="ru-UA" sz="4000" b="1" dirty="0">
                <a:latin typeface="Franklin Gothic Book" panose="020B0503020102020204" pitchFamily="34" charset="0"/>
              </a:rPr>
              <a:t>, </a:t>
            </a:r>
            <a:r>
              <a:rPr lang="en-US" sz="4000" b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she</a:t>
            </a:r>
            <a:r>
              <a:rPr lang="en-US" sz="4000" b="1" dirty="0">
                <a:latin typeface="Franklin Gothic Book" panose="020B0503020102020204" pitchFamily="34" charset="0"/>
              </a:rPr>
              <a:t> can.</a:t>
            </a:r>
            <a:endParaRPr lang="ru-RU" sz="4000" b="1" dirty="0">
              <a:latin typeface="Franklin Gothic Book" panose="020B05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26911" y="2557127"/>
            <a:ext cx="3031599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>
                <a:latin typeface="Franklin Gothic Book" panose="020B0503020102020204" pitchFamily="34" charset="0"/>
                <a:ea typeface="Verdana" panose="020B0604030504040204" pitchFamily="34" charset="0"/>
              </a:rPr>
              <a:t>No</a:t>
            </a:r>
            <a:r>
              <a:rPr lang="ru-UA" sz="4000" b="1" dirty="0">
                <a:latin typeface="Franklin Gothic Book" panose="020B0503020102020204" pitchFamily="34" charset="0"/>
                <a:ea typeface="Verdana" panose="020B0604030504040204" pitchFamily="34" charset="0"/>
              </a:rPr>
              <a:t>, </a:t>
            </a:r>
            <a:r>
              <a:rPr lang="en-US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she</a:t>
            </a:r>
            <a:r>
              <a:rPr lang="en-US" sz="4000" b="1" dirty="0">
                <a:latin typeface="Franklin Gothic Book" panose="020B0503020102020204" pitchFamily="34" charset="0"/>
                <a:ea typeface="Verdana" panose="020B0604030504040204" pitchFamily="34" charset="0"/>
              </a:rPr>
              <a:t> can</a:t>
            </a:r>
            <a:r>
              <a:rPr lang="uk-UA" sz="4000" b="1" dirty="0">
                <a:latin typeface="Franklin Gothic Book" panose="020B0503020102020204" pitchFamily="34" charset="0"/>
                <a:ea typeface="Verdana" panose="020B0604030504040204" pitchFamily="34" charset="0"/>
              </a:rPr>
              <a:t>’</a:t>
            </a:r>
            <a:r>
              <a:rPr lang="en-US" sz="4000" b="1" dirty="0">
                <a:latin typeface="Franklin Gothic Book" panose="020B0503020102020204" pitchFamily="34" charset="0"/>
                <a:ea typeface="Verdana" panose="020B0604030504040204" pitchFamily="34" charset="0"/>
              </a:rPr>
              <a:t>t</a:t>
            </a:r>
            <a:endParaRPr lang="ru-RU" sz="4000" b="1" dirty="0">
              <a:latin typeface="Franklin Gothic Book" panose="020B050302010202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540" y="3203613"/>
            <a:ext cx="4520892" cy="365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8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0497" y="239216"/>
            <a:ext cx="7970399" cy="709053"/>
          </a:xfrm>
        </p:spPr>
        <p:txBody>
          <a:bodyPr>
            <a:normAutofit fontScale="90000"/>
          </a:bodyPr>
          <a:lstStyle/>
          <a:p>
            <a:r>
              <a:rPr lang="en-US" dirty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Snap ITC" panose="04040A07060A02020202" pitchFamily="82" charset="0"/>
              </a:rPr>
              <a:t>Speaking</a:t>
            </a:r>
            <a:r>
              <a:rPr lang="uk-UA" dirty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Snap ITC" panose="04040A07060A02020202" pitchFamily="82" charset="0"/>
              </a:rPr>
              <a:t> </a:t>
            </a:r>
            <a:r>
              <a:rPr lang="en-US" dirty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Snap ITC" panose="04040A07060A02020202" pitchFamily="82" charset="0"/>
              </a:rPr>
              <a:t>exercises</a:t>
            </a:r>
            <a:endParaRPr lang="ru-RU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AD419983-6BE0-4600-AC66-0AC145161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063" y="6093041"/>
            <a:ext cx="58737" cy="28144"/>
          </a:xfr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C9BD8E1-1878-45E5-832F-30F9FBCAA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55" y="1090740"/>
            <a:ext cx="6329083" cy="303268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8136571-F445-458D-82D1-2B49A9295F6B}"/>
              </a:ext>
            </a:extLst>
          </p:cNvPr>
          <p:cNvSpPr/>
          <p:nvPr/>
        </p:nvSpPr>
        <p:spPr>
          <a:xfrm>
            <a:off x="400204" y="4385318"/>
            <a:ext cx="61205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Can Antony play football?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2E85FC9-7013-45D6-98F3-80D9C42132C3}"/>
              </a:ext>
            </a:extLst>
          </p:cNvPr>
          <p:cNvSpPr/>
          <p:nvPr/>
        </p:nvSpPr>
        <p:spPr>
          <a:xfrm>
            <a:off x="7007003" y="4385317"/>
            <a:ext cx="30812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- Yes, he can</a:t>
            </a:r>
            <a:endParaRPr lang="ru-RU" sz="36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D8A2101-B3E4-454A-BA6C-DA4A85EA0B9B}"/>
              </a:ext>
            </a:extLst>
          </p:cNvPr>
          <p:cNvSpPr/>
          <p:nvPr/>
        </p:nvSpPr>
        <p:spPr>
          <a:xfrm>
            <a:off x="400204" y="5286212"/>
            <a:ext cx="54136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Can Ann play football?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085F8AD-3B32-44F5-B92F-7C2AB7367588}"/>
              </a:ext>
            </a:extLst>
          </p:cNvPr>
          <p:cNvSpPr/>
          <p:nvPr/>
        </p:nvSpPr>
        <p:spPr>
          <a:xfrm>
            <a:off x="6811436" y="5293540"/>
            <a:ext cx="34724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- No, she can’t</a:t>
            </a:r>
            <a:endParaRPr lang="ru-RU" sz="36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5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2939" y="-337625"/>
            <a:ext cx="10515600" cy="900332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Snap ITC" panose="04040A07060A02020202" pitchFamily="82" charset="0"/>
              </a:rPr>
            </a:br>
            <a:r>
              <a:rPr lang="en-US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Snap ITC" panose="04040A07060A02020202" pitchFamily="82" charset="0"/>
              </a:rPr>
              <a:t>A moment of rest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nap ITC" panose="04040A07060A02020202" pitchFamily="82" charset="0"/>
              </a:rPr>
              <a:t>(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nap ITC" panose="04040A07060A02020202" pitchFamily="82" charset="0"/>
              </a:rPr>
              <a:t>Click on video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nap ITC" panose="04040A07060A02020202" pitchFamily="82" charset="0"/>
              </a:rPr>
              <a:t>)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уханка для дітей фізкультхвилин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88" y="731838"/>
            <a:ext cx="7418387" cy="5564187"/>
          </a:xfrm>
        </p:spPr>
      </p:pic>
    </p:spTree>
    <p:extLst>
      <p:ext uri="{BB962C8B-B14F-4D97-AF65-F5344CB8AC3E}">
        <p14:creationId xmlns:p14="http://schemas.microsoft.com/office/powerpoint/2010/main" val="106162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4694" y="24063"/>
            <a:ext cx="5261811" cy="559719"/>
          </a:xfrm>
        </p:spPr>
        <p:txBody>
          <a:bodyPr>
            <a:no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nap ITC" panose="04040A07060A02020202" pitchFamily="82" charset="0"/>
              </a:rPr>
              <a:t>Game time !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5555" y="709943"/>
            <a:ext cx="760060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latin typeface="Franklin Gothic Book" panose="020B0503020102020204" pitchFamily="34" charset="0"/>
              </a:rPr>
              <a:t>Raise your hand who can swim underwater</a:t>
            </a:r>
            <a:endParaRPr lang="ru-RU" sz="3200" b="1" dirty="0">
              <a:latin typeface="Franklin Gothic Book" panose="020B0503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82507" y="1598416"/>
            <a:ext cx="616912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latin typeface="Franklin Gothic Book" panose="020B0503020102020204" pitchFamily="34" charset="0"/>
              </a:rPr>
              <a:t>Raise your hand who can ice skate</a:t>
            </a:r>
            <a:endParaRPr lang="ru-RU" sz="3200" b="1" dirty="0">
              <a:latin typeface="Franklin Gothic Book" panose="020B0503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06075" y="2534106"/>
            <a:ext cx="671228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latin typeface="Franklin Gothic Book" panose="020B0503020102020204" pitchFamily="34" charset="0"/>
              </a:rPr>
              <a:t>Raise your hand who can play football</a:t>
            </a:r>
            <a:endParaRPr lang="ru-RU" sz="3200" b="1" dirty="0">
              <a:latin typeface="Franklin Gothic Book" panose="020B0503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1133" y="3491838"/>
            <a:ext cx="6424579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latin typeface="Franklin Gothic Book" panose="020B0503020102020204" pitchFamily="34" charset="0"/>
              </a:rPr>
              <a:t>Raise your hand who can sail a boat</a:t>
            </a:r>
            <a:endParaRPr lang="ru-RU" sz="3200" b="1" dirty="0">
              <a:latin typeface="Franklin Gothic Book" panose="020B05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2673" y="4405487"/>
            <a:ext cx="503695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C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Amazing!</a:t>
            </a:r>
            <a:endParaRPr lang="ru-RU" sz="7200" b="1" dirty="0">
              <a:ln>
                <a:solidFill>
                  <a:schemeClr val="tx1"/>
                </a:solidFill>
              </a:ln>
              <a:solidFill>
                <a:srgbClr val="FFCC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D733ED-9945-4D1D-BA4E-25D266BB7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85" y="4612942"/>
            <a:ext cx="1985749" cy="19857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267933-337C-47D4-9C1A-02E2C2E30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57"/>
          <a:stretch/>
        </p:blipFill>
        <p:spPr>
          <a:xfrm>
            <a:off x="10082325" y="4933998"/>
            <a:ext cx="1985749" cy="19087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CD157A-8626-41E6-B806-351DD2F90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91" y="1510880"/>
            <a:ext cx="2422886" cy="17127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BA6E1C-E43B-4426-B446-C8C28ECCA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7833" y="67670"/>
            <a:ext cx="1578612" cy="23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2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6615" y="2105561"/>
            <a:ext cx="9078769" cy="13234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dirty="0">
                <a:ln>
                  <a:solidFill>
                    <a:schemeClr val="bg2">
                      <a:lumMod val="10000"/>
                    </a:schemeClr>
                  </a:solidFill>
                </a:ln>
                <a:latin typeface="Snap ITC" panose="04040A07060A02020202" pitchFamily="82" charset="0"/>
              </a:rPr>
              <a:t>Thank you for your attention! Good luck!</a:t>
            </a:r>
            <a:endParaRPr lang="ru-RU" sz="4000" dirty="0">
              <a:ln>
                <a:solidFill>
                  <a:schemeClr val="bg2">
                    <a:lumMod val="10000"/>
                  </a:schemeClr>
                </a:solidFill>
              </a:ln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60DD30-E255-46C8-A407-48B32E1D3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507" y="6078866"/>
            <a:ext cx="2889754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3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0D8B51-AA00-4D67-8295-E2D60AC18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44" y="242040"/>
            <a:ext cx="10516511" cy="1322947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1115B740-FC97-415A-864D-3F745541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uk-UA" sz="3200" b="1" dirty="0">
                <a:latin typeface="Century Gothic" panose="020B0502020202020204" pitchFamily="34" charset="0"/>
              </a:rPr>
              <a:t>Модальне дієслово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can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uk-UA" sz="3200" b="1" dirty="0">
                <a:latin typeface="Century Gothic" panose="020B0502020202020204" pitchFamily="34" charset="0"/>
              </a:rPr>
              <a:t>має багато відтінків значення, і його можна перекласти українською як «можу», «вмію», «можна», в заперечному реченні , як «не можу», « не вмію».</a:t>
            </a:r>
          </a:p>
          <a:p>
            <a:pPr>
              <a:lnSpc>
                <a:spcPct val="150000"/>
              </a:lnSpc>
            </a:pPr>
            <a:r>
              <a:rPr lang="uk-UA" sz="3200" b="1" dirty="0">
                <a:latin typeface="Century Gothic" panose="020B0502020202020204" pitchFamily="34" charset="0"/>
              </a:rPr>
              <a:t>Він використовується для вираження вміння, фізичної можливості виконати щось  або розумової здатності, дозволу або заборони тощо.</a:t>
            </a:r>
          </a:p>
        </p:txBody>
      </p:sp>
    </p:spTree>
    <p:extLst>
      <p:ext uri="{BB962C8B-B14F-4D97-AF65-F5344CB8AC3E}">
        <p14:creationId xmlns:p14="http://schemas.microsoft.com/office/powerpoint/2010/main" val="8593127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485B69E-D786-4E20-8193-1FB9826E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b="1" dirty="0">
                <a:latin typeface="Century Gothic" panose="020B0502020202020204" pitchFamily="34" charset="0"/>
              </a:rPr>
              <a:t>Стверджувальне речення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FB26E905-9279-44D6-9F36-E21E23DC8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43" y="1915885"/>
            <a:ext cx="11625943" cy="426107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uk-UA" b="1" dirty="0">
                <a:latin typeface="Century Gothic" panose="020B0502020202020204" pitchFamily="34" charset="0"/>
              </a:rPr>
              <a:t>В стверджувальних реченнях модальне дієслово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can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uk-UA" b="1" dirty="0">
                <a:latin typeface="Century Gothic" panose="020B0502020202020204" pitchFamily="34" charset="0"/>
              </a:rPr>
              <a:t>використовується тільки у поєднанні з простим інфінітивом (першою формою) смислового дієслова </a:t>
            </a:r>
            <a:r>
              <a:rPr lang="uk-UA" b="1" u="sng" dirty="0">
                <a:latin typeface="Century Gothic" panose="020B0502020202020204" pitchFamily="34" charset="0"/>
              </a:rPr>
              <a:t>без частки </a:t>
            </a:r>
            <a:r>
              <a:rPr lang="en-US" b="1" u="sng" dirty="0">
                <a:latin typeface="Century Gothic" panose="020B0502020202020204" pitchFamily="34" charset="0"/>
              </a:rPr>
              <a:t>to.</a:t>
            </a:r>
            <a:endParaRPr lang="en-US" b="1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can</a:t>
            </a:r>
            <a:r>
              <a:rPr lang="en-US" sz="3200" b="1" dirty="0">
                <a:latin typeface="Century Gothic" panose="020B0502020202020204" pitchFamily="34" charset="0"/>
              </a:rPr>
              <a:t> swim. – </a:t>
            </a:r>
            <a:r>
              <a:rPr lang="uk-UA" sz="3200" b="1" dirty="0">
                <a:latin typeface="Century Gothic" panose="020B0502020202020204" pitchFamily="34" charset="0"/>
              </a:rPr>
              <a:t>Я вмію плавати.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It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can</a:t>
            </a:r>
            <a:r>
              <a:rPr lang="en-US" sz="3200" b="1" dirty="0">
                <a:latin typeface="Century Gothic" panose="020B0502020202020204" pitchFamily="34" charset="0"/>
              </a:rPr>
              <a:t> be true. – </a:t>
            </a:r>
            <a:r>
              <a:rPr lang="uk-UA" sz="3200" b="1" dirty="0">
                <a:latin typeface="Century Gothic" panose="020B0502020202020204" pitchFamily="34" charset="0"/>
              </a:rPr>
              <a:t>Це може бути правдою.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You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can</a:t>
            </a:r>
            <a:r>
              <a:rPr lang="en-US" sz="3200" b="1" dirty="0">
                <a:latin typeface="Century Gothic" panose="020B0502020202020204" pitchFamily="34" charset="0"/>
              </a:rPr>
              <a:t> use my pen. – </a:t>
            </a:r>
            <a:r>
              <a:rPr lang="uk-UA" sz="3200" b="1" dirty="0">
                <a:latin typeface="Century Gothic" panose="020B0502020202020204" pitchFamily="34" charset="0"/>
              </a:rPr>
              <a:t>Ти можеш покористуватися моєю ручкою.</a:t>
            </a:r>
          </a:p>
        </p:txBody>
      </p:sp>
    </p:spTree>
    <p:extLst>
      <p:ext uri="{BB962C8B-B14F-4D97-AF65-F5344CB8AC3E}">
        <p14:creationId xmlns:p14="http://schemas.microsoft.com/office/powerpoint/2010/main" val="238764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3678" y="1306267"/>
            <a:ext cx="5736151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ourier New" panose="02070309020205020404" pitchFamily="49" charset="0"/>
              </a:rPr>
              <a:t>Can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– </a:t>
            </a:r>
            <a:r>
              <a:rPr lang="uk-UA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вміти, могти.</a:t>
            </a:r>
            <a:endParaRPr lang="ru-RU" sz="40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70634" y="2399732"/>
            <a:ext cx="28143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Snap ITC" panose="04040A07060A02020202" pitchFamily="82" charset="0"/>
              </a:rPr>
              <a:t>Examples</a:t>
            </a:r>
            <a:r>
              <a:rPr lang="ru-RU" sz="36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Snap ITC" panose="04040A07060A02020202" pitchFamily="82" charset="0"/>
              </a:rPr>
              <a:t>:</a:t>
            </a:r>
            <a:endParaRPr lang="ru-RU" sz="36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09083" y="3429000"/>
            <a:ext cx="4567276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0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 </a:t>
            </a:r>
            <a:r>
              <a:rPr lang="en-US" sz="4800" b="1" dirty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can</a:t>
            </a:r>
            <a:r>
              <a:rPr lang="en-US" sz="40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speak Italian</a:t>
            </a:r>
            <a:endParaRPr lang="ru-RU" sz="4000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683" y="493776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dirty="0"/>
              <a:t> </a:t>
            </a: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B14B027-8022-4BF3-915D-93DA4B64195C}"/>
              </a:ext>
            </a:extLst>
          </p:cNvPr>
          <p:cNvSpPr/>
          <p:nvPr/>
        </p:nvSpPr>
        <p:spPr>
          <a:xfrm>
            <a:off x="2877517" y="4628403"/>
            <a:ext cx="6872394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She </a:t>
            </a:r>
            <a:r>
              <a:rPr 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can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swim underwater</a:t>
            </a:r>
            <a:endParaRPr lang="ru-RU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4074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72C9CAC-695C-4501-8E14-D720B2FD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b="1" dirty="0">
                <a:latin typeface="Century Gothic" panose="020B0502020202020204" pitchFamily="34" charset="0"/>
              </a:rPr>
              <a:t>Заперечне речення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0D32B2B-3147-4479-A365-EA42DE009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00657" cy="46672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uk-UA" b="1" dirty="0">
                <a:latin typeface="Century Gothic" panose="020B0502020202020204" pitchFamily="34" charset="0"/>
              </a:rPr>
              <a:t>Заперечні речення з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can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uk-UA" b="1" dirty="0">
                <a:latin typeface="Century Gothic" panose="020B0502020202020204" pitchFamily="34" charset="0"/>
              </a:rPr>
              <a:t>утворюються шляхом додавання </a:t>
            </a:r>
            <a:r>
              <a:rPr lang="uk-UA" b="1" u="sng" dirty="0">
                <a:latin typeface="Century Gothic" panose="020B0502020202020204" pitchFamily="34" charset="0"/>
              </a:rPr>
              <a:t>заперечної частки </a:t>
            </a:r>
            <a:r>
              <a:rPr lang="en-US" b="1" u="sng" dirty="0">
                <a:latin typeface="Century Gothic" panose="020B0502020202020204" pitchFamily="34" charset="0"/>
              </a:rPr>
              <a:t>not </a:t>
            </a:r>
            <a:r>
              <a:rPr lang="uk-UA" b="1" dirty="0">
                <a:latin typeface="Century Gothic" panose="020B0502020202020204" pitchFamily="34" charset="0"/>
              </a:rPr>
              <a:t>після самих модальних дієслів.</a:t>
            </a:r>
          </a:p>
          <a:p>
            <a:pPr>
              <a:lnSpc>
                <a:spcPct val="150000"/>
              </a:lnSpc>
            </a:pPr>
            <a:endParaRPr lang="uk-UA" b="1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</a:t>
            </a:r>
            <a:r>
              <a:rPr lang="en-US" sz="3400" b="1" dirty="0">
                <a:latin typeface="Century Gothic" panose="020B0502020202020204" pitchFamily="34" charset="0"/>
              </a:rPr>
              <a:t> </a:t>
            </a:r>
            <a:r>
              <a:rPr lang="en-US" sz="3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cannot </a:t>
            </a:r>
            <a:r>
              <a:rPr lang="en-US" sz="3400" b="1" dirty="0">
                <a:latin typeface="Century Gothic" panose="020B0502020202020204" pitchFamily="34" charset="0"/>
              </a:rPr>
              <a:t>cook spaghetti. – </a:t>
            </a:r>
            <a:r>
              <a:rPr lang="uk-UA" sz="3400" b="1" dirty="0">
                <a:latin typeface="Century Gothic" panose="020B0502020202020204" pitchFamily="34" charset="0"/>
              </a:rPr>
              <a:t>Я не можу готувати </a:t>
            </a:r>
            <a:r>
              <a:rPr lang="uk-UA" sz="3400" b="1" dirty="0" err="1">
                <a:latin typeface="Century Gothic" panose="020B0502020202020204" pitchFamily="34" charset="0"/>
              </a:rPr>
              <a:t>спагетті</a:t>
            </a:r>
            <a:r>
              <a:rPr lang="uk-UA" sz="3400" b="1" dirty="0"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You </a:t>
            </a:r>
            <a:r>
              <a:rPr lang="en-US" sz="3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cannot </a:t>
            </a:r>
            <a:r>
              <a:rPr lang="en-US" sz="3400" b="1" dirty="0">
                <a:latin typeface="Century Gothic" panose="020B0502020202020204" pitchFamily="34" charset="0"/>
              </a:rPr>
              <a:t>take my phone. – </a:t>
            </a:r>
            <a:r>
              <a:rPr lang="uk-UA" sz="3400" b="1" dirty="0">
                <a:latin typeface="Century Gothic" panose="020B0502020202020204" pitchFamily="34" charset="0"/>
              </a:rPr>
              <a:t>Тобі не можна брати мій телефон.</a:t>
            </a:r>
          </a:p>
          <a:p>
            <a:pPr>
              <a:lnSpc>
                <a:spcPct val="150000"/>
              </a:lnSpc>
            </a:pPr>
            <a:r>
              <a:rPr lang="en-US" sz="47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 Gothic" panose="020B0502020202020204" pitchFamily="34" charset="0"/>
              </a:rPr>
              <a:t>can not = cannot = can’t</a:t>
            </a: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My brother </a:t>
            </a:r>
            <a:r>
              <a:rPr lang="en-US" sz="3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can’t</a:t>
            </a:r>
            <a:r>
              <a:rPr lang="en-US" sz="3400" b="1" dirty="0">
                <a:latin typeface="Century Gothic" panose="020B0502020202020204" pitchFamily="34" charset="0"/>
              </a:rPr>
              <a:t> ride a horse. – </a:t>
            </a:r>
            <a:r>
              <a:rPr lang="uk-UA" sz="3400" b="1" dirty="0">
                <a:latin typeface="Century Gothic" panose="020B0502020202020204" pitchFamily="34" charset="0"/>
              </a:rPr>
              <a:t>Мій брат не вміє їздити на коні.</a:t>
            </a:r>
          </a:p>
        </p:txBody>
      </p:sp>
    </p:spTree>
    <p:extLst>
      <p:ext uri="{BB962C8B-B14F-4D97-AF65-F5344CB8AC3E}">
        <p14:creationId xmlns:p14="http://schemas.microsoft.com/office/powerpoint/2010/main" val="387675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CE21AB-DEDC-48ED-B5C9-EF1C05616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816" y="1327080"/>
            <a:ext cx="8212024" cy="10729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6C5733-2F4A-44CF-AE59-010B5954E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380" y="2727899"/>
            <a:ext cx="6053853" cy="140220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5177451-2B70-4A0D-BC99-5EF645739440}"/>
              </a:ext>
            </a:extLst>
          </p:cNvPr>
          <p:cNvSpPr/>
          <p:nvPr/>
        </p:nvSpPr>
        <p:spPr>
          <a:xfrm>
            <a:off x="2559615" y="4607590"/>
            <a:ext cx="7072770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You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cannot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play the guitar</a:t>
            </a:r>
            <a:endParaRPr lang="ru-RU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574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#16 - Гімнастика для очей">
            <a:hlinkClick r:id="" action="ppaction://media"/>
            <a:extLst>
              <a:ext uri="{FF2B5EF4-FFF2-40B4-BE49-F238E27FC236}">
                <a16:creationId xmlns:a16="http://schemas.microsoft.com/office/drawing/2014/main" id="{3952904F-2178-4970-8F2E-487ADCB823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547007"/>
            <a:ext cx="11219543" cy="631099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B229635-7964-4876-B69E-6D90E35D1AC1}"/>
              </a:ext>
            </a:extLst>
          </p:cNvPr>
          <p:cNvSpPr/>
          <p:nvPr/>
        </p:nvSpPr>
        <p:spPr>
          <a:xfrm>
            <a:off x="3870772" y="-211293"/>
            <a:ext cx="38843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Зарядка для очей</a:t>
            </a:r>
            <a:endParaRPr lang="ru-RU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010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F1E9BEF-3298-4748-BA59-4362475F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b="1" dirty="0">
                <a:latin typeface="Century Gothic" panose="020B0502020202020204" pitchFamily="34" charset="0"/>
              </a:rPr>
              <a:t>Питальне речення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CBF3088-CF7A-4551-B1CF-C3AFB2351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353800" cy="44862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b="1" dirty="0">
                <a:latin typeface="Century Gothic" panose="020B0502020202020204" pitchFamily="34" charset="0"/>
              </a:rPr>
              <a:t>Утворення питальних речень з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can </a:t>
            </a:r>
            <a:r>
              <a:rPr lang="uk-UA" b="1" dirty="0">
                <a:latin typeface="Century Gothic" panose="020B0502020202020204" pitchFamily="34" charset="0"/>
              </a:rPr>
              <a:t>не потребує допоміжних дієслів. Достатньо поставити 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can</a:t>
            </a:r>
            <a:r>
              <a:rPr lang="uk-UA" b="1" dirty="0">
                <a:latin typeface="Century Gothic" panose="020B0502020202020204" pitchFamily="34" charset="0"/>
              </a:rPr>
              <a:t> на початок речення перед підметом</a:t>
            </a:r>
          </a:p>
          <a:p>
            <a:pPr>
              <a:lnSpc>
                <a:spcPct val="150000"/>
              </a:lnSpc>
            </a:pPr>
            <a:r>
              <a:rPr lang="uk-UA" b="1" dirty="0">
                <a:latin typeface="Century Gothic" panose="020B0502020202020204" pitchFamily="34" charset="0"/>
              </a:rPr>
              <a:t> (або після питального слова). </a:t>
            </a:r>
            <a:endParaRPr lang="en-US" b="1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Can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Century Gothic" panose="020B0502020202020204" pitchFamily="34" charset="0"/>
              </a:rPr>
              <a:t>you</a:t>
            </a:r>
            <a:r>
              <a:rPr lang="en-US" b="1" dirty="0">
                <a:latin typeface="Century Gothic" panose="020B0502020202020204" pitchFamily="34" charset="0"/>
              </a:rPr>
              <a:t> swim? – </a:t>
            </a:r>
            <a:r>
              <a:rPr lang="uk-UA" b="1" dirty="0">
                <a:latin typeface="Century Gothic" panose="020B0502020202020204" pitchFamily="34" charset="0"/>
              </a:rPr>
              <a:t>Ти вмієш плавати?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Can </a:t>
            </a:r>
            <a:r>
              <a:rPr lang="en-US" b="1" dirty="0">
                <a:solidFill>
                  <a:srgbClr val="FFFF00"/>
                </a:solidFill>
                <a:latin typeface="Century Gothic" panose="020B0502020202020204" pitchFamily="34" charset="0"/>
              </a:rPr>
              <a:t>your dad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sing</a:t>
            </a:r>
            <a:r>
              <a:rPr lang="en-US" b="1" dirty="0">
                <a:solidFill>
                  <a:srgbClr val="00B0F0"/>
                </a:solidFill>
                <a:latin typeface="Century Gothic" panose="020B0502020202020204" pitchFamily="34" charset="0"/>
              </a:rPr>
              <a:t>  </a:t>
            </a:r>
            <a:r>
              <a:rPr lang="en-US" b="1" dirty="0">
                <a:latin typeface="Century Gothic" panose="020B0502020202020204" pitchFamily="34" charset="0"/>
              </a:rPr>
              <a:t>? – </a:t>
            </a:r>
            <a:r>
              <a:rPr lang="uk-UA" b="1" dirty="0">
                <a:latin typeface="Century Gothic" panose="020B0502020202020204" pitchFamily="34" charset="0"/>
              </a:rPr>
              <a:t>Твій тато вміє співати?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entury Gothic" panose="020B0502020202020204" pitchFamily="34" charset="0"/>
              </a:rPr>
              <a:t>What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can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you </a:t>
            </a:r>
            <a:r>
              <a:rPr lang="en-US" sz="2800" b="1" dirty="0">
                <a:latin typeface="Century Gothic" panose="020B0502020202020204" pitchFamily="34" charset="0"/>
              </a:rPr>
              <a:t>do? - </a:t>
            </a:r>
            <a:r>
              <a:rPr lang="uk-UA" sz="2800" b="1" dirty="0">
                <a:latin typeface="Century Gothic" panose="020B0502020202020204" pitchFamily="34" charset="0"/>
              </a:rPr>
              <a:t> Що ти можеш робити?</a:t>
            </a:r>
          </a:p>
        </p:txBody>
      </p:sp>
    </p:spTree>
    <p:extLst>
      <p:ext uri="{BB962C8B-B14F-4D97-AF65-F5344CB8AC3E}">
        <p14:creationId xmlns:p14="http://schemas.microsoft.com/office/powerpoint/2010/main" val="215009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56232" y="0"/>
            <a:ext cx="58746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How to answer questions:</a:t>
            </a:r>
            <a:endParaRPr lang="ru-RU" sz="4000" b="1" spc="5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0011" y="707886"/>
            <a:ext cx="3260829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Can you</a:t>
            </a:r>
            <a:r>
              <a:rPr lang="ru-UA" sz="48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..?</a:t>
            </a:r>
            <a:endParaRPr lang="ru-RU" sz="4800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499413" y="1538883"/>
            <a:ext cx="1347127" cy="93322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36408" y="1439388"/>
            <a:ext cx="1656421" cy="1394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8479" y="2557127"/>
            <a:ext cx="2351606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>
                <a:latin typeface="Franklin Gothic Book" panose="020B0503020102020204" pitchFamily="34" charset="0"/>
              </a:rPr>
              <a:t>Yes</a:t>
            </a:r>
            <a:r>
              <a:rPr lang="ru-UA" sz="4000" b="1" dirty="0">
                <a:latin typeface="Franklin Gothic Book" panose="020B0503020102020204" pitchFamily="34" charset="0"/>
              </a:rPr>
              <a:t>, </a:t>
            </a:r>
            <a:r>
              <a:rPr lang="en-US" sz="4000" b="1" dirty="0">
                <a:latin typeface="Franklin Gothic Book" panose="020B0503020102020204" pitchFamily="34" charset="0"/>
              </a:rPr>
              <a:t>I can.</a:t>
            </a:r>
            <a:endParaRPr lang="ru-RU" sz="4000" b="1" dirty="0">
              <a:latin typeface="Franklin Gothic Book" panose="020B05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26911" y="2557127"/>
            <a:ext cx="2375971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>
                <a:latin typeface="Franklin Gothic Book" panose="020B0503020102020204" pitchFamily="34" charset="0"/>
                <a:ea typeface="Verdana" panose="020B0604030504040204" pitchFamily="34" charset="0"/>
              </a:rPr>
              <a:t>No</a:t>
            </a:r>
            <a:r>
              <a:rPr lang="ru-UA" sz="4000" b="1" dirty="0">
                <a:latin typeface="Franklin Gothic Book" panose="020B0503020102020204" pitchFamily="34" charset="0"/>
                <a:ea typeface="Verdana" panose="020B0604030504040204" pitchFamily="34" charset="0"/>
              </a:rPr>
              <a:t>, </a:t>
            </a:r>
            <a:r>
              <a:rPr lang="en-US" sz="4000" b="1" dirty="0">
                <a:latin typeface="Franklin Gothic Book" panose="020B0503020102020204" pitchFamily="34" charset="0"/>
                <a:ea typeface="Verdana" panose="020B0604030504040204" pitchFamily="34" charset="0"/>
              </a:rPr>
              <a:t>I can</a:t>
            </a:r>
            <a:r>
              <a:rPr lang="uk-UA" sz="4000" b="1" dirty="0">
                <a:latin typeface="Franklin Gothic Book" panose="020B0503020102020204" pitchFamily="34" charset="0"/>
                <a:ea typeface="Verdana" panose="020B0604030504040204" pitchFamily="34" charset="0"/>
              </a:rPr>
              <a:t>’</a:t>
            </a:r>
            <a:r>
              <a:rPr lang="en-US" sz="4000" b="1" dirty="0">
                <a:latin typeface="Franklin Gothic Book" panose="020B0503020102020204" pitchFamily="34" charset="0"/>
                <a:ea typeface="Verdana" panose="020B0604030504040204" pitchFamily="34" charset="0"/>
              </a:rPr>
              <a:t>t</a:t>
            </a:r>
            <a:endParaRPr lang="ru-RU" sz="4000" b="1" dirty="0">
              <a:latin typeface="Franklin Gothic Book" panose="020B050302010202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540" y="3203613"/>
            <a:ext cx="4520892" cy="365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3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207</TotalTime>
  <Words>372</Words>
  <Application>Microsoft Office PowerPoint</Application>
  <PresentationFormat>Широкоэкранный</PresentationFormat>
  <Paragraphs>51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Adobe Gothic Std B</vt:lpstr>
      <vt:lpstr>Arial</vt:lpstr>
      <vt:lpstr>Berlin Sans FB Demi</vt:lpstr>
      <vt:lpstr>Calibri Light</vt:lpstr>
      <vt:lpstr>Century Gothic</vt:lpstr>
      <vt:lpstr>Edwardian Script ITC</vt:lpstr>
      <vt:lpstr>Franklin Gothic Book</vt:lpstr>
      <vt:lpstr>Snap ITC</vt:lpstr>
      <vt:lpstr>Verdana</vt:lpstr>
      <vt:lpstr>Метрополия</vt:lpstr>
      <vt:lpstr> Can Can't</vt:lpstr>
      <vt:lpstr>Презентация PowerPoint</vt:lpstr>
      <vt:lpstr>Стверджувальне речення</vt:lpstr>
      <vt:lpstr>Презентация PowerPoint</vt:lpstr>
      <vt:lpstr>Заперечне речення</vt:lpstr>
      <vt:lpstr>Презентация PowerPoint</vt:lpstr>
      <vt:lpstr>Презентация PowerPoint</vt:lpstr>
      <vt:lpstr>Питальне речення</vt:lpstr>
      <vt:lpstr>Презентация PowerPoint</vt:lpstr>
      <vt:lpstr>Презентация PowerPoint</vt:lpstr>
      <vt:lpstr>Speaking exercises</vt:lpstr>
      <vt:lpstr> A moment of rest(Click on video)</vt:lpstr>
      <vt:lpstr>Game time !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lesson. Verb "Can, Can't"</dc:title>
  <dc:creator>Пользователь</dc:creator>
  <cp:lastModifiedBy>Пользователь</cp:lastModifiedBy>
  <cp:revision>24</cp:revision>
  <dcterms:created xsi:type="dcterms:W3CDTF">2022-10-22T06:38:19Z</dcterms:created>
  <dcterms:modified xsi:type="dcterms:W3CDTF">2022-11-10T20:31:49Z</dcterms:modified>
</cp:coreProperties>
</file>