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62" r:id="rId3"/>
    <p:sldId id="258" r:id="rId4"/>
    <p:sldId id="267" r:id="rId5"/>
    <p:sldId id="263" r:id="rId6"/>
    <p:sldId id="271" r:id="rId7"/>
    <p:sldId id="266" r:id="rId8"/>
    <p:sldId id="273" r:id="rId9"/>
    <p:sldId id="261" r:id="rId10"/>
    <p:sldId id="272" r:id="rId11"/>
    <p:sldId id="265" r:id="rId12"/>
    <p:sldId id="275" r:id="rId13"/>
    <p:sldId id="276" r:id="rId14"/>
    <p:sldId id="277" r:id="rId15"/>
    <p:sldId id="278" r:id="rId16"/>
    <p:sldId id="279" r:id="rId17"/>
    <p:sldId id="280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81" d="100"/>
          <a:sy n="81" d="100"/>
        </p:scale>
        <p:origin x="86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0EFAF7DB-220E-474B-A306-B18848A2E64E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uk-UA" sz="3200" i="1" dirty="0"/>
            <a:t>Куди дівається водяна пара? </a:t>
          </a:r>
          <a:endParaRPr lang="ru" sz="3200" dirty="0"/>
        </a:p>
      </dgm:t>
    </dgm:pt>
    <dgm:pt modelId="{ADEA5C60-BA03-45CE-8AE4-87E8350E817F}" type="parTrans" cxnId="{E88E6FD0-5EE8-42CE-8AC4-D71962510EE7}">
      <dgm:prSet/>
      <dgm:spPr/>
      <dgm:t>
        <a:bodyPr rtlCol="0"/>
        <a:lstStyle/>
        <a:p>
          <a:pPr rtl="0"/>
          <a:endParaRPr lang="en-US"/>
        </a:p>
      </dgm:t>
    </dgm:pt>
    <dgm:pt modelId="{8655DB40-16AB-41AF-B7B9-C009642A6E8E}" type="sibTrans" cxnId="{E88E6FD0-5EE8-42CE-8AC4-D71962510EE7}">
      <dgm:prSet/>
      <dgm:spPr/>
      <dgm:t>
        <a:bodyPr rtlCol="0"/>
        <a:lstStyle/>
        <a:p>
          <a:pPr rtl="0"/>
          <a:endParaRPr lang="en-US"/>
        </a:p>
      </dgm:t>
    </dgm:pt>
    <dgm:pt modelId="{9CA7C66F-6CF9-4093-95BD-C861D9811AA0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uk-UA" sz="2400" i="1" dirty="0"/>
            <a:t>З поверхні річок, озер, ставків, морів, рослин вода постійно </a:t>
          </a:r>
          <a:r>
            <a:rPr lang="en-US" sz="2400" i="1" dirty="0"/>
            <a:t>…..?</a:t>
          </a:r>
          <a:endParaRPr lang="ru" sz="2400" dirty="0"/>
        </a:p>
      </dgm:t>
      <dgm:extLst>
        <a:ext uri="{E40237B7-FDA0-4F09-8148-C483321AD2D9}">
          <dgm14:cNvPr xmlns:dgm14="http://schemas.microsoft.com/office/drawing/2010/diagram" id="0" name="" descr="Basic Block List" title="SmartArt"/>
        </a:ext>
      </dgm:extLst>
    </dgm:pt>
    <dgm:pt modelId="{5C383048-3A83-419C-82E9-AA46D2B4FFD3}" type="parTrans" cxnId="{1A254136-9EEE-43D0-BC71-1289B085104A}">
      <dgm:prSet/>
      <dgm:spPr/>
      <dgm:t>
        <a:bodyPr rtlCol="0"/>
        <a:lstStyle/>
        <a:p>
          <a:pPr rtl="0"/>
          <a:endParaRPr lang="en-US"/>
        </a:p>
      </dgm:t>
    </dgm:pt>
    <dgm:pt modelId="{9AC506A7-F034-46F5-B26F-46FD22856FB4}" type="sibTrans" cxnId="{1A254136-9EEE-43D0-BC71-1289B085104A}">
      <dgm:prSet/>
      <dgm:spPr/>
      <dgm:t>
        <a:bodyPr rtlCol="0"/>
        <a:lstStyle/>
        <a:p>
          <a:pPr rtl="0"/>
          <a:endParaRPr lang="en-US"/>
        </a:p>
      </dgm:t>
    </dgm:pt>
    <dgm:pt modelId="{8AEC6483-23EF-4414-8E2A-6A005181899E}">
      <dgm:prSet phldrT="[Text]" custT="1"/>
      <dgm:spPr/>
      <dgm:t>
        <a:bodyPr/>
        <a:lstStyle/>
        <a:p>
          <a:r>
            <a:rPr lang="uk-UA" sz="2800" i="1" dirty="0"/>
            <a:t>Як поповнюються запаси води на нашій планеті?</a:t>
          </a:r>
          <a:endParaRPr lang="ru" sz="2800" dirty="0"/>
        </a:p>
      </dgm:t>
    </dgm:pt>
    <dgm:pt modelId="{526DBE94-00A7-461E-AF61-51DFFA468BD0}" type="parTrans" cxnId="{976405B9-79B8-494E-A105-801AB128A327}">
      <dgm:prSet/>
      <dgm:spPr/>
      <dgm:t>
        <a:bodyPr rtlCol="0"/>
        <a:lstStyle/>
        <a:p>
          <a:pPr rtl="0"/>
          <a:endParaRPr lang="en-US"/>
        </a:p>
      </dgm:t>
    </dgm:pt>
    <dgm:pt modelId="{C81D2561-AE20-4589-919A-5479573342B0}" type="sibTrans" cxnId="{976405B9-79B8-494E-A105-801AB128A327}">
      <dgm:prSet/>
      <dgm:spPr/>
      <dgm:t>
        <a:bodyPr rtlCol="0"/>
        <a:lstStyle/>
        <a:p>
          <a:pPr rtl="0"/>
          <a:endParaRPr lang="en-US"/>
        </a:p>
      </dgm:t>
    </dgm:pt>
    <dgm:pt modelId="{056BF56F-CC43-4DDD-9D89-CA94DE101ECC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uk-UA" i="1" dirty="0"/>
            <a:t>Які опади бувають у різні пори року?</a:t>
          </a:r>
          <a:endParaRPr lang="ru" dirty="0"/>
        </a:p>
      </dgm:t>
    </dgm:pt>
    <dgm:pt modelId="{001921C4-E4A3-488C-B466-13D798BB2038}" type="parTrans" cxnId="{778F2B2A-B50E-4B4B-8031-BBB0BAF3076A}">
      <dgm:prSet/>
      <dgm:spPr/>
      <dgm:t>
        <a:bodyPr rtlCol="0"/>
        <a:lstStyle/>
        <a:p>
          <a:pPr rtl="0"/>
          <a:endParaRPr lang="en-US"/>
        </a:p>
      </dgm:t>
    </dgm:pt>
    <dgm:pt modelId="{B28DA56B-359A-427D-B40B-7C9A5E29DAD4}" type="sibTrans" cxnId="{778F2B2A-B50E-4B4B-8031-BBB0BAF3076A}">
      <dgm:prSet/>
      <dgm:spPr/>
      <dgm:t>
        <a:bodyPr rtlCol="0"/>
        <a:lstStyle/>
        <a:p>
          <a:pPr rtl="0"/>
          <a:endParaRPr lang="en-US"/>
        </a:p>
      </dgm:t>
    </dgm:pt>
    <dgm:pt modelId="{204779DA-9EFD-416C-AA17-3047285492E6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uk-UA" i="1" dirty="0"/>
            <a:t>Чому йде дощ або падає сніг? </a:t>
          </a:r>
          <a:endParaRPr lang="ru" dirty="0"/>
        </a:p>
      </dgm:t>
    </dgm:pt>
    <dgm:pt modelId="{10182E5A-267A-4FF5-8BE4-365E5F0F59FD}" type="parTrans" cxnId="{4B45AE37-5E95-4459-A22C-A76A562E440A}">
      <dgm:prSet/>
      <dgm:spPr/>
      <dgm:t>
        <a:bodyPr rtlCol="0"/>
        <a:lstStyle/>
        <a:p>
          <a:pPr rtl="0"/>
          <a:endParaRPr lang="en-US"/>
        </a:p>
      </dgm:t>
    </dgm:pt>
    <dgm:pt modelId="{89F8EF12-ABE9-4852-AA60-32F3BE4FD92C}" type="sibTrans" cxnId="{4B45AE37-5E95-4459-A22C-A76A562E440A}">
      <dgm:prSet/>
      <dgm:spPr/>
      <dgm:t>
        <a:bodyPr rtlCol="0"/>
        <a:lstStyle/>
        <a:p>
          <a:pPr rtl="0"/>
          <a:endParaRPr lang="en-US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</dgm:pt>
    <dgm:pt modelId="{EAA4FAF7-2B1B-440D-AB04-52061A8327A8}" type="pres">
      <dgm:prSet presAssocID="{0EFAF7DB-220E-474B-A306-B18848A2E64E}" presName="node" presStyleLbl="node1" presStyleIdx="0" presStyleCnt="5" custScaleX="205355" custLinFactNeighborX="-34354" custLinFactNeighborY="-28339">
        <dgm:presLayoutVars>
          <dgm:bulletEnabled val="1"/>
        </dgm:presLayoutVars>
      </dgm:prSet>
      <dgm:spPr/>
    </dgm:pt>
    <dgm:pt modelId="{D86C629E-FD24-4979-AD6C-FF765663342C}" type="pres">
      <dgm:prSet presAssocID="{8655DB40-16AB-41AF-B7B9-C009642A6E8E}" presName="sibTrans" presStyleCnt="0"/>
      <dgm:spPr/>
    </dgm:pt>
    <dgm:pt modelId="{C593AB34-4B84-4F47-A09D-1663F9F71AFC}" type="pres">
      <dgm:prSet presAssocID="{9CA7C66F-6CF9-4093-95BD-C861D9811AA0}" presName="node" presStyleLbl="node1" presStyleIdx="1" presStyleCnt="5" custScaleX="146225" custLinFactNeighborX="-2776" custLinFactNeighborY="-29496">
        <dgm:presLayoutVars>
          <dgm:bulletEnabled val="1"/>
        </dgm:presLayoutVars>
      </dgm:prSet>
      <dgm:spPr/>
    </dgm:pt>
    <dgm:pt modelId="{5AD6466A-5AEB-4BDD-BDCC-43ADA92E714A}" type="pres">
      <dgm:prSet presAssocID="{9AC506A7-F034-46F5-B26F-46FD22856FB4}" presName="sibTrans" presStyleCnt="0"/>
      <dgm:spPr/>
    </dgm:pt>
    <dgm:pt modelId="{917D3CD9-BA5B-404E-931F-223BF970C99B}" type="pres">
      <dgm:prSet presAssocID="{8AEC6483-23EF-4414-8E2A-6A005181899E}" presName="node" presStyleLbl="node1" presStyleIdx="2" presStyleCnt="5" custScaleX="177053">
        <dgm:presLayoutVars>
          <dgm:bulletEnabled val="1"/>
        </dgm:presLayoutVars>
      </dgm:prSet>
      <dgm:spPr/>
    </dgm:pt>
    <dgm:pt modelId="{D803BB6F-28BD-4A03-B872-7769C680243B}" type="pres">
      <dgm:prSet presAssocID="{C81D2561-AE20-4589-919A-5479573342B0}" presName="sibTrans" presStyleCnt="0"/>
      <dgm:spPr/>
    </dgm:pt>
    <dgm:pt modelId="{4F7EBD7D-DFCF-42D9-919C-E6E65091B79C}" type="pres">
      <dgm:prSet presAssocID="{056BF56F-CC43-4DDD-9D89-CA94DE101ECC}" presName="node" presStyleLbl="node1" presStyleIdx="3" presStyleCnt="5">
        <dgm:presLayoutVars>
          <dgm:bulletEnabled val="1"/>
        </dgm:presLayoutVars>
      </dgm:prSet>
      <dgm:spPr/>
    </dgm:pt>
    <dgm:pt modelId="{371926FB-9294-4D9C-9214-4CEF0275C497}" type="pres">
      <dgm:prSet presAssocID="{B28DA56B-359A-427D-B40B-7C9A5E29DAD4}" presName="sibTrans" presStyleCnt="0"/>
      <dgm:spPr/>
    </dgm:pt>
    <dgm:pt modelId="{CB52FD11-6E75-4074-AC8F-10E0FD59B7A0}" type="pres">
      <dgm:prSet presAssocID="{204779DA-9EFD-416C-AA17-3047285492E6}" presName="node" presStyleLbl="node1" presStyleIdx="4" presStyleCnt="5">
        <dgm:presLayoutVars>
          <dgm:bulletEnabled val="1"/>
        </dgm:presLayoutVars>
      </dgm:prSet>
      <dgm:spPr/>
    </dgm:pt>
  </dgm:ptLst>
  <dgm:cxnLst>
    <dgm:cxn modelId="{4C41BE15-3799-4642-92AF-58F1C6904769}" type="presOf" srcId="{056BF56F-CC43-4DDD-9D89-CA94DE101ECC}" destId="{4F7EBD7D-DFCF-42D9-919C-E6E65091B79C}" srcOrd="0" destOrd="0" presId="urn:microsoft.com/office/officeart/2005/8/layout/default"/>
    <dgm:cxn modelId="{98E9781F-6C85-4C8B-A8C8-ACC68D56FD26}" type="presOf" srcId="{0EFAF7DB-220E-474B-A306-B18848A2E64E}" destId="{EAA4FAF7-2B1B-440D-AB04-52061A8327A8}" srcOrd="0" destOrd="0" presId="urn:microsoft.com/office/officeart/2005/8/layout/default"/>
    <dgm:cxn modelId="{778F2B2A-B50E-4B4B-8031-BBB0BAF3076A}" srcId="{B842BC11-90CF-49FF-8D61-E8A8AAFE1BB6}" destId="{056BF56F-CC43-4DDD-9D89-CA94DE101ECC}" srcOrd="3" destOrd="0" parTransId="{001921C4-E4A3-488C-B466-13D798BB2038}" sibTransId="{B28DA56B-359A-427D-B40B-7C9A5E29DAD4}"/>
    <dgm:cxn modelId="{1A254136-9EEE-43D0-BC71-1289B085104A}" srcId="{B842BC11-90CF-49FF-8D61-E8A8AAFE1BB6}" destId="{9CA7C66F-6CF9-4093-95BD-C861D9811AA0}" srcOrd="1" destOrd="0" parTransId="{5C383048-3A83-419C-82E9-AA46D2B4FFD3}" sibTransId="{9AC506A7-F034-46F5-B26F-46FD22856FB4}"/>
    <dgm:cxn modelId="{4B45AE37-5E95-4459-A22C-A76A562E440A}" srcId="{B842BC11-90CF-49FF-8D61-E8A8AAFE1BB6}" destId="{204779DA-9EFD-416C-AA17-3047285492E6}" srcOrd="4" destOrd="0" parTransId="{10182E5A-267A-4FF5-8BE4-365E5F0F59FD}" sibTransId="{89F8EF12-ABE9-4852-AA60-32F3BE4FD92C}"/>
    <dgm:cxn modelId="{C2739289-C7F5-4C2B-8002-E64A84A3CCF1}" type="presOf" srcId="{9CA7C66F-6CF9-4093-95BD-C861D9811AA0}" destId="{C593AB34-4B84-4F47-A09D-1663F9F71AFC}" srcOrd="0" destOrd="0" presId="urn:microsoft.com/office/officeart/2005/8/layout/default"/>
    <dgm:cxn modelId="{5257829B-1EC2-4B27-82CD-9A4900A3CEF5}" type="presOf" srcId="{204779DA-9EFD-416C-AA17-3047285492E6}" destId="{CB52FD11-6E75-4074-AC8F-10E0FD59B7A0}" srcOrd="0" destOrd="0" presId="urn:microsoft.com/office/officeart/2005/8/layout/default"/>
    <dgm:cxn modelId="{4B3A68AC-F7E0-44C7-B1C8-7CD80B465A26}" type="presOf" srcId="{8AEC6483-23EF-4414-8E2A-6A005181899E}" destId="{917D3CD9-BA5B-404E-931F-223BF970C99B}" srcOrd="0" destOrd="0" presId="urn:microsoft.com/office/officeart/2005/8/layout/default"/>
    <dgm:cxn modelId="{976405B9-79B8-494E-A105-801AB128A327}" srcId="{B842BC11-90CF-49FF-8D61-E8A8AAFE1BB6}" destId="{8AEC6483-23EF-4414-8E2A-6A005181899E}" srcOrd="2" destOrd="0" parTransId="{526DBE94-00A7-461E-AF61-51DFFA468BD0}" sibTransId="{C81D2561-AE20-4589-919A-5479573342B0}"/>
    <dgm:cxn modelId="{E88E6FD0-5EE8-42CE-8AC4-D71962510EE7}" srcId="{B842BC11-90CF-49FF-8D61-E8A8AAFE1BB6}" destId="{0EFAF7DB-220E-474B-A306-B18848A2E64E}" srcOrd="0" destOrd="0" parTransId="{ADEA5C60-BA03-45CE-8AE4-87E8350E817F}" sibTransId="{8655DB40-16AB-41AF-B7B9-C009642A6E8E}"/>
    <dgm:cxn modelId="{7095E1F8-4EDE-4430-B07D-B7175589A733}" type="presOf" srcId="{B842BC11-90CF-49FF-8D61-E8A8AAFE1BB6}" destId="{068CCA7D-1404-4068-AB93-6968EFC37502}" srcOrd="0" destOrd="0" presId="urn:microsoft.com/office/officeart/2005/8/layout/default"/>
    <dgm:cxn modelId="{BC5FF21A-43E7-485A-B596-C5AADF327B05}" type="presParOf" srcId="{068CCA7D-1404-4068-AB93-6968EFC37502}" destId="{EAA4FAF7-2B1B-440D-AB04-52061A8327A8}" srcOrd="0" destOrd="0" presId="urn:microsoft.com/office/officeart/2005/8/layout/default"/>
    <dgm:cxn modelId="{7DBDEB3C-0922-4C11-B032-8800766EAAC7}" type="presParOf" srcId="{068CCA7D-1404-4068-AB93-6968EFC37502}" destId="{D86C629E-FD24-4979-AD6C-FF765663342C}" srcOrd="1" destOrd="0" presId="urn:microsoft.com/office/officeart/2005/8/layout/default"/>
    <dgm:cxn modelId="{613FE1F9-EF48-4B26-8AF0-FACA67BF29EB}" type="presParOf" srcId="{068CCA7D-1404-4068-AB93-6968EFC37502}" destId="{C593AB34-4B84-4F47-A09D-1663F9F71AFC}" srcOrd="2" destOrd="0" presId="urn:microsoft.com/office/officeart/2005/8/layout/default"/>
    <dgm:cxn modelId="{40AAE183-EE4F-4AB0-9437-11D5128906F3}" type="presParOf" srcId="{068CCA7D-1404-4068-AB93-6968EFC37502}" destId="{5AD6466A-5AEB-4BDD-BDCC-43ADA92E714A}" srcOrd="3" destOrd="0" presId="urn:microsoft.com/office/officeart/2005/8/layout/default"/>
    <dgm:cxn modelId="{0859D5FC-F1F1-41ED-AFE7-9ED996860B28}" type="presParOf" srcId="{068CCA7D-1404-4068-AB93-6968EFC37502}" destId="{917D3CD9-BA5B-404E-931F-223BF970C99B}" srcOrd="4" destOrd="0" presId="urn:microsoft.com/office/officeart/2005/8/layout/default"/>
    <dgm:cxn modelId="{235E33CA-9331-4C4F-9FB8-E86BD246400B}" type="presParOf" srcId="{068CCA7D-1404-4068-AB93-6968EFC37502}" destId="{D803BB6F-28BD-4A03-B872-7769C680243B}" srcOrd="5" destOrd="0" presId="urn:microsoft.com/office/officeart/2005/8/layout/default"/>
    <dgm:cxn modelId="{B063FF6D-1F2D-472D-8B4C-B6A378A09833}" type="presParOf" srcId="{068CCA7D-1404-4068-AB93-6968EFC37502}" destId="{4F7EBD7D-DFCF-42D9-919C-E6E65091B79C}" srcOrd="6" destOrd="0" presId="urn:microsoft.com/office/officeart/2005/8/layout/default"/>
    <dgm:cxn modelId="{8DEA9DD5-5136-4B11-90B8-93E3C16F0472}" type="presParOf" srcId="{068CCA7D-1404-4068-AB93-6968EFC37502}" destId="{371926FB-9294-4D9C-9214-4CEF0275C497}" srcOrd="7" destOrd="0" presId="urn:microsoft.com/office/officeart/2005/8/layout/default"/>
    <dgm:cxn modelId="{59493989-76F3-460C-95F9-0ACC1B69B031}" type="presParOf" srcId="{068CCA7D-1404-4068-AB93-6968EFC37502}" destId="{CB52FD11-6E75-4074-AC8F-10E0FD59B7A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4FAF7-2B1B-440D-AB04-52061A8327A8}">
      <dsp:nvSpPr>
        <dsp:cNvPr id="0" name=""/>
        <dsp:cNvSpPr/>
      </dsp:nvSpPr>
      <dsp:spPr>
        <a:xfrm>
          <a:off x="0" y="248415"/>
          <a:ext cx="5578682" cy="1629962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rtlCol="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i="1" kern="1200" dirty="0"/>
            <a:t>Куди дівається водяна пара? </a:t>
          </a:r>
          <a:endParaRPr lang="ru" sz="3200" kern="1200" dirty="0"/>
        </a:p>
      </dsp:txBody>
      <dsp:txXfrm>
        <a:off x="0" y="248415"/>
        <a:ext cx="5578682" cy="1629962"/>
      </dsp:txXfrm>
    </dsp:sp>
    <dsp:sp modelId="{C593AB34-4B84-4F47-A09D-1663F9F71AFC}">
      <dsp:nvSpPr>
        <dsp:cNvPr id="0" name=""/>
        <dsp:cNvSpPr/>
      </dsp:nvSpPr>
      <dsp:spPr>
        <a:xfrm>
          <a:off x="6265140" y="229556"/>
          <a:ext cx="3972354" cy="1629962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i="1" kern="1200" dirty="0"/>
            <a:t>З поверхні річок, озер, ставків, морів, рослин вода постійно </a:t>
          </a:r>
          <a:r>
            <a:rPr lang="en-US" sz="2400" i="1" kern="1200" dirty="0"/>
            <a:t>…..?</a:t>
          </a:r>
          <a:endParaRPr lang="ru" sz="2400" kern="1200" dirty="0"/>
        </a:p>
      </dsp:txBody>
      <dsp:txXfrm>
        <a:off x="6265140" y="229556"/>
        <a:ext cx="3972354" cy="1629962"/>
      </dsp:txXfrm>
    </dsp:sp>
    <dsp:sp modelId="{917D3CD9-BA5B-404E-931F-223BF970C99B}">
      <dsp:nvSpPr>
        <dsp:cNvPr id="0" name=""/>
        <dsp:cNvSpPr/>
      </dsp:nvSpPr>
      <dsp:spPr>
        <a:xfrm>
          <a:off x="8379" y="2611953"/>
          <a:ext cx="4809829" cy="162996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rtlCol="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i="1" kern="1200" dirty="0"/>
            <a:t>Як поповнюються запаси води на нашій планеті?</a:t>
          </a:r>
          <a:endParaRPr lang="ru" sz="2800" kern="1200" dirty="0"/>
        </a:p>
      </dsp:txBody>
      <dsp:txXfrm>
        <a:off x="8379" y="2611953"/>
        <a:ext cx="4809829" cy="1629962"/>
      </dsp:txXfrm>
    </dsp:sp>
    <dsp:sp modelId="{4F7EBD7D-DFCF-42D9-919C-E6E65091B79C}">
      <dsp:nvSpPr>
        <dsp:cNvPr id="0" name=""/>
        <dsp:cNvSpPr/>
      </dsp:nvSpPr>
      <dsp:spPr>
        <a:xfrm>
          <a:off x="5089869" y="2611953"/>
          <a:ext cx="2716604" cy="1629962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rtlCol="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i="1" kern="1200" dirty="0"/>
            <a:t>Які опади бувають у різні пори року?</a:t>
          </a:r>
          <a:endParaRPr lang="ru" sz="2300" kern="1200" dirty="0"/>
        </a:p>
      </dsp:txBody>
      <dsp:txXfrm>
        <a:off x="5089869" y="2611953"/>
        <a:ext cx="2716604" cy="1629962"/>
      </dsp:txXfrm>
    </dsp:sp>
    <dsp:sp modelId="{CB52FD11-6E75-4074-AC8F-10E0FD59B7A0}">
      <dsp:nvSpPr>
        <dsp:cNvPr id="0" name=""/>
        <dsp:cNvSpPr/>
      </dsp:nvSpPr>
      <dsp:spPr>
        <a:xfrm>
          <a:off x="8078134" y="2611953"/>
          <a:ext cx="2716604" cy="1629962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rtlCol="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i="1" kern="1200" dirty="0"/>
            <a:t>Чому йде дощ або падає сніг? </a:t>
          </a:r>
          <a:endParaRPr lang="ru" sz="2300" kern="1200" dirty="0"/>
        </a:p>
      </dsp:txBody>
      <dsp:txXfrm>
        <a:off x="8078134" y="2611953"/>
        <a:ext cx="2716604" cy="1629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24.08.2016</a:t>
            </a:r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2381" y="1752599"/>
            <a:ext cx="8611232" cy="2961443"/>
          </a:xfrm>
        </p:spPr>
        <p:txBody>
          <a:bodyPr rtlCol="0">
            <a:normAutofit fontScale="90000"/>
          </a:bodyPr>
          <a:lstStyle/>
          <a:p>
            <a:pPr algn="ctr"/>
            <a:r>
              <a:rPr lang="uk-UA" b="1" i="1" dirty="0">
                <a:solidFill>
                  <a:srgbClr val="005C2A"/>
                </a:solidFill>
                <a:latin typeface="Arial Black" panose="020B0A04020102020204" pitchFamily="34" charset="0"/>
              </a:rPr>
              <a:t>Кругообіг води у природі.</a:t>
            </a:r>
            <a:br>
              <a:rPr lang="ru-RU" dirty="0">
                <a:solidFill>
                  <a:srgbClr val="005C2A"/>
                </a:solidFill>
                <a:latin typeface="Arial Black" panose="020B0A04020102020204" pitchFamily="34" charset="0"/>
              </a:rPr>
            </a:br>
            <a:r>
              <a:rPr lang="uk-UA" b="1" i="1" dirty="0">
                <a:solidFill>
                  <a:srgbClr val="005C2A"/>
                </a:solidFill>
                <a:latin typeface="Arial Black" panose="020B0A04020102020204" pitchFamily="34" charset="0"/>
              </a:rPr>
              <a:t> Складання казки.</a:t>
            </a:r>
            <a:br>
              <a:rPr lang="ru-RU" dirty="0">
                <a:solidFill>
                  <a:srgbClr val="005C2A"/>
                </a:solidFill>
                <a:latin typeface="Arial Black" panose="020B0A04020102020204" pitchFamily="34" charset="0"/>
              </a:rPr>
            </a:br>
            <a:endParaRPr lang="ru" dirty="0">
              <a:solidFill>
                <a:srgbClr val="005C2A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BCD6312-8143-4F68-A513-908E8BAD4EC6}"/>
              </a:ext>
            </a:extLst>
          </p:cNvPr>
          <p:cNvSpPr/>
          <p:nvPr/>
        </p:nvSpPr>
        <p:spPr>
          <a:xfrm>
            <a:off x="1491448" y="450140"/>
            <a:ext cx="9747681" cy="65069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Перегляд відео «Кругообіг води в природі»</a:t>
            </a:r>
          </a:p>
        </p:txBody>
      </p:sp>
      <p:pic>
        <p:nvPicPr>
          <p:cNvPr id="5" name="Кругообіг води в природі">
            <a:hlinkClick r:id="" action="ppaction://media"/>
            <a:extLst>
              <a:ext uri="{FF2B5EF4-FFF2-40B4-BE49-F238E27FC236}">
                <a16:creationId xmlns:a16="http://schemas.microsoft.com/office/drawing/2014/main" id="{A59A8474-D8F6-4D40-B14D-72F086BCE8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9500" y="1303458"/>
            <a:ext cx="9554201" cy="537423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569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ФІЗКУЛЬТХВИЛИНКА</a:t>
            </a:r>
            <a:endParaRPr lang="ru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уханка для дітей фізкультхвилинка">
            <a:hlinkClick r:id="" action="ppaction://media"/>
            <a:extLst>
              <a:ext uri="{FF2B5EF4-FFF2-40B4-BE49-F238E27FC236}">
                <a16:creationId xmlns:a16="http://schemas.microsoft.com/office/drawing/2014/main" id="{7C27228C-0FA4-43C0-9932-EF738B1ECD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3220" y="1651407"/>
            <a:ext cx="7959972" cy="4477484"/>
          </a:xfrm>
          <a:prstGeom prst="rect">
            <a:avLst/>
          </a:prstGeom>
        </p:spPr>
      </p:pic>
      <p:pic>
        <p:nvPicPr>
          <p:cNvPr id="4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95077F39-5D11-4A93-90A0-05B9FDF7B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326232" y="235780"/>
            <a:ext cx="2103615" cy="135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69974-48CB-4534-B9A6-C5AF2A202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2078" y="1556727"/>
            <a:ext cx="3987538" cy="2034885"/>
          </a:xfrm>
        </p:spPr>
        <p:txBody>
          <a:bodyPr>
            <a:normAutofit fontScale="90000"/>
          </a:bodyPr>
          <a:lstStyle/>
          <a:p>
            <a:pPr algn="ctr"/>
            <a:br>
              <a:rPr lang="uk-UA" i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uk-UA" i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sz="5300" i="1" dirty="0">
                <a:solidFill>
                  <a:srgbClr val="00B0F0"/>
                </a:solidFill>
                <a:latin typeface="Arial Black" panose="020B0A04020102020204" pitchFamily="34" charset="0"/>
              </a:rPr>
              <a:t>ЗАГАДКИ</a:t>
            </a:r>
            <a:br>
              <a:rPr lang="uk-UA" i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uk-UA" i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i="1" dirty="0">
                <a:solidFill>
                  <a:srgbClr val="002060"/>
                </a:solidFill>
                <a:latin typeface="Arial Black" panose="020B0A04020102020204" pitchFamily="34" charset="0"/>
              </a:rPr>
              <a:t>Крутиться, вертиться, берега </a:t>
            </a:r>
            <a:r>
              <a:rPr lang="uk-UA" i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держиться</a:t>
            </a:r>
            <a:r>
              <a:rPr lang="uk-UA" i="1" dirty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F864A1-65C1-43C1-9C4A-D84D678D0B9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6146" name="Picture 2" descr="Міжнародний день річки Дніпро. Новини Кривого Рогу | KRIVBASS.CITY">
            <a:extLst>
              <a:ext uri="{FF2B5EF4-FFF2-40B4-BE49-F238E27FC236}">
                <a16:creationId xmlns:a16="http://schemas.microsoft.com/office/drawing/2014/main" id="{37779903-C775-4675-B156-B47ACAF4F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4" y="1031195"/>
            <a:ext cx="5943600" cy="4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81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A546D3-36B3-4886-9E65-865AE1B79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2891" y="1330346"/>
            <a:ext cx="3840480" cy="3543311"/>
          </a:xfrm>
        </p:spPr>
        <p:txBody>
          <a:bodyPr>
            <a:noAutofit/>
          </a:bodyPr>
          <a:lstStyle/>
          <a:p>
            <a:pPr algn="ctr"/>
            <a:r>
              <a:rPr lang="uk-UA" sz="4000" i="1" dirty="0">
                <a:solidFill>
                  <a:srgbClr val="00B0F0"/>
                </a:solidFill>
                <a:latin typeface="Arial Black" panose="020B0A04020102020204" pitchFamily="34" charset="0"/>
              </a:rPr>
              <a:t>Летить орлиця по синьому небу, крила розкрила, сонце закрила. </a:t>
            </a:r>
            <a:endParaRPr lang="ru-RU" sz="40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pic>
        <p:nvPicPr>
          <p:cNvPr id="8194" name="Picture 2" descr="Детские картинки облаков (40 картинок) 🔥">
            <a:extLst>
              <a:ext uri="{FF2B5EF4-FFF2-40B4-BE49-F238E27FC236}">
                <a16:creationId xmlns:a16="http://schemas.microsoft.com/office/drawing/2014/main" id="{856CC31E-AA48-4955-A350-70BD6CCA9DC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153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рикатурное облако с лицом иллюстрация вектора для прогноза погоды облако  с эмоциями Рисунок для детей Иллюстрация вектора - иллюстрации  насчитывающей падение, облако: 158069515">
            <a:extLst>
              <a:ext uri="{FF2B5EF4-FFF2-40B4-BE49-F238E27FC236}">
                <a16:creationId xmlns:a16="http://schemas.microsoft.com/office/drawing/2014/main" id="{0F3E8C15-4CD7-4000-809F-351921974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031195"/>
            <a:ext cx="59817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5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6D394-DF5A-4D71-8805-3C90F2420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9212" y="838986"/>
            <a:ext cx="4440025" cy="5024486"/>
          </a:xfrm>
        </p:spPr>
        <p:txBody>
          <a:bodyPr>
            <a:normAutofit/>
          </a:bodyPr>
          <a:lstStyle/>
          <a:p>
            <a:pPr algn="ctr"/>
            <a:r>
              <a:rPr lang="uk-UA" i="1" dirty="0">
                <a:solidFill>
                  <a:srgbClr val="0070C0"/>
                </a:solidFill>
                <a:latin typeface="Arial Black" panose="020B0A04020102020204" pitchFamily="34" charset="0"/>
              </a:rPr>
              <a:t>Голуба хустинка, червоний клубок по голубій хустинці качається, людям усміхається. </a:t>
            </a:r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9218" name="Picture 2" descr="Рисунки солнца с лучами для срисовки">
            <a:extLst>
              <a:ext uri="{FF2B5EF4-FFF2-40B4-BE49-F238E27FC236}">
                <a16:creationId xmlns:a16="http://schemas.microsoft.com/office/drawing/2014/main" id="{8F23A9E6-4ADF-4914-A21F-1FDAE7E5F3D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" b="664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20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92B36-7B3C-40D5-8D06-1FD81E566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577" y="1828800"/>
            <a:ext cx="8672660" cy="3817856"/>
          </a:xfrm>
        </p:spPr>
        <p:txBody>
          <a:bodyPr>
            <a:normAutofit fontScale="90000"/>
          </a:bodyPr>
          <a:lstStyle/>
          <a:p>
            <a:pPr algn="ctr"/>
            <a:r>
              <a:rPr lang="uk-UA" i="1" dirty="0">
                <a:solidFill>
                  <a:srgbClr val="002060"/>
                </a:solidFill>
                <a:latin typeface="Arial Black" panose="020B0A04020102020204" pitchFamily="34" charset="0"/>
              </a:rPr>
              <a:t>План</a:t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i="1" dirty="0">
                <a:solidFill>
                  <a:srgbClr val="002060"/>
                </a:solidFill>
                <a:latin typeface="Arial Black" panose="020B0A04020102020204" pitchFamily="34" charset="0"/>
              </a:rPr>
              <a:t> </a:t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i="1" dirty="0">
                <a:solidFill>
                  <a:srgbClr val="002060"/>
                </a:solidFill>
                <a:latin typeface="Arial Black" panose="020B0A04020102020204" pitchFamily="34" charset="0"/>
              </a:rPr>
              <a:t>1. Казкова країна сніжинок.</a:t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i="1" dirty="0">
                <a:solidFill>
                  <a:srgbClr val="002060"/>
                </a:solidFill>
                <a:latin typeface="Arial Black" panose="020B0A04020102020204" pitchFamily="34" charset="0"/>
              </a:rPr>
              <a:t>2. Як вони потрапили на землю?</a:t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i="1" dirty="0">
                <a:solidFill>
                  <a:srgbClr val="002060"/>
                </a:solidFill>
                <a:latin typeface="Arial Black" panose="020B0A04020102020204" pitchFamily="34" charset="0"/>
              </a:rPr>
              <a:t>3. Чи повернулись сніжинки на небо?</a:t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i="1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D51ECD-3516-499B-AA10-ADFDB1D084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62" y="4049231"/>
            <a:ext cx="1092975" cy="24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0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B02A65-DCDC-4D56-A30C-B897AC914AAE}"/>
              </a:ext>
            </a:extLst>
          </p:cNvPr>
          <p:cNvSpPr/>
          <p:nvPr/>
        </p:nvSpPr>
        <p:spPr>
          <a:xfrm>
            <a:off x="1234911" y="389940"/>
            <a:ext cx="10190377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ОПОРНІ СЛОВА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761D6D-2286-468E-9091-F41EA6822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02" y="1106265"/>
            <a:ext cx="11040598" cy="575173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0D3F36-CEBE-41DB-BDB6-EEC91B22B31C}"/>
              </a:ext>
            </a:extLst>
          </p:cNvPr>
          <p:cNvSpPr/>
          <p:nvPr/>
        </p:nvSpPr>
        <p:spPr>
          <a:xfrm>
            <a:off x="1527142" y="1911533"/>
            <a:ext cx="60708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Сніжинки-сестрички, хмаринка-хатинка, посипались, закружляли, опустились, лежали, нагрілись, перетворились, піднялись, повернулись.</a:t>
            </a:r>
            <a:endParaRPr lang="ru-RU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73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A14F237-E472-4566-B260-E95990E1D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Вправа «Емоційна ромашка». Дай відповіді цеглинками </a:t>
            </a:r>
            <a:r>
              <a:rPr lang="en-US" sz="2000" b="1" dirty="0">
                <a:solidFill>
                  <a:schemeClr val="bg1"/>
                </a:solidFill>
              </a:rPr>
              <a:t>LEGO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F91E210-BCCA-4E77-A2E8-0EFC1A45F4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" b="16923"/>
          <a:stretch/>
        </p:blipFill>
        <p:spPr>
          <a:xfrm>
            <a:off x="966289" y="1524000"/>
            <a:ext cx="2984269" cy="31694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625F0C-8553-44F5-B209-51728FD2AB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" b="16693"/>
          <a:stretch/>
        </p:blipFill>
        <p:spPr>
          <a:xfrm>
            <a:off x="4238079" y="1524000"/>
            <a:ext cx="3169088" cy="3297134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EBBD013-6778-4DBB-89A8-3CDF88ADB4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6667"/>
          <a:stretch/>
        </p:blipFill>
        <p:spPr>
          <a:xfrm>
            <a:off x="7951116" y="1524000"/>
            <a:ext cx="3071553" cy="3333141"/>
          </a:xfrm>
          <a:prstGeom prst="rect">
            <a:avLst/>
          </a:prstGeom>
        </p:spPr>
      </p:pic>
      <p:sp>
        <p:nvSpPr>
          <p:cNvPr id="9" name="Выноска-облако 1">
            <a:extLst>
              <a:ext uri="{FF2B5EF4-FFF2-40B4-BE49-F238E27FC236}">
                <a16:creationId xmlns:a16="http://schemas.microsoft.com/office/drawing/2014/main" id="{6E9A0E87-7E87-4EF4-809C-A5AC74CEB9A0}"/>
              </a:ext>
            </a:extLst>
          </p:cNvPr>
          <p:cNvSpPr/>
          <p:nvPr/>
        </p:nvSpPr>
        <p:spPr>
          <a:xfrm>
            <a:off x="632946" y="5008765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 мене все вийшло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Выноска-облако 11">
            <a:extLst>
              <a:ext uri="{FF2B5EF4-FFF2-40B4-BE49-F238E27FC236}">
                <a16:creationId xmlns:a16="http://schemas.microsoft.com/office/drawing/2014/main" id="{C997A662-D6C5-4E45-BD4B-7024F56107BD}"/>
              </a:ext>
            </a:extLst>
          </p:cNvPr>
          <p:cNvSpPr/>
          <p:nvPr/>
        </p:nvSpPr>
        <p:spPr>
          <a:xfrm>
            <a:off x="4628951" y="4933993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Було важко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Выноска-облако 12">
            <a:extLst>
              <a:ext uri="{FF2B5EF4-FFF2-40B4-BE49-F238E27FC236}">
                <a16:creationId xmlns:a16="http://schemas.microsoft.com/office/drawing/2014/main" id="{6936A39F-1A6F-44CE-BAA0-68693D8FEE5B}"/>
              </a:ext>
            </a:extLst>
          </p:cNvPr>
          <p:cNvSpPr/>
          <p:nvPr/>
        </p:nvSpPr>
        <p:spPr>
          <a:xfrm>
            <a:off x="8264320" y="4930428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Нічого не зрозумів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0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497150"/>
            <a:ext cx="3840480" cy="5841505"/>
          </a:xfrm>
        </p:spPr>
        <p:txBody>
          <a:bodyPr rtlCol="0">
            <a:noAutofit/>
          </a:bodyPr>
          <a:lstStyle/>
          <a:p>
            <a:pPr algn="ctr"/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«Час вставати»</a:t>
            </a:r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,</a:t>
            </a:r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- каже сонце</a:t>
            </a:r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  <a:b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І промінчиком </a:t>
            </a:r>
            <a:r>
              <a:rPr lang="uk-UA" sz="28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лоскоче</a:t>
            </a:r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– </a:t>
            </a:r>
            <a:b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Привітатись першим хоче!</a:t>
            </a:r>
            <a:b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Треба всім нам привітатись:</a:t>
            </a:r>
            <a:b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«Добрий день!»</a:t>
            </a:r>
            <a:b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Дружно й голосно сказати:</a:t>
            </a:r>
            <a:b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«Добрий день!»</a:t>
            </a:r>
            <a:b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endParaRPr lang="ru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 descr="Три ребенка в плащах держатся за руки и играют на улице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-RU" sz="4800" dirty="0" err="1">
                <a:solidFill>
                  <a:srgbClr val="00B050"/>
                </a:solidFill>
                <a:latin typeface="Arial Black" panose="020B0A04020102020204" pitchFamily="34" charset="0"/>
              </a:rPr>
              <a:t>Хвилинка</a:t>
            </a:r>
            <a:r>
              <a:rPr lang="ru-RU" sz="4800" dirty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ru-RU" sz="4800" dirty="0" err="1">
                <a:solidFill>
                  <a:srgbClr val="00B050"/>
                </a:solidFill>
                <a:latin typeface="Arial Black" panose="020B0A04020102020204" pitchFamily="34" charset="0"/>
              </a:rPr>
              <a:t>спостереження</a:t>
            </a:r>
            <a:endParaRPr sz="48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59798" y="1752600"/>
            <a:ext cx="10963816" cy="4229100"/>
          </a:xfrm>
        </p:spPr>
        <p:txBody>
          <a:bodyPr rtlCol="0">
            <a:normAutofit/>
          </a:bodyPr>
          <a:lstStyle/>
          <a:p>
            <a:pPr rtl="0"/>
            <a:r>
              <a:rPr lang="ru-RU" sz="3200" b="1" dirty="0">
                <a:solidFill>
                  <a:srgbClr val="002060"/>
                </a:solidFill>
              </a:rPr>
              <a:t>Яке </a:t>
            </a:r>
            <a:r>
              <a:rPr lang="ru-RU" sz="3200" b="1" dirty="0" err="1">
                <a:solidFill>
                  <a:srgbClr val="002060"/>
                </a:solidFill>
              </a:rPr>
              <a:t>сьогодні</a:t>
            </a:r>
            <a:r>
              <a:rPr lang="ru-RU" sz="3200" b="1" dirty="0">
                <a:solidFill>
                  <a:srgbClr val="002060"/>
                </a:solidFill>
              </a:rPr>
              <a:t> небо?</a:t>
            </a:r>
            <a:endParaRPr sz="3200" b="1" dirty="0">
              <a:solidFill>
                <a:srgbClr val="002060"/>
              </a:solidFill>
            </a:endParaRPr>
          </a:p>
          <a:p>
            <a:pPr rtl="0"/>
            <a:r>
              <a:rPr lang="uk-UA" sz="3200" b="1" dirty="0">
                <a:solidFill>
                  <a:srgbClr val="002060"/>
                </a:solidFill>
              </a:rPr>
              <a:t>Чи були зранку опади?</a:t>
            </a:r>
            <a:endParaRPr sz="3200" b="1" dirty="0">
              <a:solidFill>
                <a:srgbClr val="002060"/>
              </a:solidFill>
            </a:endParaRPr>
          </a:p>
          <a:p>
            <a:pPr rtl="0"/>
            <a:r>
              <a:rPr lang="uk-UA" sz="3200" b="1" dirty="0">
                <a:solidFill>
                  <a:srgbClr val="002060"/>
                </a:solidFill>
              </a:rPr>
              <a:t>Чи є сьогодні вітер?</a:t>
            </a:r>
          </a:p>
          <a:p>
            <a:pPr rtl="0"/>
            <a:r>
              <a:rPr lang="uk-UA" sz="3200" b="1" dirty="0">
                <a:solidFill>
                  <a:srgbClr val="002060"/>
                </a:solidFill>
              </a:rPr>
              <a:t>Чи заглядає сонечко в наше віконечко?</a:t>
            </a:r>
          </a:p>
          <a:p>
            <a:pPr rtl="0"/>
            <a:r>
              <a:rPr lang="uk-UA" sz="3200" b="1" dirty="0">
                <a:solidFill>
                  <a:srgbClr val="002060"/>
                </a:solidFill>
              </a:rPr>
              <a:t>Які зміни спостерігаєте в житті птахів?</a:t>
            </a:r>
          </a:p>
          <a:p>
            <a:pPr rtl="0"/>
            <a:r>
              <a:rPr lang="uk-UA" sz="3200" b="1" dirty="0">
                <a:solidFill>
                  <a:srgbClr val="002060"/>
                </a:solidFill>
              </a:rPr>
              <a:t>Як тварини готуються до зими?</a:t>
            </a:r>
            <a:endParaRPr sz="32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30E9D3-E93E-47AD-A1D0-98D71F727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9" y="1472953"/>
            <a:ext cx="3990651" cy="341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-RU" sz="6000" dirty="0">
                <a:solidFill>
                  <a:srgbClr val="002060"/>
                </a:solidFill>
                <a:latin typeface="Arial Black" panose="020B0A04020102020204" pitchFamily="34" charset="0"/>
              </a:rPr>
              <a:t>ПРИСЛІВ</a:t>
            </a:r>
            <a:r>
              <a:rPr lang="en-US" sz="6000" dirty="0">
                <a:solidFill>
                  <a:srgbClr val="002060"/>
                </a:solidFill>
                <a:latin typeface="Arial Black" panose="020B0A04020102020204" pitchFamily="34" charset="0"/>
              </a:rPr>
              <a:t>’</a:t>
            </a:r>
            <a:r>
              <a:rPr lang="ru-RU" sz="6000" dirty="0">
                <a:solidFill>
                  <a:srgbClr val="002060"/>
                </a:solidFill>
                <a:latin typeface="Arial Black" panose="020B0A04020102020204" pitchFamily="34" charset="0"/>
              </a:rPr>
              <a:t>Я ПРО ВОДУ</a:t>
            </a:r>
            <a:endParaRPr lang="ru" sz="6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065211" y="4935990"/>
            <a:ext cx="4820683" cy="1509198"/>
          </a:xfrm>
        </p:spPr>
        <p:txBody>
          <a:bodyPr rtlCol="0">
            <a:normAutofit fontScale="62500" lnSpcReduction="20000"/>
          </a:bodyPr>
          <a:lstStyle/>
          <a:p>
            <a:pPr algn="ctr"/>
            <a:r>
              <a:rPr lang="uk-UA" sz="3800" i="1" dirty="0">
                <a:solidFill>
                  <a:srgbClr val="0070C0"/>
                </a:solidFill>
                <a:latin typeface="Arial Black" panose="020B0A04020102020204" pitchFamily="34" charset="0"/>
              </a:rPr>
              <a:t>З малого джерела велика річка буває.</a:t>
            </a:r>
            <a:endParaRPr lang="ru-RU" sz="38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sz="3800" i="1" dirty="0">
                <a:solidFill>
                  <a:srgbClr val="0070C0"/>
                </a:solidFill>
                <a:latin typeface="Arial Black" panose="020B0A04020102020204" pitchFamily="34" charset="0"/>
              </a:rPr>
              <a:t>Вода з гір потекла, воду принесла.</a:t>
            </a:r>
            <a:endParaRPr lang="ru-RU" sz="38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endParaRPr lang="en-US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19"/>
          </p:nvPr>
        </p:nvSpPr>
        <p:spPr>
          <a:xfrm>
            <a:off x="6187736" y="4935990"/>
            <a:ext cx="4924152" cy="1686752"/>
          </a:xfrm>
        </p:spPr>
        <p:txBody>
          <a:bodyPr rtlCol="0">
            <a:noAutofit/>
          </a:bodyPr>
          <a:lstStyle/>
          <a:p>
            <a:pPr algn="ctr"/>
            <a:r>
              <a:rPr lang="uk-UA" sz="2400" i="1" dirty="0">
                <a:solidFill>
                  <a:srgbClr val="00B0F0"/>
                </a:solidFill>
                <a:latin typeface="Arial Black" panose="020B0A04020102020204" pitchFamily="34" charset="0"/>
              </a:rPr>
              <a:t>Від березневих дощів земля квітне.</a:t>
            </a:r>
            <a:endParaRPr lang="ru-RU" sz="2400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sz="2400" i="1" dirty="0">
                <a:solidFill>
                  <a:srgbClr val="00B0F0"/>
                </a:solidFill>
                <a:latin typeface="Arial Black" panose="020B0A04020102020204" pitchFamily="34" charset="0"/>
              </a:rPr>
              <a:t>Земля – найбагатша, вода – найсильніша</a:t>
            </a:r>
            <a:endParaRPr lang="en-US" sz="24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MIGLIOR – современный бренд премиум-класса">
            <a:extLst>
              <a:ext uri="{FF2B5EF4-FFF2-40B4-BE49-F238E27FC236}">
                <a16:creationId xmlns:a16="http://schemas.microsoft.com/office/drawing/2014/main" id="{028EB82B-31F6-4CE2-AA62-B10EE380D59A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" r="696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2 квітня – Міжнародний день Землі | Хмельницька міська рада">
            <a:extLst>
              <a:ext uri="{FF2B5EF4-FFF2-40B4-BE49-F238E27FC236}">
                <a16:creationId xmlns:a16="http://schemas.microsoft.com/office/drawing/2014/main" id="{DBD2A1AC-8060-4245-8CF5-23D1C6204462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" b="196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012" y="168676"/>
            <a:ext cx="10005134" cy="129614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rtl="0"/>
            <a:r>
              <a:rPr lang="uk-UA" sz="7200" dirty="0">
                <a:solidFill>
                  <a:srgbClr val="00B0F0"/>
                </a:solidFill>
                <a:latin typeface="Arial Black" panose="020B0A04020102020204" pitchFamily="34" charset="0"/>
              </a:rPr>
              <a:t>З</a:t>
            </a:r>
            <a:r>
              <a:rPr lang="ru-RU" sz="7200" dirty="0">
                <a:solidFill>
                  <a:srgbClr val="00B0F0"/>
                </a:solidFill>
                <a:latin typeface="Arial Black" panose="020B0A04020102020204" pitchFamily="34" charset="0"/>
              </a:rPr>
              <a:t>АГАДКИ</a:t>
            </a:r>
            <a:endParaRPr lang="ru" sz="72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9530" y="1660124"/>
            <a:ext cx="7617040" cy="1544716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r>
              <a:rPr lang="uk-UA" sz="4000" i="1" dirty="0">
                <a:solidFill>
                  <a:srgbClr val="7030A0"/>
                </a:solidFill>
              </a:rPr>
              <a:t>Йшов довго я, в сиру землю зав’яз.</a:t>
            </a:r>
            <a:endParaRPr lang="en-US" sz="4000" dirty="0">
              <a:solidFill>
                <a:srgbClr val="7030A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9D9B04-DFDC-446F-AE35-6F3F9EDCD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169" y="3029031"/>
            <a:ext cx="3608740" cy="366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C8BEA2-72A6-46CA-BEA5-1EE897219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669" y="541538"/>
            <a:ext cx="8620216" cy="18288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C00000"/>
                </a:solidFill>
              </a:rPr>
              <a:t>Білі овечки по небу блукали, впали додому, в річку попали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6" name="Picture 4" descr="Облака-овечки (Лия Волева) / Стихи.ру">
            <a:extLst>
              <a:ext uri="{FF2B5EF4-FFF2-40B4-BE49-F238E27FC236}">
                <a16:creationId xmlns:a16="http://schemas.microsoft.com/office/drawing/2014/main" id="{C4FBC9E1-A3DA-426F-9E1B-84B3074BF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13" y="2700847"/>
            <a:ext cx="3270127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Лічба і порівняння предметів. Знаки «більше», «менше», «дорівнює».">
            <a:extLst>
              <a:ext uri="{FF2B5EF4-FFF2-40B4-BE49-F238E27FC236}">
                <a16:creationId xmlns:a16="http://schemas.microsoft.com/office/drawing/2014/main" id="{D5210665-2C89-4287-8AE2-CD3989942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248" y="2720821"/>
            <a:ext cx="3352568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99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Презентація &quot; Вода на землі. Три стани води. Колообіг води&quot;">
            <a:extLst>
              <a:ext uri="{FF2B5EF4-FFF2-40B4-BE49-F238E27FC236}">
                <a16:creationId xmlns:a16="http://schemas.microsoft.com/office/drawing/2014/main" id="{91792DFD-4CFB-4E26-AE86-4DAF766E8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19" y="150920"/>
            <a:ext cx="8698082" cy="539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98D529-B99B-4932-9456-3A1EF9546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45" r="100000">
                        <a14:foregroundMark x1="46752" y1="57617" x2="36741" y2="46777"/>
                        <a14:foregroundMark x1="62087" y1="58301" x2="51118" y2="48535"/>
                        <a14:foregroundMark x1="33120" y1="54883" x2="34611" y2="47168"/>
                        <a14:foregroundMark x1="30884" y1="52246" x2="33866" y2="46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010" y="1460376"/>
            <a:ext cx="3862787" cy="421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E83B-E091-423B-A021-FB4765956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195309"/>
            <a:ext cx="10058402" cy="152696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altLang="ru-RU" sz="4000" i="1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«Кругообіг води в природі». Складаємо казку про сніжинки</a:t>
            </a:r>
            <a:r>
              <a:rPr lang="ru-RU" altLang="ru-RU" sz="4000" i="1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</a:t>
            </a:r>
            <a:r>
              <a:rPr lang="ru-RU" altLang="ru-RU" sz="40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uk-UA" altLang="ru-RU" sz="40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 </a:t>
            </a:r>
            <a:br>
              <a:rPr lang="uk-UA" altLang="ru-RU" sz="44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7" name="Picture 1" descr="img9">
            <a:extLst>
              <a:ext uri="{FF2B5EF4-FFF2-40B4-BE49-F238E27FC236}">
                <a16:creationId xmlns:a16="http://schemas.microsoft.com/office/drawing/2014/main" id="{C59941B6-1F1F-418B-A997-DC03AC725B0A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 bwMode="auto">
          <a:xfrm>
            <a:off x="1207363" y="1900238"/>
            <a:ext cx="4131782" cy="259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3230D0-A6D1-4039-809A-C04A0CEC8A8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" r="6962"/>
          <a:stretch>
            <a:fillRect/>
          </a:stretch>
        </p:blipFill>
        <p:spPr>
          <a:xfrm>
            <a:off x="6975475" y="1900238"/>
            <a:ext cx="3935413" cy="257175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624087-BCB7-4567-8939-399D18E8A9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34" y="4676979"/>
            <a:ext cx="2383591" cy="19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4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/>
            <a:r>
              <a:rPr lang="uk-UA" sz="5400" i="1" dirty="0">
                <a:latin typeface="Arial Black" panose="020B0A04020102020204" pitchFamily="34" charset="0"/>
              </a:rPr>
              <a:t>«Квест - дослідження» </a:t>
            </a:r>
            <a:endParaRPr lang="ru" sz="5400" dirty="0">
              <a:latin typeface="Arial Black" panose="020B0A04020102020204" pitchFamily="34" charset="0"/>
            </a:endParaRPr>
          </a:p>
        </p:txBody>
      </p:sp>
      <p:graphicFrame>
        <p:nvGraphicFramePr>
          <p:cNvPr id="9" name="Объект 8" descr="Простой блочный список с шестью группами полей разного цвета, упорядоченными слева направо и сверху вниз по рядам, каждый из которых включает два поля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00207824"/>
              </p:ext>
            </p:extLst>
          </p:nvPr>
        </p:nvGraphicFramePr>
        <p:xfrm>
          <a:off x="810705" y="1731357"/>
          <a:ext cx="10803118" cy="4952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Природа 16 х 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1_TF03431377" id="{E55CF100-C248-4B8F-8F5C-C7DC3EE79A39}" vid="{F3C83CD3-4C48-4907-A3EA-9E7FA702781C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изображением природы</Template>
  <TotalTime>293</TotalTime>
  <Words>241</Words>
  <Application>Microsoft Office PowerPoint</Application>
  <PresentationFormat>Широкоэкранный</PresentationFormat>
  <Paragraphs>36</Paragraphs>
  <Slides>17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Segoe Print</vt:lpstr>
      <vt:lpstr>Times New Roman</vt:lpstr>
      <vt:lpstr>Природа 16 х 9</vt:lpstr>
      <vt:lpstr>Кругообіг води у природі.  Складання казки. </vt:lpstr>
      <vt:lpstr>«Час вставати», - каже сонце. І промінчиком лоскоче –  Привітатись першим хоче! Треба всім нам привітатись: «Добрий день!» Дружно й голосно сказати: «Добрий день!» </vt:lpstr>
      <vt:lpstr>Хвилинка спостереження</vt:lpstr>
      <vt:lpstr>ПРИСЛІВ’Я ПРО ВОДУ</vt:lpstr>
      <vt:lpstr>ЗАГАДКИ</vt:lpstr>
      <vt:lpstr>Білі овечки по небу блукали, впали додому, в річку попали</vt:lpstr>
      <vt:lpstr>Презентация PowerPoint</vt:lpstr>
      <vt:lpstr>«Кругообіг води в природі». Складаємо казку про сніжинки.                     </vt:lpstr>
      <vt:lpstr>«Квест - дослідження» </vt:lpstr>
      <vt:lpstr>Презентация PowerPoint</vt:lpstr>
      <vt:lpstr>ФІЗКУЛЬТХВИЛИНКА</vt:lpstr>
      <vt:lpstr>  ЗАГАДКИ  Крутиться, вертиться, берега держиться.</vt:lpstr>
      <vt:lpstr>Летить орлиця по синьому небу, крила розкрила, сонце закрила. </vt:lpstr>
      <vt:lpstr>Голуба хустинка, червоний клубок по голубій хустинці качається, людям усміхається. </vt:lpstr>
      <vt:lpstr>План   1. Казкова країна сніжинок. 2. Як вони потрапили на землю? 3. Чи повернулись сніжинки на небо?   </vt:lpstr>
      <vt:lpstr>Презентация PowerPoint</vt:lpstr>
      <vt:lpstr>Рефлексія. Вправа «Емоційна ромашка». Дай відповіді цеглинками LEGO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Кругообіг води у природі.  Складання казки.</dc:title>
  <dc:creator>User</dc:creator>
  <cp:lastModifiedBy>User</cp:lastModifiedBy>
  <cp:revision>9</cp:revision>
  <dcterms:created xsi:type="dcterms:W3CDTF">2022-11-05T18:36:47Z</dcterms:created>
  <dcterms:modified xsi:type="dcterms:W3CDTF">2022-11-05T23:29:59Z</dcterms:modified>
</cp:coreProperties>
</file>