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8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14290"/>
            <a:ext cx="8305800" cy="214314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 уроку</a:t>
            </a:r>
            <a: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3116"/>
            <a:ext cx="9144000" cy="3857652"/>
          </a:xfrm>
        </p:spPr>
        <p:txBody>
          <a:bodyPr>
            <a:normAutofit/>
          </a:bodyPr>
          <a:lstStyle/>
          <a:p>
            <a:pPr algn="ctr"/>
            <a:r>
              <a:rPr lang="ru-RU" sz="5400" dirty="0" err="1" smtClean="0">
                <a:solidFill>
                  <a:srgbClr val="7030A0"/>
                </a:solidFill>
                <a:latin typeface="Arial Black" pitchFamily="34" charset="0"/>
              </a:rPr>
              <a:t>Українська</a:t>
            </a:r>
            <a:r>
              <a:rPr lang="ru-RU" sz="5400" dirty="0" smtClean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ru-RU" sz="5400" dirty="0" err="1" smtClean="0">
                <a:solidFill>
                  <a:srgbClr val="7030A0"/>
                </a:solidFill>
                <a:latin typeface="Arial Black" pitchFamily="34" charset="0"/>
              </a:rPr>
              <a:t>літературакінця</a:t>
            </a:r>
            <a:r>
              <a:rPr lang="ru-RU" sz="5400" dirty="0" smtClean="0">
                <a:solidFill>
                  <a:srgbClr val="7030A0"/>
                </a:solidFill>
                <a:latin typeface="Arial Black" pitchFamily="34" charset="0"/>
              </a:rPr>
              <a:t> ХІХ – початку ХХ ст</a:t>
            </a:r>
            <a:r>
              <a:rPr lang="ru-RU" sz="5400" dirty="0" smtClean="0">
                <a:solidFill>
                  <a:srgbClr val="7030A0"/>
                </a:solidFill>
              </a:rPr>
              <a:t>.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28718"/>
            <a:ext cx="8229600" cy="6429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7072338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Оновна</a:t>
            </a: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відмінність у поглядах</a:t>
            </a:r>
            <a:endParaRPr lang="uk-UA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397000"/>
          <a:ext cx="9144000" cy="424054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714876"/>
                <a:gridCol w="4429124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rgbClr val="FFC000"/>
                          </a:solidFill>
                        </a:rPr>
                        <a:t>       </a:t>
                      </a:r>
                      <a:r>
                        <a:rPr lang="uk-UA" sz="3200" dirty="0" err="1" smtClean="0">
                          <a:solidFill>
                            <a:srgbClr val="FFC000"/>
                          </a:solidFill>
                        </a:rPr>
                        <a:t>Неонародники</a:t>
                      </a:r>
                      <a:endParaRPr lang="ru-RU" sz="32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dirty="0" smtClean="0">
                          <a:solidFill>
                            <a:srgbClr val="FFC000"/>
                          </a:solidFill>
                        </a:rPr>
                        <a:t>             Модерністи</a:t>
                      </a:r>
                      <a:endParaRPr lang="ru-RU" sz="32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3661424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Виступали за збереження національно-культурної  </a:t>
                      </a:r>
                      <a:r>
                        <a:rPr lang="uk-UA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ідентичносі</a:t>
                      </a:r>
                      <a:r>
                        <a:rPr lang="uk-UA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носіями якої</a:t>
                      </a:r>
                      <a:r>
                        <a:rPr lang="uk-UA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вважали селянство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Орієнтувалися на  загальноєвропейський  літературний процес</a:t>
                      </a:r>
                      <a:r>
                        <a:rPr lang="uk-UA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та його універсалізм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rot="5400000">
            <a:off x="2571736" y="3571876"/>
            <a:ext cx="41434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Український </a:t>
            </a:r>
            <a:r>
              <a:rPr lang="uk-UA" sz="3200" b="1" dirty="0" smtClean="0">
                <a:solidFill>
                  <a:srgbClr val="002060"/>
                </a:solidFill>
              </a:rPr>
              <a:t>реалізм </a:t>
            </a:r>
            <a:r>
              <a:rPr lang="uk-UA" sz="3200" b="1" dirty="0" smtClean="0">
                <a:solidFill>
                  <a:srgbClr val="002060"/>
                </a:solidFill>
              </a:rPr>
              <a:t> </a:t>
            </a:r>
            <a:r>
              <a:rPr lang="uk-UA" sz="3200" b="1" dirty="0" smtClean="0">
                <a:solidFill>
                  <a:srgbClr val="002060"/>
                </a:solidFill>
              </a:rPr>
              <a:t>був здебільшого народницьким, </a:t>
            </a:r>
            <a:r>
              <a:rPr lang="uk-UA" sz="3200" b="1" dirty="0" err="1" smtClean="0">
                <a:solidFill>
                  <a:srgbClr val="002060"/>
                </a:solidFill>
              </a:rPr>
              <a:t>“селянським”</a:t>
            </a:r>
            <a:r>
              <a:rPr lang="uk-UA" sz="3200" b="1" dirty="0" smtClean="0">
                <a:solidFill>
                  <a:srgbClr val="C00000"/>
                </a:solidFill>
              </a:rPr>
              <a:t>, тому модерністи і висунули </a:t>
            </a:r>
            <a:r>
              <a:rPr lang="uk-UA" sz="3200" b="1" dirty="0" err="1" smtClean="0">
                <a:solidFill>
                  <a:srgbClr val="C00000"/>
                </a:solidFill>
              </a:rPr>
              <a:t>антинародницькі</a:t>
            </a:r>
            <a:r>
              <a:rPr lang="uk-UA" sz="3200" b="1" dirty="0" smtClean="0">
                <a:solidFill>
                  <a:srgbClr val="C00000"/>
                </a:solidFill>
              </a:rPr>
              <a:t> гасла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 fontScale="92500" lnSpcReduction="20000"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Оновлення і розширення тем і проблем.</a:t>
            </a:r>
          </a:p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Відхід від переважно селянської тематики і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проблематики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, характерів, навіть  мови, лексики.</a:t>
            </a:r>
          </a:p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Перевага індивідуального над колективним.</a:t>
            </a:r>
          </a:p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Перевага права особистості  над абстрактними інтересами суспільства.</a:t>
            </a:r>
          </a:p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Проте українські митці, що поділяли принципи естетики модернізму, не поривали із соціальною тематикою, національною традицією, а поєднували її з новими західноєвропейськими віяннями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Погляди </a:t>
            </a:r>
            <a:r>
              <a:rPr lang="uk-UA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неонародників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Висловлювали думку про неможливість пізнати природу людини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Піддавали сумніву необхідність революційної боротьби, яка вела до кровопролиття.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Теорія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“малих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діл”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(Б. Грінченко, О. Пчілка), підвищення загальнокультурного рівня народу.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Позитивне чи негативне в людині вони розкривали незалежно від класової чи майнової приналежності.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Перспективи суспільства пов’язували  виключно з еволюційним шляхом розвитку.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Особливого значення надавали релігійним постулатам моральності, духовному очищенню.</a:t>
            </a:r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Модерністська течія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Молоде покоління українських письменників, під впливом  досвіду європейських літератур дедалі більше усвідомлює обмеженість  критичного реалізму, виступає за необхідність змін, відходу від традиційних проблем, тем і форм їх зображення.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Пошуки нових тем і прийомів узагальнення життєвого досвіду.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Прагнення показати багатий внутрішній світ людини, а суспільні відносини через їх переосмислення у свідомості особистості.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358246" cy="6286520"/>
          </a:xfrm>
        </p:spPr>
        <p:txBody>
          <a:bodyPr>
            <a:noAutofit/>
          </a:bodyPr>
          <a:lstStyle/>
          <a:p>
            <a:pPr algn="l"/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Модернізм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(від французького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moderne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“сучасний”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) – комплекс літературно-мистецьких напрямів, що виникли наприкінці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ХІХ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ст. як заперечення натуралізму в художній дійсності, як спростування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заангажованості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митця і проіснували до кінця ХХ ст.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16"/>
            <a:ext cx="8229600" cy="411147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Ознаки модернізму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Autofit/>
          </a:bodyPr>
          <a:lstStyle/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Новизна та </a:t>
            </a:r>
            <a:r>
              <a:rPr lang="uk-UA" sz="2500" b="1" dirty="0" err="1" smtClean="0">
                <a:latin typeface="Times New Roman" pitchFamily="18" charset="0"/>
                <a:cs typeface="Times New Roman" pitchFamily="18" charset="0"/>
              </a:rPr>
              <a:t>антитрадиційність</a:t>
            </a:r>
            <a:endParaRPr lang="uk-UA" sz="25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У творах затверджується перевага форми над змістом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Визнання інтуїтивного поряд із логічним шляхом пізнання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Індивідуалізм, зосередження на “Я” автора, героя, читача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Психологізм, увага до внутрішньої боротьби роздвоєного людського “Я”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Широко використовуються  такі художні прийоми, як </a:t>
            </a:r>
            <a:r>
              <a:rPr lang="uk-UA" sz="2500" b="1" dirty="0" err="1" smtClean="0">
                <a:latin typeface="Times New Roman" pitchFamily="18" charset="0"/>
                <a:cs typeface="Times New Roman" pitchFamily="18" charset="0"/>
              </a:rPr>
              <a:t>“потік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b="1" dirty="0" err="1" smtClean="0">
                <a:latin typeface="Times New Roman" pitchFamily="18" charset="0"/>
                <a:cs typeface="Times New Roman" pitchFamily="18" charset="0"/>
              </a:rPr>
              <a:t>свідомості”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 та монтаж, що прийшов у літературу з кіномистецтва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Використання символу як засобу пізнання і відтворення світу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Ліризм</a:t>
            </a:r>
          </a:p>
          <a:p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Естетизм 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2900"/>
            <a:ext cx="9144000" cy="71438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Етапи модернізму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4293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І етап – декаданс</a:t>
            </a:r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Ознаки: </a:t>
            </a: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песимізм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спричинений переконанням,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 у світі панують хаос, потворність, зло, які людина не може відвернути; </a:t>
            </a: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фаталізм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зумовлений відчуттям втоми, відчаю,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невіри в людині; </a:t>
            </a:r>
            <a:r>
              <a:rPr lang="uk-UA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краса згасання.</a:t>
            </a:r>
          </a:p>
          <a:p>
            <a:pPr>
              <a:buNone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 Митці-декаденти: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А. Рембо, П. Верлен, М. Метерлінк, </a:t>
            </a: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О. Уайльд, Е. Верхарн. В українській літературі  ознаки декадансу наявні у деяких творах І. Франка, М. Вороного, Г. Чупринки, </a:t>
            </a: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М.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Філянського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 ІІ етап – власне модернізм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(20 – 60-ті рр.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ХХст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.). Це час розквіту модернізму у творчості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європейських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(Ф. Кафка, </a:t>
            </a: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Е. Хемінгуей, В. Фолкнер) та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(І. Франко, В. Стефаник,</a:t>
            </a:r>
          </a:p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Л. Українка, О. Кобилянська)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ІІІ етап – авангардизм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(виник під час Першої світової війни і проіснував до кін. ХХ ст.) – це мистецтво протесту і руйнування, його представники намагалися зруйнувати звичні уявлення про світ,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оральні норми, мистецькі критерії, виступали проти фальші, лицемірства, шаблонів у літературі.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Напрями модернізму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Символізм</a:t>
            </a:r>
          </a:p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Неоромантизм</a:t>
            </a:r>
          </a:p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Імпресіонізм</a:t>
            </a:r>
          </a:p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Експресіонізм</a:t>
            </a:r>
          </a:p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Футуризм та інші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Продовж речення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001156" cy="6072206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Між українцями Російської імперії і  західними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українцями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поч.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ХХ ст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снувала велика…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Основними течіями у розвитку української літератури були…</a:t>
            </a:r>
          </a:p>
          <a:p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Неонародники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виступали за збереження 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Прихильники модернізму орієнтувалися на…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Б. Грінченко, А. Тесленко, С. Васильченко, В. Самійленко були представниками…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М. Черемшина, М. Коцюбинський, В. Винниченко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О. Кобилянська були представниками…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Модернізм – це…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Етапи модернізму…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Напрями модернізму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Якби ви були письменником початку ХХ ст.,  то яку течію обрали б? Чому?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Домашнє завдання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Законспектувати матеріал уроку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Знайти інформацію про напрями модернізму(символізм, неоромантизм, імпресіонізм, експресіонізм</a:t>
            </a:r>
            <a:r>
              <a:rPr lang="uk-UA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42966"/>
            <a:ext cx="8229600" cy="642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Arial Black" pitchFamily="34" charset="0"/>
              </a:rPr>
              <a:t>                   </a:t>
            </a:r>
            <a:r>
              <a:rPr lang="uk-UA" sz="6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уроку </a:t>
            </a:r>
            <a:endParaRPr lang="uk-UA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uk-UA" b="1" dirty="0" smtClean="0">
                <a:latin typeface="Arial Black" pitchFamily="34" charset="0"/>
              </a:rPr>
              <a:t>1. Зміни в суспільно-політичному і культурному житті кін. ХІХ – поч. ХХ ст.</a:t>
            </a:r>
          </a:p>
          <a:p>
            <a:pPr>
              <a:buNone/>
            </a:pPr>
            <a:r>
              <a:rPr lang="uk-UA" b="1" dirty="0" smtClean="0">
                <a:latin typeface="Arial Black" pitchFamily="34" charset="0"/>
              </a:rPr>
              <a:t>2. Основні тенденції розвитку української літератури:</a:t>
            </a:r>
          </a:p>
          <a:p>
            <a:pPr>
              <a:buNone/>
            </a:pPr>
            <a:r>
              <a:rPr lang="uk-UA" b="1" dirty="0" smtClean="0">
                <a:latin typeface="Arial Black" pitchFamily="34" charset="0"/>
              </a:rPr>
              <a:t>      1) неонародницька течія;</a:t>
            </a:r>
          </a:p>
          <a:p>
            <a:pPr>
              <a:buNone/>
            </a:pPr>
            <a:r>
              <a:rPr lang="uk-UA" b="1" dirty="0" smtClean="0">
                <a:latin typeface="Arial Black" pitchFamily="34" charset="0"/>
              </a:rPr>
              <a:t>      2) модерністська течія.</a:t>
            </a:r>
          </a:p>
          <a:p>
            <a:pPr>
              <a:buNone/>
            </a:pPr>
            <a:r>
              <a:rPr lang="uk-UA" b="1" dirty="0" smtClean="0">
                <a:latin typeface="Arial Black" pitchFamily="34" charset="0"/>
              </a:rPr>
              <a:t>3. Герой української літератури першого десятиліття  ХХ ст.: традиційне і новаторське</a:t>
            </a:r>
          </a:p>
          <a:p>
            <a:pPr>
              <a:buNone/>
            </a:pP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85842"/>
            <a:ext cx="8229600" cy="7858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Суспільно-політичні умови розвитку літератури другої половини ХІХ ст.</a:t>
            </a:r>
            <a:endParaRPr lang="uk-UA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1. Колоніальний гніт з боку Росії та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Австоро-Угорщини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2. Геополітична розірваність України, бездержавність</a:t>
            </a: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3. Негативні наслідки скасування кріпацтва для українського селянства </a:t>
            </a: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4. Перенос центру українського національно-культурного руху в Галичину</a:t>
            </a:r>
          </a:p>
          <a:p>
            <a:pPr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5. Посилення національних утисків (Валуєвський циркуляр 1863 р.,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Емський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указ 1876 р. )</a:t>
            </a:r>
          </a:p>
          <a:p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2143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686800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Етапи розвитку літератури </a:t>
            </a:r>
          </a:p>
          <a:p>
            <a:pPr>
              <a:buNone/>
            </a:pP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другої половини  ХІХ ст.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643050"/>
          <a:ext cx="9144000" cy="51414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  <a:gridCol w="3048000"/>
              </a:tblGrid>
              <a:tr h="1209501"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1840 –</a:t>
                      </a:r>
                      <a:r>
                        <a:rPr lang="uk-UA" sz="3200" b="1" baseline="0" dirty="0" smtClean="0">
                          <a:solidFill>
                            <a:srgbClr val="002060"/>
                          </a:solidFill>
                        </a:rPr>
                        <a:t> 60-ті роки      ХІХ ст.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70 – 90-ті</a:t>
                      </a:r>
                      <a:r>
                        <a:rPr lang="uk-UA" sz="3200" b="1" baseline="0" dirty="0" smtClean="0">
                          <a:solidFill>
                            <a:srgbClr val="002060"/>
                          </a:solidFill>
                        </a:rPr>
                        <a:t> роки</a:t>
                      </a:r>
                    </a:p>
                    <a:p>
                      <a:r>
                        <a:rPr lang="uk-UA" sz="3200" b="1" baseline="0" dirty="0" smtClean="0">
                          <a:solidFill>
                            <a:srgbClr val="002060"/>
                          </a:solidFill>
                        </a:rPr>
                        <a:t>   ХІХ ст.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Кінець ХІХ – </a:t>
                      </a:r>
                    </a:p>
                    <a:p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поч. ХХ ст.</a:t>
                      </a:r>
                      <a:endParaRPr lang="ru-RU" sz="3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862597">
                <a:tc>
                  <a:txBody>
                    <a:bodyPr/>
                    <a:lstStyle/>
                    <a:p>
                      <a:pPr algn="l"/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Розвивається романтизм. З’являються твори</a:t>
                      </a:r>
                    </a:p>
                    <a:p>
                      <a:pPr algn="l"/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Т. Шевченка, зароджується</a:t>
                      </a:r>
                      <a:r>
                        <a:rPr lang="uk-UA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літературна критика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Панівний літературний напрям – реалізм. Зародження </a:t>
                      </a:r>
                      <a:r>
                        <a:rPr lang="uk-UA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натуралізму. З’являється журналістика і публіцистика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Процвітає модернізм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857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Впізнайте відомих митців </a:t>
            </a:r>
          </a:p>
          <a:p>
            <a:pPr>
              <a:buNone/>
            </a:pPr>
            <a:r>
              <a:rPr lang="uk-UA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70 – 90-х рр. ХІХ ст.</a:t>
            </a:r>
          </a:p>
          <a:p>
            <a:pPr>
              <a:buNone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yrnyy-pan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2428868"/>
            <a:ext cx="2214578" cy="2786082"/>
          </a:xfrm>
          <a:prstGeom prst="rect">
            <a:avLst/>
          </a:prstGeom>
        </p:spPr>
      </p:pic>
      <p:pic>
        <p:nvPicPr>
          <p:cNvPr id="5" name="Рисунок 4" descr="Tobilevych_I_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428868"/>
            <a:ext cx="2000264" cy="2786082"/>
          </a:xfrm>
          <a:prstGeom prst="rect">
            <a:avLst/>
          </a:prstGeom>
        </p:spPr>
      </p:pic>
      <p:pic>
        <p:nvPicPr>
          <p:cNvPr id="6" name="Рисунок 5" descr="Грінченко_Борис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2000240"/>
            <a:ext cx="2000264" cy="2786082"/>
          </a:xfrm>
          <a:prstGeom prst="rect">
            <a:avLst/>
          </a:prstGeom>
        </p:spPr>
      </p:pic>
      <p:pic>
        <p:nvPicPr>
          <p:cNvPr id="7" name="Рисунок 6" descr="200px-Нечуй-Левицький_І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1857364"/>
            <a:ext cx="2143140" cy="3000396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571472" y="4929198"/>
            <a:ext cx="92869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4348" y="5143512"/>
            <a:ext cx="714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/>
              <a:t>1</a:t>
            </a:r>
            <a:endParaRPr lang="ru-RU" sz="4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5143512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286116" y="5286388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2</a:t>
            </a:r>
            <a:endParaRPr lang="ru-RU" sz="3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5214950"/>
            <a:ext cx="85725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500694" y="5429264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358082" y="492919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500958" y="5143512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3572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Впізнайте відомих митців </a:t>
            </a:r>
          </a:p>
          <a:p>
            <a:pPr>
              <a:buNone/>
            </a:pPr>
            <a:r>
              <a:rPr lang="uk-UA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70 – 90-х рр. ХІХ ст.</a:t>
            </a:r>
          </a:p>
          <a:p>
            <a:pPr>
              <a:buNone/>
            </a:pP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yrnyy-pan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2428868"/>
            <a:ext cx="2214578" cy="2786082"/>
          </a:xfrm>
          <a:prstGeom prst="rect">
            <a:avLst/>
          </a:prstGeom>
        </p:spPr>
      </p:pic>
      <p:pic>
        <p:nvPicPr>
          <p:cNvPr id="5" name="Рисунок 4" descr="Tobilevych_I_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428868"/>
            <a:ext cx="2000264" cy="2786082"/>
          </a:xfrm>
          <a:prstGeom prst="rect">
            <a:avLst/>
          </a:prstGeom>
        </p:spPr>
      </p:pic>
      <p:pic>
        <p:nvPicPr>
          <p:cNvPr id="6" name="Рисунок 5" descr="Грінченко_Борис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6" y="2000240"/>
            <a:ext cx="2000264" cy="2786082"/>
          </a:xfrm>
          <a:prstGeom prst="rect">
            <a:avLst/>
          </a:prstGeom>
        </p:spPr>
      </p:pic>
      <p:pic>
        <p:nvPicPr>
          <p:cNvPr id="7" name="Рисунок 6" descr="200px-Нечуй-Левицький_І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1857364"/>
            <a:ext cx="2143140" cy="3000396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0" y="4929198"/>
            <a:ext cx="23574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І. Нечуй-Левицький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0298" y="5000636"/>
            <a:ext cx="207170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Панас Мирний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5072074"/>
            <a:ext cx="228601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І.Карпенко-Карий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72330" y="5072074"/>
            <a:ext cx="207167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Б.Грінченко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404"/>
            <a:ext cx="8229600" cy="9286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9786958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Зміни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суспільно-політичному і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культурному</a:t>
            </a:r>
          </a:p>
          <a:p>
            <a:pPr>
              <a:buNone/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житті кін. ХІХ – поч. ХХ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ст.</a:t>
            </a:r>
            <a:endParaRPr lang="uk-UA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Початок ХХ ст. характеризується економічною кризою і загостренням соціальних суперечностей, подальшим розгортанням національного руху в Російській імперії, революційними подіями 1905 – 1907 рр.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Боротьба 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українського народу за своє національне самовизначення.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З’являється нове покоління діячів –  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“національно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 свідомих  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українців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які вимагали для свого народу національних прав і політичних свобод.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1891 р. – поява першої організації молодих свідомих українців 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“Братства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тарасівців”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(І. Липа,  Б. Грінченко, М. Міхновський). Учасники закликали українських письменників наслідувати європейські зразки замість російських.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1900 р. – Революційна українська партія у Харкові.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Відставання українців </a:t>
            </a:r>
            <a:r>
              <a:rPr lang="uk-UA" sz="21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осійської імперії  від їх 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західних співвітчизників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, які вже утворили перші політичні партії, кооперативи, товариства </a:t>
            </a:r>
            <a:r>
              <a:rPr lang="uk-UA" sz="2100" b="1" dirty="0" err="1" smtClean="0">
                <a:latin typeface="Times New Roman" pitchFamily="18" charset="0"/>
                <a:cs typeface="Times New Roman" pitchFamily="18" charset="0"/>
              </a:rPr>
              <a:t>“Просвіта”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, мають українські школи і наукові товариства.</a:t>
            </a:r>
          </a:p>
          <a:p>
            <a:pPr>
              <a:buFont typeface="Arial" charset="0"/>
              <a:buChar char="•"/>
            </a:pP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Літературу </a:t>
            </a:r>
            <a:r>
              <a:rPr lang="uk-UA" sz="2100" b="1" dirty="0" smtClean="0">
                <a:latin typeface="Times New Roman" pitchFamily="18" charset="0"/>
                <a:cs typeface="Times New Roman" pitchFamily="18" charset="0"/>
              </a:rPr>
              <a:t>вже не задовольняють форми критичного реалізму.</a:t>
            </a:r>
          </a:p>
          <a:p>
            <a:pPr>
              <a:buFont typeface="Arial" charset="0"/>
              <a:buChar char="•"/>
            </a:pPr>
            <a:endParaRPr lang="ru-RU" sz="21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3572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</a:rPr>
              <a:t>Основні тенденції розвитку української літератури</a:t>
            </a:r>
          </a:p>
          <a:p>
            <a:pPr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Неонародницька течія</a:t>
            </a:r>
          </a:p>
          <a:p>
            <a:pPr>
              <a:buNone/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Представники </a:t>
            </a:r>
          </a:p>
          <a:p>
            <a:pPr>
              <a:buNone/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Степан-Васильченко-Талант-скорочено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2984"/>
            <a:ext cx="2428860" cy="3000396"/>
          </a:xfrm>
          <a:prstGeom prst="rect">
            <a:avLst/>
          </a:prstGeom>
        </p:spPr>
      </p:pic>
      <p:pic>
        <p:nvPicPr>
          <p:cNvPr id="5" name="Рисунок 4" descr="Самійленко_В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1785926"/>
            <a:ext cx="2000264" cy="3000396"/>
          </a:xfrm>
          <a:prstGeom prst="rect">
            <a:avLst/>
          </a:prstGeom>
        </p:spPr>
      </p:pic>
      <p:pic>
        <p:nvPicPr>
          <p:cNvPr id="6" name="Рисунок 5" descr="Грінченко_Борис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2285992"/>
            <a:ext cx="2071702" cy="2857520"/>
          </a:xfrm>
          <a:prstGeom prst="rect">
            <a:avLst/>
          </a:prstGeom>
        </p:spPr>
      </p:pic>
      <p:pic>
        <p:nvPicPr>
          <p:cNvPr id="7" name="Рисунок 6" descr="89924e8c9815af123f6ddeb44042d67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2857496"/>
            <a:ext cx="2362200" cy="3009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4572008"/>
            <a:ext cx="45005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С. Васильченко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В. Самійленко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1934" y="6072206"/>
            <a:ext cx="5072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  Б. Грінченко            А.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Тесленко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Модерністська течія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>
              <a:buNone/>
            </a:pP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Представники</a:t>
            </a:r>
            <a:r>
              <a:rPr lang="uk-UA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212x300_152130040858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1546"/>
            <a:ext cx="1714480" cy="2357454"/>
          </a:xfrm>
          <a:prstGeom prst="rect">
            <a:avLst/>
          </a:prstGeom>
        </p:spPr>
      </p:pic>
      <p:pic>
        <p:nvPicPr>
          <p:cNvPr id="5" name="Рисунок 4" descr="muxaylo_kocybunsku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2857496"/>
            <a:ext cx="1785950" cy="2428892"/>
          </a:xfrm>
          <a:prstGeom prst="rect">
            <a:avLst/>
          </a:prstGeom>
        </p:spPr>
      </p:pic>
      <p:pic>
        <p:nvPicPr>
          <p:cNvPr id="6" name="Рисунок 5" descr="Стефаник_Василь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18" y="2000240"/>
            <a:ext cx="1770066" cy="2573340"/>
          </a:xfrm>
          <a:prstGeom prst="rect">
            <a:avLst/>
          </a:prstGeom>
        </p:spPr>
      </p:pic>
      <p:pic>
        <p:nvPicPr>
          <p:cNvPr id="7" name="Рисунок 6" descr="marko_vovcho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14942" y="2000240"/>
            <a:ext cx="1928826" cy="2643206"/>
          </a:xfrm>
          <a:prstGeom prst="rect">
            <a:avLst/>
          </a:prstGeom>
        </p:spPr>
      </p:pic>
      <p:pic>
        <p:nvPicPr>
          <p:cNvPr id="8" name="Рисунок 7" descr="vynnychenko-volodymyr-kyrylovych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72330" y="928670"/>
            <a:ext cx="2071670" cy="271464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214346" y="3714752"/>
            <a:ext cx="2000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М.Черемшина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4480" y="4786322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В. Стефаник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43240" y="5500702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М.Коцюбинський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9256" y="5000636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О. Кобилянська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72330" y="4071942"/>
            <a:ext cx="2071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В. Винниченко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1062</Words>
  <PresentationFormat>Экран (4:3)</PresentationFormat>
  <Paragraphs>123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уроку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Модерністська течія</vt:lpstr>
      <vt:lpstr>Слайд 10</vt:lpstr>
      <vt:lpstr>Український реалізм  був здебільшого народницьким, “селянським”, тому модерністи і висунули антинародницькі гасла</vt:lpstr>
      <vt:lpstr>Погляди неонародників</vt:lpstr>
      <vt:lpstr>Модерністська течія</vt:lpstr>
      <vt:lpstr>        Модернізм (від французького moderne – “сучасний”) – комплекс літературно-мистецьких напрямів, що виникли наприкінці ХІХ ст. як заперечення натуралізму в художній дійсності, як спростування заангажованості митця і проіснували до кінця ХХ ст.</vt:lpstr>
      <vt:lpstr>Ознаки модернізму</vt:lpstr>
      <vt:lpstr>Етапи модернізму</vt:lpstr>
      <vt:lpstr>Напрями модернізму</vt:lpstr>
      <vt:lpstr>Продовж речення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</dc:title>
  <dc:creator>Админ</dc:creator>
  <cp:lastModifiedBy>Админ</cp:lastModifiedBy>
  <cp:revision>41</cp:revision>
  <dcterms:created xsi:type="dcterms:W3CDTF">2018-11-17T15:41:47Z</dcterms:created>
  <dcterms:modified xsi:type="dcterms:W3CDTF">2018-11-18T12:58:27Z</dcterms:modified>
</cp:coreProperties>
</file>