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8" r:id="rId1"/>
  </p:sldMasterIdLst>
  <p:notesMasterIdLst>
    <p:notesMasterId r:id="rId30"/>
  </p:notesMasterIdLst>
  <p:sldIdLst>
    <p:sldId id="260" r:id="rId2"/>
    <p:sldId id="261" r:id="rId3"/>
    <p:sldId id="312" r:id="rId4"/>
    <p:sldId id="263" r:id="rId5"/>
    <p:sldId id="264" r:id="rId6"/>
    <p:sldId id="265" r:id="rId7"/>
    <p:sldId id="296" r:id="rId8"/>
    <p:sldId id="267" r:id="rId9"/>
    <p:sldId id="295" r:id="rId10"/>
    <p:sldId id="268" r:id="rId11"/>
    <p:sldId id="297" r:id="rId12"/>
    <p:sldId id="269" r:id="rId13"/>
    <p:sldId id="270" r:id="rId14"/>
    <p:sldId id="271" r:id="rId15"/>
    <p:sldId id="274" r:id="rId16"/>
    <p:sldId id="298" r:id="rId17"/>
    <p:sldId id="299" r:id="rId18"/>
    <p:sldId id="300" r:id="rId19"/>
    <p:sldId id="302" r:id="rId20"/>
    <p:sldId id="284" r:id="rId21"/>
    <p:sldId id="305" r:id="rId22"/>
    <p:sldId id="303" r:id="rId23"/>
    <p:sldId id="311" r:id="rId24"/>
    <p:sldId id="304" r:id="rId25"/>
    <p:sldId id="309" r:id="rId26"/>
    <p:sldId id="308" r:id="rId27"/>
    <p:sldId id="310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FF"/>
    <a:srgbClr val="CC0000"/>
    <a:srgbClr val="ECF8A2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578" autoAdjust="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717C7E-9505-420C-ADEC-351D125C48B1}" type="datetimeFigureOut">
              <a:rPr lang="ru-RU"/>
              <a:pPr>
                <a:defRPr/>
              </a:pPr>
              <a:t>ср 10.02.21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9690DBD-0816-4A48-9B31-C6359E232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D6818C-C7EF-4120-99F1-47476A3743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8EBDC6-39C1-44F6-811C-8D19536880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9ECD13-3B78-40BE-B257-D649DF7F0B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9774F3-9C99-4742-B8B1-0F9EA07C41FA}" type="datetimeFigureOut">
              <a:rPr lang="ru-RU" smtClean="0"/>
              <a:pPr>
                <a:defRPr/>
              </a:pPr>
              <a:t>ср 10.02.21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7180D-F9D9-4F39-B250-9466C904EE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9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26606E-F2F8-462A-9D71-76B4A5D4CE61}" type="datetimeFigureOut">
              <a:rPr lang="ru-RU" smtClean="0"/>
              <a:pPr>
                <a:defRPr/>
              </a:pPr>
              <a:t>ср 10.02.21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A5E7A-9369-4522-B1D9-D92ED9A3FB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23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CAAC5-E155-4F82-B276-8E5E79C3A11E}" type="datetimeFigureOut">
              <a:rPr lang="ru-RU" smtClean="0"/>
              <a:pPr>
                <a:defRPr/>
              </a:pPr>
              <a:t>ср 10.02.21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70FCE-3BF7-435D-AD02-C0BA0D5E9B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2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429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7C1E6-A916-4779-A111-D0F317511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7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FE555-EE50-42A9-9A70-9B31340AB4CA}" type="datetimeFigureOut">
              <a:rPr lang="ru-RU" smtClean="0"/>
              <a:pPr>
                <a:defRPr/>
              </a:pPr>
              <a:t>ср 10.02.21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B38A9-EE4F-46AA-9755-B49D29FD60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80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B1A96B-C0CB-4B04-A61D-61A91644C461}" type="datetimeFigureOut">
              <a:rPr lang="ru-RU" smtClean="0"/>
              <a:pPr>
                <a:defRPr/>
              </a:pPr>
              <a:t>ср 10.02.21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CB372-E935-4A33-9ED7-4A1E409ABD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59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C593F-0E97-4A0D-9B40-F4F1A3BA3F46}" type="datetimeFigureOut">
              <a:rPr lang="ru-RU" smtClean="0"/>
              <a:pPr>
                <a:defRPr/>
              </a:pPr>
              <a:t>ср 10.02.21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A832F-CC1C-4C27-ADDF-081B31E75C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34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ABD84-3FC8-44AC-8063-E9CD006BE69E}" type="datetimeFigureOut">
              <a:rPr lang="ru-RU" smtClean="0"/>
              <a:pPr>
                <a:defRPr/>
              </a:pPr>
              <a:t>ср 10.02.21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7D0A-DDBD-4165-9E36-126DC5D8A1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542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ABC96-3585-4C2B-9B70-C90CEBCCB894}" type="datetimeFigureOut">
              <a:rPr lang="ru-RU" smtClean="0"/>
              <a:pPr>
                <a:defRPr/>
              </a:pPr>
              <a:t>ср 10.02.21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45A7-DA58-4770-8C27-8815DE2D07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8486A-61A8-475A-B0A4-497E998EE19D}" type="datetimeFigureOut">
              <a:rPr lang="ru-RU" smtClean="0"/>
              <a:pPr>
                <a:defRPr/>
              </a:pPr>
              <a:t>ср 10.02.21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F2D5A-609B-449A-A5ED-C38BB2896F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2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61FD3EA-E50C-4C2B-9A4A-44F15B7C8AE1}" type="datetimeFigureOut">
              <a:rPr lang="ru-RU" smtClean="0"/>
              <a:pPr>
                <a:defRPr/>
              </a:pPr>
              <a:t>ср 10.02.21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03BD1E-A6D3-4567-A134-310C9A8834B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168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C593F-0E97-4A0D-9B40-F4F1A3BA3F46}" type="datetimeFigureOut">
              <a:rPr lang="ru-RU" smtClean="0"/>
              <a:pPr>
                <a:defRPr/>
              </a:pPr>
              <a:t>ср 10.02.21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A832F-CC1C-4C27-ADDF-081B31E75C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43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FC593F-0E97-4A0D-9B40-F4F1A3BA3F46}" type="datetimeFigureOut">
              <a:rPr lang="ru-RU" smtClean="0"/>
              <a:pPr>
                <a:defRPr/>
              </a:pPr>
              <a:t>ср 10.02.21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9A832F-CC1C-4C27-ADDF-081B31E75CA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12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  <p:sldLayoutId id="214748436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WGPU_1QMX-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nMTgJFdafN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youtube.com/watch?v=hr8FikhG8z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9LS1_k7B4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608RbP1tt0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57200"/>
            <a:ext cx="7931224" cy="124360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характеристика спиртів</a:t>
            </a:r>
            <a:endParaRPr 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81200"/>
            <a:ext cx="3440113" cy="4114800"/>
          </a:xfrm>
        </p:spPr>
        <p:txBody>
          <a:bodyPr/>
          <a:lstStyle/>
          <a:p>
            <a:endParaRPr lang="ru-RU" sz="2400"/>
          </a:p>
          <a:p>
            <a:endParaRPr lang="ru-RU" sz="2400"/>
          </a:p>
        </p:txBody>
      </p:sp>
      <p:pic>
        <p:nvPicPr>
          <p:cNvPr id="4" name="Место для изображения из Интернета 3">
            <a:extLst>
              <a:ext uri="{FF2B5EF4-FFF2-40B4-BE49-F238E27FC236}">
                <a16:creationId xmlns:a16="http://schemas.microsoft.com/office/drawing/2014/main" id="{D04C52A4-1A64-4FE2-9800-01CE2104E4E8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2"/>
          <a:srcRect l="4461" t="2339" r="2300" b="4100"/>
          <a:stretch/>
        </p:blipFill>
        <p:spPr>
          <a:xfrm>
            <a:off x="4752070" y="2221509"/>
            <a:ext cx="3440113" cy="31270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2F511B-4BF4-4A20-86DE-D5626408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7" y="2229520"/>
            <a:ext cx="3866703" cy="3119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spc="0" dirty="0">
                <a:solidFill>
                  <a:srgbClr val="FFC000"/>
                </a:solidFill>
              </a:rPr>
              <a:t>Номенклатура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728A350-A137-4D3A-B8D8-9463BE76E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888" y="1556792"/>
            <a:ext cx="7848872" cy="47321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02BA8-8946-4957-9902-529B6A6DC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Представники спиртів.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B348CC-B95E-43B2-918C-2CD92A5D1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4" y="1628801"/>
            <a:ext cx="7200523" cy="4536504"/>
          </a:xfrm>
        </p:spPr>
      </p:pic>
    </p:spTree>
    <p:extLst>
      <p:ext uri="{BB962C8B-B14F-4D97-AF65-F5344CB8AC3E}">
        <p14:creationId xmlns:p14="http://schemas.microsoft.com/office/powerpoint/2010/main" val="299559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57200"/>
            <a:ext cx="7848872" cy="82051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</a:rPr>
              <a:t>Метанол  СН</a:t>
            </a:r>
            <a:r>
              <a:rPr lang="ru-RU" sz="3200" b="1" dirty="0">
                <a:solidFill>
                  <a:srgbClr val="FFC000"/>
                </a:solidFill>
              </a:rPr>
              <a:t>3</a:t>
            </a:r>
            <a:r>
              <a:rPr lang="ru-RU" b="1" dirty="0">
                <a:solidFill>
                  <a:srgbClr val="FFC000"/>
                </a:solidFill>
              </a:rPr>
              <a:t>ОН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4463" y="1772816"/>
            <a:ext cx="4355529" cy="4535909"/>
          </a:xfrm>
        </p:spPr>
        <p:txBody>
          <a:bodyPr>
            <a:normAutofit lnSpcReduction="10000"/>
          </a:bodyPr>
          <a:lstStyle/>
          <a:p>
            <a:pPr marL="479425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uk-UA" sz="2400" dirty="0"/>
              <a:t>Рідина без кольору, із характерним запахом</a:t>
            </a:r>
          </a:p>
          <a:p>
            <a:pPr marL="479425" indent="-342900">
              <a:buFont typeface="Wingdings" panose="05000000000000000000" pitchFamily="2" charset="2"/>
              <a:buChar char="Ø"/>
            </a:pPr>
            <a:r>
              <a:rPr lang="uk-UA" sz="2400" dirty="0"/>
              <a:t>Температура кипіння </a:t>
            </a:r>
            <a:r>
              <a:rPr lang="en-US" sz="2400" dirty="0"/>
              <a:t>64,7 °C</a:t>
            </a:r>
            <a:r>
              <a:rPr lang="uk-UA" sz="2400" dirty="0"/>
              <a:t> </a:t>
            </a:r>
          </a:p>
          <a:p>
            <a:pPr marL="479425" indent="-342900">
              <a:buFont typeface="Wingdings" panose="05000000000000000000" pitchFamily="2" charset="2"/>
              <a:buChar char="Ø"/>
            </a:pPr>
            <a:r>
              <a:rPr lang="uk-UA" sz="2400" dirty="0"/>
              <a:t>Необмежено розчиняється у воді </a:t>
            </a:r>
          </a:p>
          <a:p>
            <a:pPr marL="479425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uk-UA" sz="2400" dirty="0"/>
              <a:t>Горить синюватим полум’ям</a:t>
            </a:r>
          </a:p>
          <a:p>
            <a:pPr marL="479425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uk-UA" sz="2400" dirty="0"/>
              <a:t>Отруйна та легкозаймиста речовина</a:t>
            </a:r>
          </a:p>
          <a:p>
            <a:pPr marL="479425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uk-UA" sz="2400" dirty="0"/>
              <a:t>Застосовується як розчинник, паливо у двигунах    внутрішнього  згоряння</a:t>
            </a:r>
          </a:p>
        </p:txBody>
      </p:sp>
      <p:pic>
        <p:nvPicPr>
          <p:cNvPr id="5127" name="Picture 7" descr="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l="10648" t="17830" r="14192" b="23772"/>
          <a:stretch>
            <a:fillRect/>
          </a:stretch>
        </p:blipFill>
        <p:spPr>
          <a:xfrm>
            <a:off x="4915960" y="1827932"/>
            <a:ext cx="3923482" cy="2331526"/>
          </a:xfrm>
          <a:ln w="57150" cmpd="thickThin"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C52762-C339-4589-B89B-CEF49E823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74" y="489620"/>
            <a:ext cx="1440160" cy="9865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F86680-BC8E-4D4E-B151-01486DE5B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4374376"/>
            <a:ext cx="2863130" cy="17541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457200"/>
            <a:ext cx="7787208" cy="102758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</a:rPr>
              <a:t>Метанол –  отрута!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76823"/>
            <a:ext cx="5471839" cy="4416001"/>
          </a:xfrm>
        </p:spPr>
        <p:txBody>
          <a:bodyPr>
            <a:noAutofit/>
          </a:bodyPr>
          <a:lstStyle/>
          <a:p>
            <a:pPr marL="594360" indent="-45720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uk-UA" sz="2800" dirty="0"/>
              <a:t>На основі смаку та запаху неможливо його відрізнити від етилового спирту, що є причиною отруєнь при вживанні алкоголю невідомого походження.</a:t>
            </a:r>
          </a:p>
          <a:p>
            <a:pPr marL="594360" indent="-457200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uk-UA" sz="2800" dirty="0"/>
              <a:t>Прийом внутрішньо </a:t>
            </a:r>
            <a:r>
              <a:rPr lang="uk-UA" sz="2800" b="1" dirty="0"/>
              <a:t>5-10 мл </a:t>
            </a:r>
            <a:r>
              <a:rPr lang="uk-UA" sz="2800" dirty="0"/>
              <a:t>метанолу призводить до важкого отруєння та </a:t>
            </a:r>
            <a:r>
              <a:rPr lang="uk-UA" sz="2800" b="1" dirty="0"/>
              <a:t>сліпоти</a:t>
            </a:r>
            <a:r>
              <a:rPr lang="uk-UA" sz="2800" dirty="0"/>
              <a:t>, а </a:t>
            </a:r>
            <a:r>
              <a:rPr lang="uk-UA" sz="2800" b="1" dirty="0">
                <a:solidFill>
                  <a:srgbClr val="FF0000"/>
                </a:solidFill>
              </a:rPr>
              <a:t>30 мл </a:t>
            </a:r>
            <a:r>
              <a:rPr lang="uk-UA" sz="2800" dirty="0"/>
              <a:t>і більше - </a:t>
            </a:r>
            <a:r>
              <a:rPr lang="uk-UA" sz="2800" b="1" dirty="0">
                <a:solidFill>
                  <a:srgbClr val="FF0000"/>
                </a:solidFill>
              </a:rPr>
              <a:t>до смерті</a:t>
            </a:r>
            <a:r>
              <a:rPr lang="uk-UA" sz="2800" dirty="0"/>
              <a:t>.</a:t>
            </a:r>
          </a:p>
        </p:txBody>
      </p:sp>
      <p:pic>
        <p:nvPicPr>
          <p:cNvPr id="30723" name="Picture 6" descr="Плакат, 194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7595567" y="272667"/>
            <a:ext cx="1080120" cy="1404156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CEE72C-1CA0-4758-B0F4-9C2A738B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77"/>
          <a:stretch/>
        </p:blipFill>
        <p:spPr>
          <a:xfrm>
            <a:off x="5940152" y="3933056"/>
            <a:ext cx="2766984" cy="18002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F8B769-2FD1-461E-9C70-83633D7B6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990422"/>
            <a:ext cx="2766984" cy="17001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BE9CEC-2785-4E45-B75E-58E97D84C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450400" cy="2541823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98953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</a:rPr>
              <a:t>            </a:t>
            </a:r>
            <a:r>
              <a:rPr lang="ru-RU" b="1" dirty="0" err="1">
                <a:solidFill>
                  <a:srgbClr val="FFC000"/>
                </a:solidFill>
              </a:rPr>
              <a:t>Етанол</a:t>
            </a:r>
            <a:r>
              <a:rPr lang="ru-RU" b="1" dirty="0">
                <a:solidFill>
                  <a:srgbClr val="FFC000"/>
                </a:solidFill>
              </a:rPr>
              <a:t>  С</a:t>
            </a:r>
            <a:r>
              <a:rPr lang="ru-RU" sz="3200" b="1" dirty="0">
                <a:solidFill>
                  <a:srgbClr val="FFC000"/>
                </a:solidFill>
              </a:rPr>
              <a:t>2</a:t>
            </a:r>
            <a:r>
              <a:rPr lang="ru-RU" b="1" dirty="0">
                <a:solidFill>
                  <a:srgbClr val="FFC000"/>
                </a:solidFill>
              </a:rPr>
              <a:t>Н</a:t>
            </a:r>
            <a:r>
              <a:rPr lang="ru-RU" sz="3200" b="1" dirty="0">
                <a:solidFill>
                  <a:srgbClr val="FFC000"/>
                </a:solidFill>
              </a:rPr>
              <a:t>5</a:t>
            </a:r>
            <a:r>
              <a:rPr lang="ru-RU" b="1" dirty="0">
                <a:solidFill>
                  <a:srgbClr val="FFC000"/>
                </a:solidFill>
              </a:rPr>
              <a:t>ОН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sz="2400"/>
          </a:p>
          <a:p>
            <a:pPr lvl="1">
              <a:buFont typeface="Wingdings" pitchFamily="2" charset="2"/>
              <a:buNone/>
            </a:pPr>
            <a:endParaRPr lang="ru-RU" sz="210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B36BAABA-863D-44A5-B4CC-1F41886CF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498" y="1845734"/>
            <a:ext cx="4168751" cy="4319570"/>
          </a:xfrm>
        </p:spPr>
        <p:txBody>
          <a:bodyPr>
            <a:normAutofit fontScale="85000" lnSpcReduction="20000"/>
          </a:bodyPr>
          <a:lstStyle/>
          <a:p>
            <a:pPr marL="479425" indent="-342900">
              <a:buFont typeface="Wingdings" panose="05000000000000000000" pitchFamily="2" charset="2"/>
              <a:buChar char="Ø"/>
            </a:pPr>
            <a:r>
              <a:rPr lang="uk-UA" sz="2400" dirty="0"/>
              <a:t>Безбарвна рідина зі слабким «алкогольним» запахом </a:t>
            </a:r>
          </a:p>
          <a:p>
            <a:pPr marL="479425" indent="-342900">
              <a:buFont typeface="Wingdings" panose="05000000000000000000" pitchFamily="2" charset="2"/>
              <a:buChar char="Ø"/>
            </a:pPr>
            <a:r>
              <a:rPr lang="uk-UA" sz="2400" dirty="0"/>
              <a:t>Він є летким і легкозаймистим</a:t>
            </a:r>
          </a:p>
          <a:p>
            <a:pPr marL="479425" indent="-342900">
              <a:buFont typeface="Wingdings" panose="05000000000000000000" pitchFamily="2" charset="2"/>
              <a:buChar char="Ø"/>
            </a:pPr>
            <a:r>
              <a:rPr lang="uk-UA" sz="2400" dirty="0"/>
              <a:t> Змішується в будь-яких пропорціях з водою, іншими розчинниками</a:t>
            </a:r>
          </a:p>
          <a:p>
            <a:pPr marL="479425" indent="-342900">
              <a:buFont typeface="Wingdings" panose="05000000000000000000" pitchFamily="2" charset="2"/>
              <a:buChar char="Ø"/>
            </a:pPr>
            <a:r>
              <a:rPr lang="uk-UA" sz="2400" dirty="0"/>
              <a:t>Температура кипіння  </a:t>
            </a:r>
            <a:r>
              <a:rPr lang="en-US" sz="2400" dirty="0"/>
              <a:t>78,29 °C</a:t>
            </a:r>
            <a:r>
              <a:rPr lang="uk-UA" sz="2400" dirty="0"/>
              <a:t> </a:t>
            </a:r>
          </a:p>
          <a:p>
            <a:pPr marL="479425" indent="-342900">
              <a:buFont typeface="Wingdings" panose="05000000000000000000" pitchFamily="2" charset="2"/>
              <a:buChar char="Ø"/>
            </a:pPr>
            <a:r>
              <a:rPr lang="uk-UA" sz="2400" dirty="0"/>
              <a:t>Горить блакитним  полум’ям</a:t>
            </a:r>
          </a:p>
          <a:p>
            <a:pPr marL="479425" indent="-342900">
              <a:buFont typeface="Wingdings" panose="05000000000000000000" pitchFamily="2" charset="2"/>
              <a:buChar char="Ø"/>
            </a:pPr>
            <a:r>
              <a:rPr lang="uk-UA" sz="2400" dirty="0"/>
              <a:t>Отруйна та легкозаймиста речовина</a:t>
            </a:r>
          </a:p>
          <a:p>
            <a:pPr marL="479425" indent="-342900">
              <a:buFont typeface="Wingdings" panose="05000000000000000000" pitchFamily="2" charset="2"/>
              <a:buChar char="Ø"/>
            </a:pPr>
            <a:r>
              <a:rPr lang="uk-UA" sz="2400" dirty="0"/>
              <a:t>Застосовується як розчинник, паливо, антисептик, сировина для синтезу</a:t>
            </a:r>
          </a:p>
          <a:p>
            <a:endParaRPr lang="ru-RU" sz="2400" dirty="0"/>
          </a:p>
        </p:txBody>
      </p:sp>
      <p:sp>
        <p:nvSpPr>
          <p:cNvPr id="31748" name="Text Box 11"/>
          <p:cNvSpPr txBox="1">
            <a:spLocks noChangeArrowheads="1"/>
          </p:cNvSpPr>
          <p:nvPr/>
        </p:nvSpPr>
        <p:spPr bwMode="auto">
          <a:xfrm>
            <a:off x="827088" y="1557338"/>
            <a:ext cx="7489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Tahoma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5DCF5E-935B-4FCD-8C18-D8D7BBDBA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24050"/>
            <a:ext cx="3459664" cy="27470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13A912-8EEB-42F6-9F79-80428F60B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73" y="252376"/>
            <a:ext cx="1815212" cy="12458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913"/>
            <a:ext cx="8280598" cy="115185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</a:rPr>
              <a:t>    </a:t>
            </a:r>
            <a:r>
              <a:rPr lang="ru-RU" b="1" dirty="0" err="1">
                <a:solidFill>
                  <a:srgbClr val="FFC000"/>
                </a:solidFill>
              </a:rPr>
              <a:t>Гліцерол</a:t>
            </a:r>
            <a:r>
              <a:rPr lang="ru-RU" b="1" dirty="0">
                <a:solidFill>
                  <a:srgbClr val="FFC000"/>
                </a:solidFill>
              </a:rPr>
              <a:t> С</a:t>
            </a:r>
            <a:r>
              <a:rPr lang="ru-RU" sz="3200" b="1" dirty="0">
                <a:solidFill>
                  <a:srgbClr val="FFC000"/>
                </a:solidFill>
              </a:rPr>
              <a:t>3</a:t>
            </a:r>
            <a:r>
              <a:rPr lang="ru-RU" b="1" dirty="0">
                <a:solidFill>
                  <a:srgbClr val="FFC000"/>
                </a:solidFill>
              </a:rPr>
              <a:t>Н</a:t>
            </a:r>
            <a:r>
              <a:rPr lang="ru-RU" sz="3200" b="1" dirty="0">
                <a:solidFill>
                  <a:srgbClr val="FFC000"/>
                </a:solidFill>
              </a:rPr>
              <a:t>5</a:t>
            </a:r>
            <a:r>
              <a:rPr lang="ru-RU" b="1" dirty="0">
                <a:solidFill>
                  <a:srgbClr val="FFC000"/>
                </a:solidFill>
              </a:rPr>
              <a:t>(ОН)</a:t>
            </a:r>
            <a:r>
              <a:rPr lang="ru-RU" sz="3200" b="1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36866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4824412" cy="439261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 Прозора, в'язка, без запаху, </a:t>
            </a:r>
            <a:r>
              <a:rPr lang="uk-UA" sz="2400" dirty="0" err="1"/>
              <a:t>сиропоподібна</a:t>
            </a:r>
            <a:r>
              <a:rPr lang="uk-UA" sz="2400" dirty="0"/>
              <a:t>, солодка на смак рідина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 Змішується з водою</a:t>
            </a:r>
            <a:r>
              <a:rPr lang="ru-RU" sz="2400" dirty="0"/>
              <a:t> </a:t>
            </a:r>
            <a:r>
              <a:rPr lang="uk-UA" sz="2400" dirty="0"/>
              <a:t>в будь-якій пропорції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 Температура кипіння </a:t>
            </a:r>
            <a:r>
              <a:rPr lang="en-US" sz="2400" dirty="0"/>
              <a:t>290 °C</a:t>
            </a:r>
            <a:endParaRPr lang="uk-UA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 Гліцерин гігроскопічний</a:t>
            </a:r>
            <a:r>
              <a:rPr lang="ru-RU" dirty="0"/>
              <a:t> </a:t>
            </a:r>
            <a:r>
              <a:rPr lang="uk-UA" dirty="0"/>
              <a:t>(має здатність поглинати вологу з повітря) </a:t>
            </a:r>
            <a:endParaRPr lang="uk-UA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 Добрий  розчинник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 Має широке використання в промисловості, косметиці, фармацевтиці,</a:t>
            </a:r>
            <a:r>
              <a:rPr lang="ru-RU" sz="2400" dirty="0"/>
              <a:t> як </a:t>
            </a:r>
            <a:r>
              <a:rPr lang="ru-RU" sz="2400" dirty="0" err="1"/>
              <a:t>харчова</a:t>
            </a:r>
            <a:r>
              <a:rPr lang="ru-RU" sz="2400" dirty="0"/>
              <a:t> добавка</a:t>
            </a:r>
            <a:r>
              <a:rPr lang="en-US" sz="2400" dirty="0"/>
              <a:t>E422</a:t>
            </a:r>
            <a:endParaRPr lang="uk-UA" sz="2400" dirty="0"/>
          </a:p>
        </p:txBody>
      </p:sp>
      <p:grpSp>
        <p:nvGrpSpPr>
          <p:cNvPr id="36867" name="Group 12"/>
          <p:cNvGrpSpPr>
            <a:grpSpLocks/>
          </p:cNvGrpSpPr>
          <p:nvPr/>
        </p:nvGrpSpPr>
        <p:grpSpPr bwMode="auto">
          <a:xfrm>
            <a:off x="6034683" y="2149476"/>
            <a:ext cx="2808287" cy="1428750"/>
            <a:chOff x="3787" y="2387"/>
            <a:chExt cx="1769" cy="900"/>
          </a:xfrm>
        </p:grpSpPr>
        <p:sp>
          <p:nvSpPr>
            <p:cNvPr id="36868" name="Text Box 8"/>
            <p:cNvSpPr txBox="1">
              <a:spLocks noChangeArrowheads="1"/>
            </p:cNvSpPr>
            <p:nvPr/>
          </p:nvSpPr>
          <p:spPr bwMode="auto">
            <a:xfrm>
              <a:off x="3787" y="2387"/>
              <a:ext cx="1769" cy="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Tahoma" pitchFamily="34" charset="0"/>
                </a:rPr>
                <a:t>CH</a:t>
              </a:r>
              <a:r>
                <a:rPr lang="en-US" b="1" dirty="0">
                  <a:solidFill>
                    <a:srgbClr val="000000"/>
                  </a:solidFill>
                  <a:latin typeface="Tahoma" pitchFamily="34" charset="0"/>
                </a:rPr>
                <a:t>2</a:t>
              </a:r>
              <a:r>
                <a:rPr lang="en-US" sz="2400" b="1" dirty="0">
                  <a:solidFill>
                    <a:srgbClr val="000000"/>
                  </a:solidFill>
                  <a:latin typeface="Tahoma" pitchFamily="34" charset="0"/>
                </a:rPr>
                <a:t> –</a:t>
              </a:r>
              <a:r>
                <a:rPr lang="uk-UA" sz="2400" b="1" dirty="0">
                  <a:solidFill>
                    <a:srgbClr val="000000"/>
                  </a:solidFill>
                  <a:latin typeface="Tahoma" pitchFamily="34" charset="0"/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  <a:latin typeface="Tahoma" pitchFamily="34" charset="0"/>
                </a:rPr>
                <a:t>CH – CH</a:t>
              </a:r>
              <a:r>
                <a:rPr lang="en-US" b="1" dirty="0">
                  <a:solidFill>
                    <a:srgbClr val="000000"/>
                  </a:solidFill>
                  <a:latin typeface="Tahoma" pitchFamily="34" charset="0"/>
                </a:rPr>
                <a:t>2</a:t>
              </a:r>
            </a:p>
            <a:p>
              <a:pPr>
                <a:spcBef>
                  <a:spcPct val="50000"/>
                </a:spcBef>
              </a:pPr>
              <a:endParaRPr lang="en-US" sz="1600" b="1" dirty="0">
                <a:solidFill>
                  <a:srgbClr val="000000"/>
                </a:solidFill>
                <a:latin typeface="Tahoma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Tahoma" pitchFamily="34" charset="0"/>
                </a:rPr>
                <a:t>OH     </a:t>
              </a:r>
              <a:r>
                <a:rPr lang="en-US" sz="2400" b="1" dirty="0" err="1">
                  <a:solidFill>
                    <a:srgbClr val="000000"/>
                  </a:solidFill>
                  <a:latin typeface="Tahoma" pitchFamily="34" charset="0"/>
                </a:rPr>
                <a:t>OH</a:t>
              </a:r>
              <a:r>
                <a:rPr lang="en-US" sz="2400" b="1" dirty="0">
                  <a:solidFill>
                    <a:srgbClr val="000000"/>
                  </a:solidFill>
                  <a:latin typeface="Tahoma" pitchFamily="34" charset="0"/>
                </a:rPr>
                <a:t>   </a:t>
              </a:r>
              <a:r>
                <a:rPr lang="en-US" sz="2400" b="1" dirty="0" err="1">
                  <a:solidFill>
                    <a:srgbClr val="000000"/>
                  </a:solidFill>
                  <a:latin typeface="Tahoma" pitchFamily="34" charset="0"/>
                </a:rPr>
                <a:t>OH</a:t>
              </a:r>
              <a:endParaRPr lang="ru-RU" sz="2400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6869" name="Line 9"/>
            <p:cNvSpPr>
              <a:spLocks noChangeShapeType="1"/>
            </p:cNvSpPr>
            <p:nvPr/>
          </p:nvSpPr>
          <p:spPr bwMode="auto">
            <a:xfrm>
              <a:off x="4499" y="2750"/>
              <a:ext cx="0" cy="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0" name="Line 10"/>
            <p:cNvSpPr>
              <a:spLocks noChangeShapeType="1"/>
            </p:cNvSpPr>
            <p:nvPr/>
          </p:nvSpPr>
          <p:spPr bwMode="auto">
            <a:xfrm>
              <a:off x="3923" y="2750"/>
              <a:ext cx="0" cy="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1" name="Line 11"/>
            <p:cNvSpPr>
              <a:spLocks noChangeShapeType="1"/>
            </p:cNvSpPr>
            <p:nvPr/>
          </p:nvSpPr>
          <p:spPr bwMode="auto">
            <a:xfrm>
              <a:off x="5057" y="2750"/>
              <a:ext cx="0" cy="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D94DE-1BC1-47B9-8E40-7C038CF54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3" y="257175"/>
            <a:ext cx="2415475" cy="12994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949A37-2ACC-4E27-B4B6-0AF703A2E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48" y="3988798"/>
            <a:ext cx="2376264" cy="1982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B8AB1-EF5A-4A1B-B208-6E3BC069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Хімічні властивості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D113-3832-4EE7-92EE-863679D76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400" b="1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Реакція горіння: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2CH</a:t>
            </a:r>
            <a:r>
              <a:rPr lang="uk-UA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OH + 3O</a:t>
            </a:r>
            <a:r>
              <a:rPr lang="uk-UA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 → 2CO</a:t>
            </a:r>
            <a:r>
              <a:rPr lang="uk-UA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 + 4H</a:t>
            </a:r>
            <a:r>
              <a:rPr lang="uk-UA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uk-UA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OH + 3O</a:t>
            </a:r>
            <a:r>
              <a:rPr lang="uk-UA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 → 2CO</a:t>
            </a:r>
            <a:r>
              <a:rPr lang="uk-UA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lang="uk-UA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solidFill>
                  <a:schemeClr val="dk1"/>
                </a:solidFill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dk1"/>
                </a:solidFill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chemeClr val="dk1"/>
                </a:solidFill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dk1"/>
                </a:solidFill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dk1"/>
                </a:solidFill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chemeClr val="dk1"/>
                </a:solidFill>
                <a:cs typeface="Times New Roman" panose="02020603050405020304" pitchFamily="18" charset="0"/>
              </a:rPr>
              <a:t>(O</a:t>
            </a:r>
            <a:r>
              <a:rPr lang="uk-UA" sz="3200" dirty="0">
                <a:solidFill>
                  <a:schemeClr val="dk1"/>
                </a:solidFill>
                <a:cs typeface="Times New Roman" panose="02020603050405020304" pitchFamily="18" charset="0"/>
              </a:rPr>
              <a:t>Н</a:t>
            </a:r>
            <a:r>
              <a:rPr lang="en-US" sz="3200" dirty="0">
                <a:solidFill>
                  <a:schemeClr val="dk1"/>
                </a:solidFill>
                <a:cs typeface="Times New Roman" panose="02020603050405020304" pitchFamily="18" charset="0"/>
              </a:rPr>
              <a:t>)</a:t>
            </a:r>
            <a:r>
              <a:rPr lang="en-US" sz="3200" baseline="-25000" dirty="0">
                <a:solidFill>
                  <a:schemeClr val="dk1"/>
                </a:solidFill>
                <a:cs typeface="Times New Roman" panose="02020603050405020304" pitchFamily="18" charset="0"/>
              </a:rPr>
              <a:t>3</a:t>
            </a:r>
            <a:r>
              <a:rPr lang="uk-UA" sz="3200" dirty="0">
                <a:cs typeface="Times New Roman" panose="02020603050405020304" pitchFamily="18" charset="0"/>
              </a:rPr>
              <a:t> 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+7O</a:t>
            </a:r>
            <a:r>
              <a:rPr lang="uk-UA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 →6CO</a:t>
            </a:r>
            <a:r>
              <a:rPr lang="uk-UA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 + 8H</a:t>
            </a:r>
            <a:r>
              <a:rPr lang="uk-UA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91E7BA-3B3B-4A47-ABD4-9C195324C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1" b="-681"/>
          <a:stretch/>
        </p:blipFill>
        <p:spPr>
          <a:xfrm>
            <a:off x="7236296" y="2636912"/>
            <a:ext cx="1440160" cy="189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12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E16F8-CD14-4E4B-9CEC-A18CFE46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Хімічні властивості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C8453-626E-4C4B-98BE-B4389225D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772816"/>
            <a:ext cx="7543801" cy="4096278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uk-UA" sz="2400" b="1" dirty="0">
                <a:solidFill>
                  <a:srgbClr val="CC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Реакція взаємодії з активними металами: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cs typeface="Times New Roman" panose="02020603050405020304" pitchFamily="18" charset="0"/>
              </a:rPr>
              <a:t>2C</a:t>
            </a:r>
            <a:r>
              <a:rPr lang="uk-UA" sz="3200" baseline="-25000" dirty="0">
                <a:cs typeface="Times New Roman" panose="02020603050405020304" pitchFamily="18" charset="0"/>
              </a:rPr>
              <a:t>2</a:t>
            </a:r>
            <a:r>
              <a:rPr lang="uk-UA" sz="3200" dirty="0">
                <a:cs typeface="Times New Roman" panose="02020603050405020304" pitchFamily="18" charset="0"/>
              </a:rPr>
              <a:t>H</a:t>
            </a:r>
            <a:r>
              <a:rPr lang="uk-UA" sz="3200" baseline="-25000" dirty="0">
                <a:cs typeface="Times New Roman" panose="02020603050405020304" pitchFamily="18" charset="0"/>
              </a:rPr>
              <a:t>5</a:t>
            </a:r>
            <a:r>
              <a:rPr lang="uk-UA" sz="3200" dirty="0">
                <a:cs typeface="Times New Roman" panose="02020603050405020304" pitchFamily="18" charset="0"/>
              </a:rPr>
              <a:t>OH + 2Na → 2C</a:t>
            </a:r>
            <a:r>
              <a:rPr lang="uk-UA" sz="3200" baseline="-25000" dirty="0">
                <a:cs typeface="Times New Roman" panose="02020603050405020304" pitchFamily="18" charset="0"/>
              </a:rPr>
              <a:t>2</a:t>
            </a:r>
            <a:r>
              <a:rPr lang="uk-UA" sz="3200" dirty="0">
                <a:cs typeface="Times New Roman" panose="02020603050405020304" pitchFamily="18" charset="0"/>
              </a:rPr>
              <a:t>H</a:t>
            </a:r>
            <a:r>
              <a:rPr lang="uk-UA" sz="3200" baseline="-25000" dirty="0">
                <a:cs typeface="Times New Roman" panose="02020603050405020304" pitchFamily="18" charset="0"/>
              </a:rPr>
              <a:t>5</a:t>
            </a:r>
            <a:r>
              <a:rPr lang="uk-UA" sz="3200" dirty="0">
                <a:cs typeface="Times New Roman" panose="02020603050405020304" pitchFamily="18" charset="0"/>
              </a:rPr>
              <a:t>ONa + H</a:t>
            </a:r>
            <a:r>
              <a:rPr lang="uk-UA" sz="3200" baseline="-25000" dirty="0"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2CH</a:t>
            </a:r>
            <a:r>
              <a:rPr lang="uk-UA" sz="3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OH </a:t>
            </a:r>
            <a:r>
              <a:rPr lang="uk-UA" sz="3200" dirty="0">
                <a:cs typeface="Times New Roman" panose="02020603050405020304" pitchFamily="18" charset="0"/>
              </a:rPr>
              <a:t>+ 2Na → 2CH</a:t>
            </a:r>
            <a:r>
              <a:rPr lang="uk-UA" sz="3200" baseline="-25000" dirty="0">
                <a:cs typeface="Times New Roman" panose="02020603050405020304" pitchFamily="18" charset="0"/>
              </a:rPr>
              <a:t>3</a:t>
            </a:r>
            <a:r>
              <a:rPr lang="uk-UA" sz="3200" dirty="0">
                <a:cs typeface="Times New Roman" panose="02020603050405020304" pitchFamily="18" charset="0"/>
              </a:rPr>
              <a:t>ONa + H</a:t>
            </a:r>
            <a:r>
              <a:rPr lang="uk-UA" sz="3200" baseline="-25000" dirty="0"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solidFill>
                  <a:schemeClr val="dk1"/>
                </a:solidFill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dk1"/>
                </a:solidFill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chemeClr val="dk1"/>
                </a:solidFill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dk1"/>
                </a:solidFill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dk1"/>
                </a:solidFill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chemeClr val="dk1"/>
                </a:solidFill>
                <a:cs typeface="Times New Roman" panose="02020603050405020304" pitchFamily="18" charset="0"/>
              </a:rPr>
              <a:t>(O</a:t>
            </a:r>
            <a:r>
              <a:rPr lang="uk-UA" sz="3200" dirty="0">
                <a:solidFill>
                  <a:schemeClr val="dk1"/>
                </a:solidFill>
                <a:cs typeface="Times New Roman" panose="02020603050405020304" pitchFamily="18" charset="0"/>
              </a:rPr>
              <a:t>Н</a:t>
            </a:r>
            <a:r>
              <a:rPr lang="en-US" sz="3200" dirty="0">
                <a:solidFill>
                  <a:schemeClr val="dk1"/>
                </a:solidFill>
                <a:cs typeface="Times New Roman" panose="02020603050405020304" pitchFamily="18" charset="0"/>
              </a:rPr>
              <a:t>)</a:t>
            </a:r>
            <a:r>
              <a:rPr lang="en-US" sz="3200" baseline="-25000" dirty="0">
                <a:solidFill>
                  <a:schemeClr val="dk1"/>
                </a:solidFill>
                <a:cs typeface="Times New Roman" panose="02020603050405020304" pitchFamily="18" charset="0"/>
              </a:rPr>
              <a:t>3</a:t>
            </a:r>
            <a:r>
              <a:rPr lang="uk-UA" sz="3200" dirty="0">
                <a:cs typeface="Times New Roman" panose="02020603050405020304" pitchFamily="18" charset="0"/>
              </a:rPr>
              <a:t> + 6Na → 2C</a:t>
            </a:r>
            <a:r>
              <a:rPr lang="uk-UA" sz="3200" baseline="-25000" dirty="0">
                <a:cs typeface="Times New Roman" panose="02020603050405020304" pitchFamily="18" charset="0"/>
              </a:rPr>
              <a:t>3</a:t>
            </a:r>
            <a:r>
              <a:rPr lang="uk-UA" sz="3200" dirty="0">
                <a:cs typeface="Times New Roman" panose="02020603050405020304" pitchFamily="18" charset="0"/>
              </a:rPr>
              <a:t>H</a:t>
            </a:r>
            <a:r>
              <a:rPr lang="uk-UA" sz="3200" baseline="-25000" dirty="0">
                <a:cs typeface="Times New Roman" panose="02020603050405020304" pitchFamily="18" charset="0"/>
              </a:rPr>
              <a:t>5</a:t>
            </a:r>
            <a:r>
              <a:rPr lang="uk-UA" sz="3200" dirty="0">
                <a:cs typeface="Times New Roman" panose="02020603050405020304" pitchFamily="18" charset="0"/>
              </a:rPr>
              <a:t>(</a:t>
            </a:r>
            <a:r>
              <a:rPr lang="uk-UA" sz="3200" dirty="0" err="1">
                <a:cs typeface="Times New Roman" panose="02020603050405020304" pitchFamily="18" charset="0"/>
              </a:rPr>
              <a:t>ОNa</a:t>
            </a:r>
            <a:r>
              <a:rPr lang="uk-UA" sz="3200" dirty="0">
                <a:cs typeface="Times New Roman" panose="02020603050405020304" pitchFamily="18" charset="0"/>
              </a:rPr>
              <a:t>)</a:t>
            </a:r>
            <a:r>
              <a:rPr lang="uk-UA" sz="3200" baseline="-25000" dirty="0">
                <a:cs typeface="Times New Roman" panose="02020603050405020304" pitchFamily="18" charset="0"/>
              </a:rPr>
              <a:t>3</a:t>
            </a:r>
            <a:r>
              <a:rPr lang="uk-UA" sz="3200" dirty="0">
                <a:cs typeface="Times New Roman" panose="02020603050405020304" pitchFamily="18" charset="0"/>
              </a:rPr>
              <a:t> +3H</a:t>
            </a:r>
            <a:r>
              <a:rPr lang="uk-UA" sz="3200" baseline="-25000" dirty="0">
                <a:cs typeface="Times New Roman" panose="02020603050405020304" pitchFamily="18" charset="0"/>
              </a:rPr>
              <a:t>2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https://www.youtube.com/watch?v=WGPU_1QMX-8</a:t>
            </a:r>
            <a:endParaRPr lang="uk-UA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1DB50-B22D-4B8C-9468-B0F5C7802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9120"/>
            <a:ext cx="2448272" cy="17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44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CEDC3-51DC-4DF0-BB23-5AD75446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Хімічні властивості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5560F-92CB-41F3-BFD6-EDB3D8C8C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772816"/>
            <a:ext cx="7543801" cy="432048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C0000"/>
                </a:solidFill>
              </a:rPr>
              <a:t> </a:t>
            </a:r>
            <a:r>
              <a:rPr lang="uk-UA" sz="2400" b="1" dirty="0">
                <a:solidFill>
                  <a:srgbClr val="CC0000"/>
                </a:solidFill>
              </a:rPr>
              <a:t>Реакція окиснення</a:t>
            </a:r>
          </a:p>
          <a:p>
            <a:r>
              <a:rPr lang="uk-UA" dirty="0"/>
              <a:t>Якщо в спирт занурити розжарену мідну спіраль, покриту чорним нальотом </a:t>
            </a:r>
            <a:r>
              <a:rPr lang="uk-UA" dirty="0" err="1"/>
              <a:t>купрум</a:t>
            </a:r>
            <a:r>
              <a:rPr lang="uk-UA" dirty="0"/>
              <a:t> (ΙΙ) оксиду, то спіраль стане блискучою, з’явиться специфічний запах альдегіду. Цю реакцію використовують для якісного визначення спиртів.</a:t>
            </a:r>
          </a:p>
          <a:p>
            <a:r>
              <a:rPr lang="uk-UA" b="1" i="1" dirty="0">
                <a:solidFill>
                  <a:srgbClr val="CC0000"/>
                </a:solidFill>
              </a:rPr>
              <a:t>Якісна реакція на спирт етанол</a:t>
            </a:r>
          </a:p>
          <a:p>
            <a:endParaRPr lang="uk-UA" b="1" i="1" dirty="0">
              <a:solidFill>
                <a:srgbClr val="CC0000"/>
              </a:solidFill>
            </a:endParaRPr>
          </a:p>
          <a:p>
            <a:endParaRPr lang="uk-UA" b="1" i="1" dirty="0">
              <a:solidFill>
                <a:srgbClr val="CC0000"/>
              </a:solidFill>
            </a:endParaRPr>
          </a:p>
          <a:p>
            <a:endParaRPr lang="uk-UA" b="1" i="1" dirty="0">
              <a:solidFill>
                <a:srgbClr val="CC0000"/>
              </a:solidFill>
            </a:endParaRPr>
          </a:p>
          <a:p>
            <a:r>
              <a:rPr lang="en-US" b="1" i="1" dirty="0">
                <a:solidFill>
                  <a:srgbClr val="00B050"/>
                </a:solidFill>
                <a:hlinkClick r:id="rId2"/>
              </a:rPr>
              <a:t>https://www.youtube.com/watch?v=nMTgJFdafN0</a:t>
            </a:r>
            <a:endParaRPr lang="uk-UA" b="1" i="1" dirty="0">
              <a:solidFill>
                <a:srgbClr val="00B050"/>
              </a:solidFill>
            </a:endParaRPr>
          </a:p>
          <a:p>
            <a:endParaRPr lang="uk-UA" b="1" i="1" dirty="0">
              <a:solidFill>
                <a:srgbClr val="00B05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D3563C-2010-4E93-B866-C8EA52018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39" y="3551573"/>
            <a:ext cx="3837235" cy="18216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8923890-B17D-4FC9-8106-66627888B3E3}"/>
              </a:ext>
            </a:extLst>
          </p:cNvPr>
          <p:cNvSpPr/>
          <p:nvPr/>
        </p:nvSpPr>
        <p:spPr>
          <a:xfrm>
            <a:off x="777240" y="4293096"/>
            <a:ext cx="2786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CH</a:t>
            </a:r>
            <a:r>
              <a:rPr lang="en-US" b="1" baseline="-25000" dirty="0">
                <a:cs typeface="Times New Roman" pitchFamily="18" charset="0"/>
              </a:rPr>
              <a:t>3</a:t>
            </a:r>
            <a:r>
              <a:rPr lang="en-US" b="1" dirty="0">
                <a:cs typeface="Times New Roman" pitchFamily="18" charset="0"/>
              </a:rPr>
              <a:t> –CH</a:t>
            </a:r>
            <a:r>
              <a:rPr lang="en-US" b="1" baseline="-25000" dirty="0">
                <a:cs typeface="Times New Roman" pitchFamily="18" charset="0"/>
              </a:rPr>
              <a:t>2</a:t>
            </a:r>
            <a:r>
              <a:rPr lang="en-US" b="1" dirty="0">
                <a:cs typeface="Times New Roman" pitchFamily="18" charset="0"/>
              </a:rPr>
              <a:t>–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OH</a:t>
            </a:r>
            <a:r>
              <a:rPr lang="en-US" b="1" dirty="0">
                <a:cs typeface="Times New Roman" pitchFamily="18" charset="0"/>
              </a:rPr>
              <a:t> + </a:t>
            </a:r>
            <a:r>
              <a:rPr lang="en-US" b="1" dirty="0" err="1">
                <a:cs typeface="Times New Roman" pitchFamily="18" charset="0"/>
              </a:rPr>
              <a:t>CuO</a:t>
            </a:r>
            <a:r>
              <a:rPr lang="en-US" b="1" dirty="0">
                <a:cs typeface="Times New Roman" pitchFamily="18" charset="0"/>
              </a:rPr>
              <a:t>  →</a:t>
            </a:r>
            <a:endParaRPr lang="uk-UA" b="1" dirty="0"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 CH</a:t>
            </a:r>
            <a:r>
              <a:rPr lang="en-US" b="1" baseline="-25000" dirty="0">
                <a:cs typeface="Times New Roman" pitchFamily="18" charset="0"/>
              </a:rPr>
              <a:t>3</a:t>
            </a:r>
            <a:r>
              <a:rPr lang="en-US" b="1" dirty="0">
                <a:cs typeface="Times New Roman" pitchFamily="18" charset="0"/>
              </a:rPr>
              <a:t>–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uk-UA" b="1" dirty="0">
                <a:solidFill>
                  <a:srgbClr val="FF0000"/>
                </a:solidFill>
                <a:cs typeface="Times New Roman" pitchFamily="18" charset="0"/>
              </a:rPr>
              <a:t>НО</a:t>
            </a: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b="1" dirty="0">
                <a:cs typeface="Times New Roman" pitchFamily="18" charset="0"/>
              </a:rPr>
              <a:t> + </a:t>
            </a:r>
            <a:r>
              <a:rPr lang="en-US" b="1" dirty="0">
                <a:cs typeface="Times New Roman" pitchFamily="18" charset="0"/>
              </a:rPr>
              <a:t> Cu  +  H</a:t>
            </a:r>
            <a:r>
              <a:rPr lang="en-US" b="1" baseline="-25000" dirty="0">
                <a:cs typeface="Times New Roman" pitchFamily="18" charset="0"/>
              </a:rPr>
              <a:t>2</a:t>
            </a:r>
            <a:r>
              <a:rPr lang="en-US" b="1" dirty="0">
                <a:cs typeface="Times New Roman" pitchFamily="18" charset="0"/>
              </a:rPr>
              <a:t>O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342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64E18-AA72-4654-ABD3-A79CF72B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Хімічні властивості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BB7DD0-3501-4E64-8CE5-2A03AAAF5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3100" b="1" dirty="0">
                <a:solidFill>
                  <a:srgbClr val="CC0000"/>
                </a:solidFill>
              </a:rPr>
              <a:t>Реакція дегідратації</a:t>
            </a:r>
            <a:endParaRPr lang="ru-RU" sz="3100" b="1" dirty="0">
              <a:solidFill>
                <a:srgbClr val="CC0000"/>
              </a:solidFill>
            </a:endParaRPr>
          </a:p>
          <a:p>
            <a:r>
              <a:rPr lang="uk-UA" dirty="0"/>
              <a:t>У присутності </a:t>
            </a:r>
            <a:r>
              <a:rPr lang="uk-UA" dirty="0" err="1"/>
              <a:t>водовіднімаючого</a:t>
            </a:r>
            <a:r>
              <a:rPr lang="uk-UA" dirty="0"/>
              <a:t> засобу (концентрована сульфатна кислота, цинк хлориду) й підвищеної температури від молекул спиртів </a:t>
            </a:r>
            <a:r>
              <a:rPr lang="uk-UA" dirty="0">
                <a:solidFill>
                  <a:srgbClr val="CC0000"/>
                </a:solidFill>
              </a:rPr>
              <a:t>відщеплюється вода</a:t>
            </a:r>
            <a:r>
              <a:rPr lang="uk-UA" dirty="0"/>
              <a:t>. :</a:t>
            </a:r>
          </a:p>
          <a:p>
            <a:r>
              <a:rPr lang="uk-UA" dirty="0"/>
              <a:t>а) якщо дегідратація відбувається при нагріванні спирту (до 140°С) з достатньою кількістю концентрованої сульфатної кислоти, то відбувається утворення ненасиченого вуглеводню:</a:t>
            </a:r>
          </a:p>
          <a:p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(етанол)             </a:t>
            </a:r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uk-UA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CH</a:t>
            </a:r>
            <a:r>
              <a:rPr lang="uk-UA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(етилен) + </a:t>
            </a:r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dirty="0"/>
              <a:t>б) якщо дегідратація відбувається за вищої температури при надлишку спирту, молекула води відщеплюється від двох молекул спирту, внаслідок чого утворюється </a:t>
            </a:r>
            <a:r>
              <a:rPr lang="uk-UA" dirty="0" err="1"/>
              <a:t>етер</a:t>
            </a:r>
            <a:r>
              <a:rPr lang="uk-UA" dirty="0"/>
              <a:t>:</a:t>
            </a:r>
          </a:p>
          <a:p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(етанол)       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 – C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(діетиловий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етер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94EAC4C-FE3A-493E-90FF-F1BF1233FA93}"/>
              </a:ext>
            </a:extLst>
          </p:cNvPr>
          <p:cNvCxnSpPr>
            <a:cxnSpLocks/>
          </p:cNvCxnSpPr>
          <p:nvPr/>
        </p:nvCxnSpPr>
        <p:spPr>
          <a:xfrm>
            <a:off x="3421410" y="5301208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5D3E478E-60D9-4B14-BBE0-643465AC842C}"/>
              </a:ext>
            </a:extLst>
          </p:cNvPr>
          <p:cNvCxnSpPr>
            <a:cxnSpLocks/>
          </p:cNvCxnSpPr>
          <p:nvPr/>
        </p:nvCxnSpPr>
        <p:spPr>
          <a:xfrm>
            <a:off x="3421410" y="4077072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68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cap="none" spc="300" dirty="0">
                <a:ln w="3155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Зміст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/>
            <a:endParaRPr lang="ru-RU" sz="1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ea typeface="Batang" panose="02030600000101010101" pitchFamily="18" charset="-127"/>
              </a:rPr>
              <a:t> Метанол, етанол, </a:t>
            </a:r>
            <a:r>
              <a:rPr lang="uk-UA" sz="4000" b="1" dirty="0" err="1">
                <a:solidFill>
                  <a:schemeClr val="accent5">
                    <a:lumMod val="50000"/>
                  </a:schemeClr>
                </a:solidFill>
                <a:ea typeface="Batang" panose="02030600000101010101" pitchFamily="18" charset="-127"/>
              </a:rPr>
              <a:t>гліцерол</a:t>
            </a:r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ea typeface="Batang" panose="02030600000101010101" pitchFamily="18" charset="-127"/>
              </a:rPr>
              <a:t>: молекулярні та структурні формули, фізичні властивості.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ea typeface="Batang" panose="02030600000101010101" pitchFamily="18" charset="-127"/>
              </a:rPr>
              <a:t> Хімічні властивості спиртів. Якісна реакція на </a:t>
            </a:r>
            <a:r>
              <a:rPr lang="uk-UA" sz="4000" b="1" dirty="0" err="1">
                <a:solidFill>
                  <a:schemeClr val="accent5">
                    <a:lumMod val="50000"/>
                  </a:schemeClr>
                </a:solidFill>
                <a:ea typeface="Batang" panose="02030600000101010101" pitchFamily="18" charset="-127"/>
              </a:rPr>
              <a:t>гліцерол</a:t>
            </a:r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ea typeface="Batang" panose="02030600000101010101" pitchFamily="18" charset="-127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ea typeface="Batang" panose="02030600000101010101" pitchFamily="18" charset="-127"/>
              </a:rPr>
              <a:t> Згубна дія алкоголю на організм.</a:t>
            </a:r>
            <a:endParaRPr lang="ru-RU" sz="4000" b="1" dirty="0"/>
          </a:p>
          <a:p>
            <a:pPr>
              <a:buFont typeface="Wingdings" panose="05000000000000000000" pitchFamily="2" charset="2"/>
              <a:buChar char="Ø"/>
            </a:pPr>
            <a:endParaRPr lang="ru-RU" sz="4000" b="1" dirty="0"/>
          </a:p>
          <a:p>
            <a:pPr marL="514350" indent="-514350"/>
            <a:endParaRPr lang="ru-RU" sz="1000" b="1" dirty="0"/>
          </a:p>
          <a:p>
            <a:pPr marL="514350" indent="-514350"/>
            <a:endParaRPr lang="ru-RU" sz="1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B89D39-A75E-45C1-93C2-35A5CB289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234631"/>
            <a:ext cx="2282592" cy="12664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3AE0B7-9630-4D53-8CA9-7BC726DF3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1953379" cy="15090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714625"/>
            <a:ext cx="51435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R – C    +    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O - R             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000" dirty="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57625" y="2357438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,t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1428750" y="2500313"/>
            <a:ext cx="28575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1500188" y="2571750"/>
            <a:ext cx="28575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1428750" y="3143250"/>
            <a:ext cx="214313" cy="214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43063" y="2071688"/>
            <a:ext cx="5000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O</a:t>
            </a:r>
            <a:endParaRPr lang="ru-RU" sz="3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00188" y="3286125"/>
            <a:ext cx="1143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929063" y="2857500"/>
            <a:ext cx="10001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3929063" y="3000375"/>
            <a:ext cx="938212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00188" y="3286125"/>
            <a:ext cx="857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ru-RU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00313" y="2714625"/>
            <a:ext cx="500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85750" y="4143375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cs typeface="Times New Roman" pitchFamily="18" charset="0"/>
              </a:rPr>
              <a:t>  Кислота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428875" y="4143375"/>
            <a:ext cx="1357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cs typeface="Times New Roman" pitchFamily="18" charset="0"/>
              </a:rPr>
              <a:t>Спирт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215063" y="4071938"/>
            <a:ext cx="292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cs typeface="Times New Roman" pitchFamily="18" charset="0"/>
              </a:rPr>
              <a:t>                </a:t>
            </a:r>
            <a:r>
              <a:rPr lang="ru-RU" sz="2800" b="1" dirty="0" err="1">
                <a:cs typeface="Times New Roman" pitchFamily="18" charset="0"/>
              </a:rPr>
              <a:t>Етер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50825" y="4857750"/>
            <a:ext cx="8642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–C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000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 ↔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–СОО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000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 +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6286501" y="2643188"/>
            <a:ext cx="17033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R – C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86688" y="3286125"/>
            <a:ext cx="1143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latin typeface="Times New Roman" pitchFamily="18" charset="0"/>
                <a:cs typeface="Times New Roman" pitchFamily="18" charset="0"/>
              </a:rPr>
              <a:t>О -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 R </a:t>
            </a:r>
            <a:endParaRPr lang="ru-RU" sz="30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7715250" y="3143250"/>
            <a:ext cx="214313" cy="214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7643813" y="2428875"/>
            <a:ext cx="28575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7715250" y="2500313"/>
            <a:ext cx="28575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858125" y="2000250"/>
            <a:ext cx="5000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O</a:t>
            </a:r>
            <a:endParaRPr lang="ru-RU" sz="3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21885-329A-435C-9B57-A5AEC76F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81809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Хімічні властивості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5251108-6A16-499D-9A4E-9C333982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772816"/>
            <a:ext cx="7543801" cy="409627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Реакція етерифікації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43073 -0.08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-41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29375 0.0009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0" grpId="0"/>
      <p:bldP spid="21" grpId="0"/>
      <p:bldP spid="27" grpId="0"/>
      <p:bldP spid="27" grpId="1"/>
      <p:bldP spid="27" grpId="2"/>
      <p:bldP spid="27" grpId="3"/>
      <p:bldP spid="28" grpId="0"/>
      <p:bldP spid="28" grpId="1"/>
      <p:bldP spid="29" grpId="0"/>
      <p:bldP spid="31" grpId="0"/>
      <p:bldP spid="32" grpId="0"/>
      <p:bldP spid="33" grpId="0"/>
      <p:bldP spid="25" grpId="0"/>
      <p:bldP spid="26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A723F-3F5C-4272-84F5-CE4102E98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Хімічні властивості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7C53EB-4EA9-4D94-9899-ADD5443EE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Якісна реакція на </a:t>
            </a:r>
            <a:r>
              <a:rPr lang="uk-UA" sz="2400" b="1" dirty="0" err="1">
                <a:solidFill>
                  <a:srgbClr val="FF0000"/>
                </a:solidFill>
              </a:rPr>
              <a:t>гліцерол</a:t>
            </a:r>
            <a:endParaRPr lang="uk-UA" sz="2400" b="1" dirty="0">
              <a:solidFill>
                <a:srgbClr val="FF0000"/>
              </a:solidFill>
            </a:endParaRPr>
          </a:p>
          <a:p>
            <a:pPr algn="ctr"/>
            <a:endParaRPr lang="uk-UA" sz="2400" b="1" dirty="0">
              <a:solidFill>
                <a:srgbClr val="FF0000"/>
              </a:solidFill>
            </a:endParaRPr>
          </a:p>
          <a:p>
            <a:pPr algn="ctr"/>
            <a:endParaRPr lang="uk-UA" sz="2400" b="1" dirty="0">
              <a:solidFill>
                <a:srgbClr val="FF0000"/>
              </a:solidFill>
            </a:endParaRPr>
          </a:p>
          <a:p>
            <a:pPr algn="ctr"/>
            <a:endParaRPr lang="uk-UA" sz="2400" b="1" dirty="0">
              <a:solidFill>
                <a:srgbClr val="FF0000"/>
              </a:solidFill>
            </a:endParaRPr>
          </a:p>
          <a:p>
            <a:pPr algn="ctr"/>
            <a:endParaRPr lang="uk-UA" sz="2400" b="1" dirty="0">
              <a:solidFill>
                <a:srgbClr val="FF0000"/>
              </a:solidFill>
            </a:endParaRPr>
          </a:p>
          <a:p>
            <a:pPr algn="ctr"/>
            <a:endParaRPr lang="uk-UA" sz="2400" b="1" dirty="0">
              <a:solidFill>
                <a:srgbClr val="FF0000"/>
              </a:solidFill>
            </a:endParaRPr>
          </a:p>
          <a:p>
            <a:pPr algn="ctr"/>
            <a:endParaRPr lang="uk-UA" sz="2400" b="1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hlinkClick r:id="rId2"/>
              </a:rPr>
              <a:t>https://www.youtube.com/watch?v=hr8FikhG8zI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513185-7A2E-4C22-B0F5-547B964B1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68" y="2420888"/>
            <a:ext cx="6565863" cy="26642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6294AF-1F85-4D28-AAC1-8FE8329E3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3029"/>
            <a:ext cx="1213098" cy="12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61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90D86-DCB7-4FB6-8D21-68F562F8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>
            <a:normAutofit/>
          </a:bodyPr>
          <a:lstStyle/>
          <a:p>
            <a:pPr algn="ctr"/>
            <a:r>
              <a:rPr lang="uk-UA" b="1" spc="300" dirty="0">
                <a:solidFill>
                  <a:srgbClr val="FFC000"/>
                </a:solidFill>
              </a:rPr>
              <a:t>Підсумуємо!</a:t>
            </a:r>
            <a:endParaRPr lang="ru-RU" b="1" spc="300" dirty="0">
              <a:solidFill>
                <a:srgbClr val="FFC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FE082C-93E3-4790-B09D-3C03F3CE2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992887" cy="36004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847201-FF44-4451-B552-52E1EDE05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94" y="188640"/>
            <a:ext cx="1718320" cy="138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4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147B7-529D-4AFE-B54B-68051CF6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/>
          <a:lstStyle/>
          <a:p>
            <a:pPr algn="ctr"/>
            <a:r>
              <a:rPr lang="uk-UA" b="1" spc="0" dirty="0">
                <a:solidFill>
                  <a:srgbClr val="FFC000"/>
                </a:solidFill>
              </a:rPr>
              <a:t>Застосування спиртів</a:t>
            </a:r>
            <a:endParaRPr lang="ru-RU" b="1" spc="0" dirty="0">
              <a:solidFill>
                <a:srgbClr val="FFC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F817E4-E369-4938-97BF-79AA9098B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54310"/>
            <a:ext cx="4728848" cy="197603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09963F-E9E9-42E9-BE7D-FC518BF49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33" y="3830342"/>
            <a:ext cx="4550427" cy="21909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02ABFE-8C72-40DA-B863-EE7A3A0E1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97" y="2174248"/>
            <a:ext cx="1470775" cy="14707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10427E-855D-4F36-BCE9-BC5EF130B0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6579" r="54725"/>
          <a:stretch/>
        </p:blipFill>
        <p:spPr>
          <a:xfrm>
            <a:off x="1187624" y="4005064"/>
            <a:ext cx="1107878" cy="13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4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217DEA-38C8-47AC-934C-B8911603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/>
          <a:lstStyle/>
          <a:p>
            <a:r>
              <a:rPr lang="uk-UA" b="1" spc="0" dirty="0">
                <a:solidFill>
                  <a:srgbClr val="FFC000"/>
                </a:solidFill>
              </a:rPr>
              <a:t>Вплив алкоголю на організм</a:t>
            </a:r>
            <a:endParaRPr lang="ru-RU" b="1" spc="0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54DBD01-043F-4132-9771-DB67D651DD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5617" y="1845735"/>
            <a:ext cx="2520280" cy="1882334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4F07FA5D-F1B3-40B3-B3F2-3F577E91F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5936" y="1845734"/>
            <a:ext cx="4370824" cy="431956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/>
              <a:t> Етанол є природною психоактивною речовиною</a:t>
            </a:r>
            <a:r>
              <a:rPr lang="uk-UA" dirty="0"/>
              <a:t>, яка надає гальмівну дію на центральну нервову систему.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Вживання етанолу </a:t>
            </a:r>
            <a:r>
              <a:rPr lang="uk-UA" b="1" dirty="0"/>
              <a:t>викликає сп'яніння</a:t>
            </a:r>
            <a:r>
              <a:rPr lang="uk-UA" dirty="0"/>
              <a:t>, внаслідок чого у людини знижується швидкість реакції й увага, порушується координація рухів і міркування.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Вживання великої кількості, може призвести </a:t>
            </a:r>
            <a:r>
              <a:rPr lang="uk-UA" b="1" dirty="0"/>
              <a:t>до смерті</a:t>
            </a:r>
            <a:r>
              <a:rPr lang="uk-UA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Надмірне і постійне вживання алкогольних напоїв може викликати </a:t>
            </a:r>
            <a:r>
              <a:rPr lang="uk-UA" b="1" dirty="0"/>
              <a:t>алкоголізм.</a:t>
            </a:r>
          </a:p>
          <a:p>
            <a:pPr marL="0" indent="0">
              <a:buNone/>
            </a:pPr>
            <a:r>
              <a:rPr lang="en-US" b="1" dirty="0">
                <a:hlinkClick r:id="rId3"/>
              </a:rPr>
              <a:t>https://www.youtube.com/watch?v=qJ9LS1_k7B4</a:t>
            </a:r>
            <a:endParaRPr lang="uk-UA" b="1" dirty="0"/>
          </a:p>
          <a:p>
            <a:pPr>
              <a:buFont typeface="Wingdings" panose="05000000000000000000" pitchFamily="2" charset="2"/>
              <a:buChar char="Ø"/>
            </a:pPr>
            <a:endParaRPr lang="uk-UA" b="1" dirty="0"/>
          </a:p>
          <a:p>
            <a:pPr>
              <a:buFont typeface="Wingdings" panose="05000000000000000000" pitchFamily="2" charset="2"/>
              <a:buChar char="Ø"/>
            </a:pPr>
            <a:endParaRPr lang="uk-UA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85D7FD-C683-4C55-9749-5BC40CF9C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35" y="4005064"/>
            <a:ext cx="2634243" cy="45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3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57ED5-268B-4C53-B5A1-E9A58E28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86605"/>
            <a:ext cx="7827208" cy="910148"/>
          </a:xfrm>
        </p:spPr>
        <p:txBody>
          <a:bodyPr/>
          <a:lstStyle/>
          <a:p>
            <a:pPr algn="ctr"/>
            <a:r>
              <a:rPr lang="uk-UA" b="1" spc="0" dirty="0">
                <a:solidFill>
                  <a:srgbClr val="FFC000"/>
                </a:solidFill>
              </a:rPr>
              <a:t>Наслідки вживання алкоголю</a:t>
            </a:r>
            <a:endParaRPr lang="ru-RU" b="1" spc="0" dirty="0">
              <a:solidFill>
                <a:srgbClr val="FFC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FF18D6-D0A6-4E21-BC7F-1C735E7BB1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7624" y="1845735"/>
            <a:ext cx="3024336" cy="215932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2A75710-CB3C-4A15-B426-3EBE5F078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45735"/>
            <a:ext cx="3960440" cy="441324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Руйнування слизових оболонок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Виразка</a:t>
            </a:r>
            <a:r>
              <a:rPr lang="ru-RU" dirty="0"/>
              <a:t>  </a:t>
            </a:r>
            <a:r>
              <a:rPr lang="uk-UA" dirty="0"/>
              <a:t>шлунку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Цироз печінки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Знищення клітин головного мозку </a:t>
            </a:r>
          </a:p>
          <a:p>
            <a:r>
              <a:rPr lang="uk-UA" dirty="0"/>
              <a:t>  100г вина вбиває 500 нейронів</a:t>
            </a:r>
          </a:p>
          <a:p>
            <a:r>
              <a:rPr lang="uk-UA" dirty="0">
                <a:solidFill>
                  <a:srgbClr val="170298"/>
                </a:solidFill>
              </a:rPr>
              <a:t>  100г пива вбиває 3000 нейронів</a:t>
            </a:r>
          </a:p>
          <a:p>
            <a:r>
              <a:rPr lang="uk-UA" dirty="0"/>
              <a:t>  100г горілки - 7500 нейронів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Імпотенція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Рак</a:t>
            </a:r>
          </a:p>
          <a:p>
            <a:pPr marL="0" indent="0">
              <a:buNone/>
            </a:pPr>
            <a:r>
              <a:rPr lang="uk-UA" dirty="0">
                <a:hlinkClick r:id="rId3"/>
              </a:rPr>
              <a:t>     </a:t>
            </a:r>
            <a:r>
              <a:rPr lang="en-US" dirty="0">
                <a:hlinkClick r:id="rId3"/>
              </a:rPr>
              <a:t>https://www.youtube.com/watch?v=Z608RbP1tt0</a:t>
            </a:r>
            <a:endParaRPr lang="uk-UA" dirty="0"/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4D8F01-357D-4650-BA87-A06A88E4E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69702"/>
            <a:ext cx="3436952" cy="2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0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0D3B6-886B-4329-B793-FB75D972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86605"/>
            <a:ext cx="8136904" cy="1054164"/>
          </a:xfrm>
        </p:spPr>
        <p:txBody>
          <a:bodyPr>
            <a:normAutofit/>
          </a:bodyPr>
          <a:lstStyle/>
          <a:p>
            <a:pPr algn="ctr"/>
            <a:r>
              <a:rPr lang="uk-UA" b="1" spc="0" dirty="0">
                <a:solidFill>
                  <a:srgbClr val="FFC000"/>
                </a:solidFill>
              </a:rPr>
              <a:t>Алкоголь і вагітність несумісні!</a:t>
            </a:r>
            <a:endParaRPr lang="ru-RU" b="1" spc="0" dirty="0">
              <a:solidFill>
                <a:srgbClr val="FFC00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6AF1895-A913-4DCC-940E-8DB0B523A0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980344"/>
            <a:ext cx="3703638" cy="3754563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40771F3-1F3A-45BE-9F14-F30A24E43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6056" y="1845735"/>
            <a:ext cx="3290704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b="1" dirty="0"/>
              <a:t> Вади розвитку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/>
              <a:t> Фетальний алкогольний синдром (ФАС)</a:t>
            </a:r>
            <a:r>
              <a:rPr lang="uk-UA" sz="2400" dirty="0"/>
              <a:t> - </a:t>
            </a:r>
            <a:r>
              <a:rPr lang="uk-UA" dirty="0"/>
              <a:t>це медичний діагноз, який ставлять за низкою фізичних та неврологічних ознак, що виникають внаслідок впливу алкоголю на плід під час вагітності (внаслідок пренатального впливу алкоголю).</a:t>
            </a:r>
          </a:p>
        </p:txBody>
      </p:sp>
    </p:spTree>
    <p:extLst>
      <p:ext uri="{BB962C8B-B14F-4D97-AF65-F5344CB8AC3E}">
        <p14:creationId xmlns:p14="http://schemas.microsoft.com/office/powerpoint/2010/main" val="437498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61E0C-5F62-46C2-95E3-98D8AD43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98180"/>
          </a:xfrm>
        </p:spPr>
        <p:txBody>
          <a:bodyPr/>
          <a:lstStyle/>
          <a:p>
            <a:pPr algn="ctr"/>
            <a:r>
              <a:rPr lang="uk-UA" b="1" spc="0" dirty="0">
                <a:solidFill>
                  <a:srgbClr val="FFC000"/>
                </a:solidFill>
              </a:rPr>
              <a:t>Алкоголь          для </a:t>
            </a:r>
            <a:r>
              <a:rPr lang="uk-UA" b="1" spc="0" dirty="0" err="1">
                <a:solidFill>
                  <a:srgbClr val="FFC000"/>
                </a:solidFill>
              </a:rPr>
              <a:t>підлітка</a:t>
            </a:r>
            <a:endParaRPr lang="ru-RU" b="1" spc="0" dirty="0">
              <a:solidFill>
                <a:srgbClr val="FFC00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74E131E-6FD7-4169-83EB-44A13690AE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4" t="26917" r="12228" b="12446"/>
          <a:stretch/>
        </p:blipFill>
        <p:spPr>
          <a:xfrm>
            <a:off x="1838591" y="3857415"/>
            <a:ext cx="1656184" cy="2153039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D907107-C657-4A7A-A835-F392672FC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1845734"/>
            <a:ext cx="3703320" cy="42475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 Токсична </a:t>
            </a:r>
            <a:r>
              <a:rPr lang="uk-UA" sz="2400" b="1" dirty="0"/>
              <a:t>дія алкоголю на організм </a:t>
            </a:r>
            <a:r>
              <a:rPr lang="uk-UA" sz="2400" b="1" dirty="0" err="1"/>
              <a:t>підлітка</a:t>
            </a:r>
            <a:r>
              <a:rPr lang="uk-UA" sz="2400" b="1" dirty="0"/>
              <a:t> у кілька разів сильніша</a:t>
            </a:r>
            <a:r>
              <a:rPr lang="uk-UA" sz="2400" dirty="0"/>
              <a:t>, ніж на організм дорослого.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/>
              <a:t> Алкоголь</a:t>
            </a:r>
            <a:r>
              <a:rPr lang="uk-UA" sz="2400" dirty="0"/>
              <a:t> –це легкий </a:t>
            </a:r>
            <a:r>
              <a:rPr lang="uk-UA" sz="2400" b="1" dirty="0"/>
              <a:t>наркотик</a:t>
            </a:r>
            <a:r>
              <a:rPr lang="uk-UA" sz="2400" dirty="0"/>
              <a:t> з важкими наслідками. Як і всі наркотичні речовини, він викликає </a:t>
            </a:r>
            <a:r>
              <a:rPr lang="uk-UA" sz="2400" b="1" dirty="0"/>
              <a:t>залежність</a:t>
            </a:r>
            <a:r>
              <a:rPr lang="uk-UA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 </a:t>
            </a:r>
            <a:r>
              <a:rPr lang="uk-UA" sz="2400" b="1" dirty="0">
                <a:solidFill>
                  <a:srgbClr val="FF6600"/>
                </a:solidFill>
              </a:rPr>
              <a:t>Бережи здоров’я та своє майбутнє!</a:t>
            </a:r>
          </a:p>
          <a:p>
            <a:endParaRPr lang="uk-UA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B29458-4AAF-4D22-A465-439DB1503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42" y="1864427"/>
            <a:ext cx="2628900" cy="17335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C945EA-A7F4-42B8-9906-F46CB6692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33426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00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20FAA5-3CBE-462A-98CF-197F00B03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0" t="19866" r="910" b="1522"/>
          <a:stretch/>
        </p:blipFill>
        <p:spPr>
          <a:xfrm>
            <a:off x="683568" y="764704"/>
            <a:ext cx="8009691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E87AB5-AE05-427B-A192-5AFB9A62E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Завдання</a:t>
            </a:r>
            <a:endParaRPr lang="ru-R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28199D3-004A-4E90-82BA-9D0DB86E7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568" y="1700809"/>
            <a:ext cx="4320480" cy="41682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</a:rPr>
              <a:t>. Сформувати поняття про спирти</a:t>
            </a:r>
          </a:p>
          <a:p>
            <a:pPr marL="0" indent="0">
              <a:buNone/>
            </a:pP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</a:rPr>
              <a:t>2. Навчитись:</a:t>
            </a:r>
            <a:endParaRPr lang="ru-RU" sz="21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</a:rPr>
              <a:t> Записувати формули та називати спирти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</a:rPr>
              <a:t> Розрізняти  метанол, етанол та </a:t>
            </a:r>
            <a:r>
              <a:rPr lang="uk-UA" sz="2100" b="1" dirty="0" err="1">
                <a:solidFill>
                  <a:schemeClr val="accent2">
                    <a:lumMod val="50000"/>
                  </a:schemeClr>
                </a:solidFill>
              </a:rPr>
              <a:t>гліцерол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</a:rPr>
              <a:t> за їх фізичними властивостями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</a:rPr>
              <a:t> Записувати рівняння хімічних реакцій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</a:rPr>
              <a:t> Визначати </a:t>
            </a:r>
            <a:r>
              <a:rPr lang="uk-UA" sz="2100" b="1" dirty="0" err="1">
                <a:solidFill>
                  <a:schemeClr val="accent2">
                    <a:lumMod val="50000"/>
                  </a:schemeClr>
                </a:solidFill>
              </a:rPr>
              <a:t>гліцерол</a:t>
            </a: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</a:rPr>
              <a:t> за якісною реакцією</a:t>
            </a:r>
            <a:endParaRPr lang="ru-RU" sz="21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</a:rPr>
              <a:t>3. Дізнатись про отруйність метанолу й етанолу. </a:t>
            </a:r>
          </a:p>
          <a:p>
            <a:pPr marL="0" indent="0">
              <a:buNone/>
            </a:pPr>
            <a:r>
              <a:rPr lang="uk-UA" sz="2100" b="1" dirty="0">
                <a:solidFill>
                  <a:schemeClr val="accent2">
                    <a:lumMod val="50000"/>
                  </a:schemeClr>
                </a:solidFill>
              </a:rPr>
              <a:t>4. Оцінити згубну дію алкоголю на організм людини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DF0ACFF-E456-44D1-9D83-6B6C0A729A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74667"/>
            <a:ext cx="2989826" cy="230978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0F71E5-A3EE-4293-B74F-282C0F4CB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219415"/>
            <a:ext cx="1008112" cy="14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1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147248" cy="955576"/>
          </a:xfrm>
          <a:ln>
            <a:solidFill>
              <a:srgbClr val="FF660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spc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endParaRPr lang="ru-RU" b="1" spc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1188" y="1700808"/>
            <a:ext cx="8064500" cy="439519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Спирти</a:t>
            </a:r>
            <a:r>
              <a:rPr lang="uk-UA" sz="3600" b="1" dirty="0">
                <a:solidFill>
                  <a:srgbClr val="FF0000"/>
                </a:solidFill>
              </a:rPr>
              <a:t> </a:t>
            </a:r>
            <a:r>
              <a:rPr lang="uk-UA" sz="3600" b="1" dirty="0">
                <a:solidFill>
                  <a:srgbClr val="543466"/>
                </a:solidFill>
              </a:rPr>
              <a:t> - органічні сполуки, </a:t>
            </a:r>
          </a:p>
          <a:p>
            <a:r>
              <a:rPr lang="uk-UA" sz="3600" b="1" dirty="0">
                <a:solidFill>
                  <a:srgbClr val="543466"/>
                </a:solidFill>
              </a:rPr>
              <a:t>що містять одну або декілька гідроксильних груп -</a:t>
            </a:r>
            <a:r>
              <a:rPr lang="uk-UA" sz="3600" b="1" dirty="0">
                <a:solidFill>
                  <a:srgbClr val="CC0000"/>
                </a:solidFill>
              </a:rPr>
              <a:t>OH</a:t>
            </a:r>
            <a:r>
              <a:rPr lang="uk-UA" sz="3600" b="1" dirty="0">
                <a:solidFill>
                  <a:srgbClr val="543466"/>
                </a:solidFill>
              </a:rPr>
              <a:t>, безпосередньо пов'язаних з атомом Карбону у вуглеводному радикалі.</a:t>
            </a:r>
          </a:p>
          <a:p>
            <a:endParaRPr lang="uk-UA" sz="3600" b="1" dirty="0">
              <a:solidFill>
                <a:srgbClr val="543466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uk-UA" sz="3600" b="1" dirty="0">
                <a:solidFill>
                  <a:srgbClr val="C00000"/>
                </a:solidFill>
              </a:rPr>
              <a:t> Загальна формула спиртів </a:t>
            </a:r>
            <a:r>
              <a:rPr lang="en-US" sz="3600" b="1" dirty="0">
                <a:solidFill>
                  <a:srgbClr val="C00000"/>
                </a:solidFill>
              </a:rPr>
              <a:t>R-</a:t>
            </a:r>
            <a:r>
              <a:rPr lang="uk-UA" sz="3600" b="1" dirty="0">
                <a:solidFill>
                  <a:srgbClr val="C00000"/>
                </a:solidFill>
              </a:rPr>
              <a:t>(OH)</a:t>
            </a:r>
            <a:r>
              <a:rPr lang="uk-UA" sz="3200" b="1" dirty="0">
                <a:solidFill>
                  <a:srgbClr val="C00000"/>
                </a:solidFill>
              </a:rPr>
              <a:t>n</a:t>
            </a:r>
          </a:p>
        </p:txBody>
      </p:sp>
      <p:pic>
        <p:nvPicPr>
          <p:cNvPr id="5" name="Место для изображения из Интернета 4">
            <a:extLst>
              <a:ext uri="{FF2B5EF4-FFF2-40B4-BE49-F238E27FC236}">
                <a16:creationId xmlns:a16="http://schemas.microsoft.com/office/drawing/2014/main" id="{3F46E990-EE6B-4E3F-AC89-099F071440B9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3" y="5885874"/>
            <a:ext cx="71437" cy="5512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7BCE6F-E2EA-43EA-B72D-6661AC296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88" y="3830133"/>
            <a:ext cx="1596577" cy="12878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219256" cy="943998"/>
          </a:xfrm>
          <a:noFill/>
          <a:ln w="0">
            <a:solidFill>
              <a:srgbClr val="FFC00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pc="0" dirty="0">
                <a:ln w="6350"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спиртів</a:t>
            </a:r>
            <a:endParaRPr lang="ru-RU" spc="0" dirty="0">
              <a:ln w="6350">
                <a:solidFill>
                  <a:srgbClr val="FF66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sz="half" idx="1"/>
          </p:nvPr>
        </p:nvSpPr>
        <p:spPr>
          <a:xfrm>
            <a:off x="323850" y="1628800"/>
            <a:ext cx="8569325" cy="446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775" y="1885950"/>
            <a:ext cx="3076575" cy="1381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кількістю  груп -</a:t>
            </a:r>
            <a:r>
              <a:rPr lang="uk-UA" sz="2800" b="1" dirty="0">
                <a:solidFill>
                  <a:srgbClr val="FF0000"/>
                </a:solidFill>
              </a:rPr>
              <a:t>ОН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4178300"/>
            <a:ext cx="2592387" cy="17795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Одноатомн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-СН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uk-UA" sz="2800" b="1" dirty="0">
                <a:solidFill>
                  <a:srgbClr val="FF0000"/>
                </a:solidFill>
              </a:rPr>
              <a:t>ОН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0550" y="4149725"/>
            <a:ext cx="2736850" cy="177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Двохатомні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uk-UA" sz="2800" b="1" dirty="0">
                <a:solidFill>
                  <a:srgbClr val="FF0000"/>
                </a:solidFill>
              </a:rPr>
              <a:t>ОН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-СН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uk-UA" sz="2800" b="1" dirty="0">
                <a:solidFill>
                  <a:srgbClr val="FF0000"/>
                </a:solidFill>
              </a:rPr>
              <a:t>ОН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888" y="4178300"/>
            <a:ext cx="2733675" cy="17795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Трьохатомні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</a:t>
            </a: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uk-UA" sz="2000" b="1" dirty="0">
                <a:solidFill>
                  <a:srgbClr val="FF0000"/>
                </a:solidFill>
              </a:rPr>
              <a:t>ОН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-СН</a:t>
            </a:r>
            <a:r>
              <a:rPr lang="uk-UA" sz="2000" b="1" dirty="0">
                <a:solidFill>
                  <a:srgbClr val="FF0000"/>
                </a:solidFill>
              </a:rPr>
              <a:t>ОН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-СН</a:t>
            </a:r>
            <a:r>
              <a:rPr lang="uk-UA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uk-UA" sz="2000" b="1" dirty="0">
                <a:solidFill>
                  <a:srgbClr val="FF0000"/>
                </a:solidFill>
              </a:rPr>
              <a:t>ОН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78315" y="3267075"/>
            <a:ext cx="484188" cy="88265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8287225">
            <a:off x="2162969" y="3466306"/>
            <a:ext cx="977900" cy="484188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705465">
            <a:off x="5836412" y="3146163"/>
            <a:ext cx="541268" cy="103187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219256" cy="933514"/>
          </a:xfrm>
          <a:ln>
            <a:solidFill>
              <a:srgbClr val="FF660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pc="0" dirty="0">
                <a:ln w="6350">
                  <a:solidFill>
                    <a:srgbClr val="FF66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спиртів</a:t>
            </a:r>
            <a:endParaRPr lang="ru-RU" spc="0" dirty="0">
              <a:ln w="6350">
                <a:solidFill>
                  <a:srgbClr val="FF66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sz="half" idx="1"/>
          </p:nvPr>
        </p:nvSpPr>
        <p:spPr>
          <a:xfrm>
            <a:off x="323850" y="1628800"/>
            <a:ext cx="8569325" cy="446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05894" y="1628800"/>
            <a:ext cx="3237458" cy="16382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будовою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радикалу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4178300"/>
            <a:ext cx="2592387" cy="17795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Насичені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-СН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-СН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0550" y="4149725"/>
            <a:ext cx="2806700" cy="177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Ненасичені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-СН</a:t>
            </a:r>
            <a:r>
              <a:rPr lang="uk-UA" sz="2400" b="1" dirty="0">
                <a:solidFill>
                  <a:srgbClr val="FF0000"/>
                </a:solidFill>
              </a:rPr>
              <a:t>=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СН-СН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888" y="4178300"/>
            <a:ext cx="2733675" cy="17795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Ароматичні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20190" y="3267075"/>
            <a:ext cx="484188" cy="88265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8287225">
            <a:off x="2059079" y="3430424"/>
            <a:ext cx="977900" cy="484188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705465">
            <a:off x="5891515" y="3130583"/>
            <a:ext cx="481760" cy="103187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AF680-01E0-4BED-82E4-0C20861E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За положення групи ОН </a:t>
            </a:r>
            <a:br>
              <a:rPr lang="uk-UA" b="1" dirty="0">
                <a:solidFill>
                  <a:srgbClr val="FFC000"/>
                </a:solidFill>
              </a:rPr>
            </a:br>
            <a:r>
              <a:rPr lang="uk-UA" sz="3600" b="1" dirty="0">
                <a:solidFill>
                  <a:srgbClr val="FFC000"/>
                </a:solidFill>
              </a:rPr>
              <a:t>спирти поділяють на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D7A1C58-DB3A-4E07-B5B8-81D183A20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806" t="35765" r="8914" b="30224"/>
          <a:stretch/>
        </p:blipFill>
        <p:spPr>
          <a:xfrm>
            <a:off x="251519" y="1988840"/>
            <a:ext cx="8424937" cy="43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0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232688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Насичені одноатомні спирти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3071813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 err="1">
                <a:cs typeface="Times New Roman" pitchFamily="18" charset="0"/>
              </a:rPr>
              <a:t>Загальна</a:t>
            </a:r>
            <a:r>
              <a:rPr lang="ru-RU" sz="3000" b="1" dirty="0">
                <a:cs typeface="Times New Roman" pitchFamily="18" charset="0"/>
              </a:rPr>
              <a:t> формула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57187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40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40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2n + 1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або</a:t>
            </a:r>
            <a:r>
              <a:rPr lang="ru-RU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R–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</a:t>
            </a:r>
            <a:r>
              <a:rPr lang="ru-RU" sz="30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вуглеводневий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радикал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560" y="1255931"/>
            <a:ext cx="80648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b="1" dirty="0">
                <a:cs typeface="Times New Roman" pitchFamily="18" charset="0"/>
              </a:rPr>
              <a:t>Це органічні сполуки, у молекулах яких вуглеводневий радикал пов'язаний з однією функціональною </a:t>
            </a:r>
            <a:r>
              <a:rPr lang="uk-UA" sz="2800" b="1" dirty="0">
                <a:solidFill>
                  <a:srgbClr val="FF0000"/>
                </a:solidFill>
                <a:cs typeface="Times New Roman" pitchFamily="18" charset="0"/>
              </a:rPr>
              <a:t>гідроксильною</a:t>
            </a:r>
            <a:r>
              <a:rPr lang="uk-UA" sz="2800" b="1" dirty="0">
                <a:cs typeface="Times New Roman" pitchFamily="18" charset="0"/>
              </a:rPr>
              <a:t> групою -ОН (</a:t>
            </a:r>
            <a:r>
              <a:rPr lang="uk-UA" sz="2800" b="1" dirty="0" err="1">
                <a:cs typeface="Times New Roman" pitchFamily="18" charset="0"/>
              </a:rPr>
              <a:t>гідроксогрупою</a:t>
            </a:r>
            <a:r>
              <a:rPr lang="uk-UA" sz="2800" b="1" dirty="0"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940081"/>
            <a:ext cx="8929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>
                <a:cs typeface="Times New Roman" pitchFamily="18" charset="0"/>
              </a:rPr>
              <a:t>СН</a:t>
            </a:r>
            <a:r>
              <a:rPr lang="ru-RU" sz="4000" b="1" baseline="-25000" dirty="0">
                <a:cs typeface="Times New Roman" pitchFamily="18" charset="0"/>
              </a:rPr>
              <a:t>3</a:t>
            </a:r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ОН</a:t>
            </a:r>
            <a:r>
              <a:rPr lang="ru-RU" sz="4000" b="1" dirty="0">
                <a:cs typeface="Times New Roman" pitchFamily="18" charset="0"/>
              </a:rPr>
              <a:t> </a:t>
            </a:r>
            <a:r>
              <a:rPr lang="ru-RU" sz="3000" b="1" dirty="0">
                <a:cs typeface="Times New Roman" pitchFamily="18" charset="0"/>
              </a:rPr>
              <a:t>метанол (</a:t>
            </a:r>
            <a:r>
              <a:rPr lang="ru-RU" sz="2400" b="1" i="1" dirty="0" err="1">
                <a:cs typeface="Times New Roman" pitchFamily="18" charset="0"/>
              </a:rPr>
              <a:t>метиловий</a:t>
            </a:r>
            <a:r>
              <a:rPr lang="ru-RU" sz="2400" b="1" i="1" dirty="0">
                <a:cs typeface="Times New Roman" pitchFamily="18" charset="0"/>
              </a:rPr>
              <a:t> спирт</a:t>
            </a:r>
            <a:r>
              <a:rPr lang="ru-RU" sz="3000" b="1" dirty="0">
                <a:cs typeface="Times New Roman" pitchFamily="18" charset="0"/>
              </a:rPr>
              <a:t>)</a:t>
            </a:r>
            <a:endParaRPr lang="ru-RU" sz="4000" b="1" dirty="0">
              <a:cs typeface="Times New Roman" pitchFamily="18" charset="0"/>
            </a:endParaRPr>
          </a:p>
          <a:p>
            <a:r>
              <a:rPr lang="ru-RU" sz="4000" b="1" dirty="0">
                <a:cs typeface="Times New Roman" pitchFamily="18" charset="0"/>
              </a:rPr>
              <a:t>   СН</a:t>
            </a:r>
            <a:r>
              <a:rPr lang="ru-RU" sz="4000" b="1" baseline="-25000" dirty="0">
                <a:cs typeface="Times New Roman" pitchFamily="18" charset="0"/>
              </a:rPr>
              <a:t>3</a:t>
            </a:r>
            <a:r>
              <a:rPr lang="ru-RU" sz="4000" b="1" dirty="0">
                <a:cs typeface="Times New Roman" pitchFamily="18" charset="0"/>
              </a:rPr>
              <a:t>СН</a:t>
            </a:r>
            <a:r>
              <a:rPr lang="ru-RU" sz="4000" b="1" baseline="-25000" dirty="0"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cs typeface="Times New Roman" pitchFamily="18" charset="0"/>
              </a:rPr>
              <a:t>ОН</a:t>
            </a:r>
            <a:r>
              <a:rPr lang="ru-RU" sz="4000" b="1" dirty="0">
                <a:cs typeface="Times New Roman" pitchFamily="18" charset="0"/>
              </a:rPr>
              <a:t> </a:t>
            </a:r>
            <a:r>
              <a:rPr lang="ru-RU" sz="3000" b="1" dirty="0" err="1">
                <a:cs typeface="Times New Roman" pitchFamily="18" charset="0"/>
              </a:rPr>
              <a:t>етанол</a:t>
            </a:r>
            <a:r>
              <a:rPr lang="ru-RU" sz="3000" b="1" dirty="0">
                <a:cs typeface="Times New Roman" pitchFamily="18" charset="0"/>
              </a:rPr>
              <a:t> (</a:t>
            </a:r>
            <a:r>
              <a:rPr lang="ru-RU" sz="2400" b="1" i="1" dirty="0" err="1">
                <a:cs typeface="Times New Roman" pitchFamily="18" charset="0"/>
              </a:rPr>
              <a:t>етиловий</a:t>
            </a:r>
            <a:r>
              <a:rPr lang="ru-RU" sz="2400" b="1" i="1" dirty="0">
                <a:cs typeface="Times New Roman" pitchFamily="18" charset="0"/>
              </a:rPr>
              <a:t> спирт</a:t>
            </a:r>
            <a:r>
              <a:rPr lang="ru-RU" sz="3000" b="1" dirty="0">
                <a:cs typeface="Times New Roman" pitchFamily="18" charset="0"/>
              </a:rPr>
              <a:t>)</a:t>
            </a:r>
            <a:endParaRPr lang="ru-RU" sz="4000" b="1" dirty="0"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0A5F83-6D83-48A5-AEF1-09AB4D890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08" y="4293096"/>
            <a:ext cx="1768280" cy="364667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C0F2602-2193-4587-B3B7-704EE585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/>
          <a:lstStyle/>
          <a:p>
            <a:pPr algn="ctr"/>
            <a:r>
              <a:rPr lang="uk-UA" b="1" spc="0" dirty="0">
                <a:solidFill>
                  <a:srgbClr val="FFC000"/>
                </a:solidFill>
              </a:rPr>
              <a:t>Номенклатура</a:t>
            </a:r>
            <a:endParaRPr lang="ru-RU" b="1" spc="0" dirty="0">
              <a:solidFill>
                <a:srgbClr val="FFC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75988-4EAA-4AC3-8E01-32B13AAEE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772815"/>
            <a:ext cx="7493457" cy="4174271"/>
          </a:xfrm>
        </p:spPr>
        <p:txBody>
          <a:bodyPr>
            <a:normAutofit/>
          </a:bodyPr>
          <a:lstStyle/>
          <a:p>
            <a:r>
              <a:rPr lang="uk-UA" altLang="ru-RU" sz="2800" dirty="0">
                <a:solidFill>
                  <a:schemeClr val="tx1"/>
                </a:solidFill>
              </a:rPr>
              <a:t>НАЗВА </a:t>
            </a:r>
            <a:r>
              <a:rPr lang="uk-UA" altLang="ru-RU" sz="2800" b="1" dirty="0">
                <a:solidFill>
                  <a:schemeClr val="tx1"/>
                </a:solidFill>
              </a:rPr>
              <a:t>АЛКАНУ </a:t>
            </a:r>
            <a:r>
              <a:rPr lang="uk-UA" altLang="ru-RU" sz="2800" dirty="0">
                <a:solidFill>
                  <a:schemeClr val="tx1"/>
                </a:solidFill>
              </a:rPr>
              <a:t>(відповідно кількості атомів С)</a:t>
            </a:r>
          </a:p>
          <a:p>
            <a:r>
              <a:rPr lang="uk-UA" altLang="ru-RU" sz="2800" dirty="0">
                <a:solidFill>
                  <a:schemeClr val="tx1"/>
                </a:solidFill>
              </a:rPr>
              <a:t>      + СУФІКС </a:t>
            </a:r>
            <a:r>
              <a:rPr lang="uk-UA" altLang="ru-RU" sz="2800" b="1" dirty="0">
                <a:solidFill>
                  <a:srgbClr val="FF0000"/>
                </a:solidFill>
              </a:rPr>
              <a:t>ОЛ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cs typeface="Times New Roman" pitchFamily="18" charset="0"/>
              </a:rPr>
              <a:t>СН</a:t>
            </a:r>
            <a:r>
              <a:rPr lang="ru-RU" sz="2800" b="1" baseline="-25000" dirty="0"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ОН</a:t>
            </a:r>
            <a:r>
              <a:rPr lang="uk-UA" sz="2800" b="1" dirty="0">
                <a:cs typeface="Times New Roman" pitchFamily="18" charset="0"/>
              </a:rPr>
              <a:t>   </a:t>
            </a:r>
            <a:r>
              <a:rPr lang="uk-UA" altLang="ru-RU" sz="2800" i="1" dirty="0">
                <a:solidFill>
                  <a:schemeClr val="tx1"/>
                </a:solidFill>
              </a:rPr>
              <a:t>МЕТАН</a:t>
            </a:r>
            <a:r>
              <a:rPr lang="uk-UA" altLang="ru-RU" sz="2800" dirty="0">
                <a:solidFill>
                  <a:schemeClr val="tx1"/>
                </a:solidFill>
              </a:rPr>
              <a:t> + ОЛ = </a:t>
            </a:r>
            <a:r>
              <a:rPr lang="uk-UA" altLang="ru-RU" sz="2800" b="1" dirty="0">
                <a:solidFill>
                  <a:schemeClr val="tx1"/>
                </a:solidFill>
              </a:rPr>
              <a:t>МЕТАН</a:t>
            </a:r>
            <a:r>
              <a:rPr lang="uk-UA" altLang="ru-RU" sz="2800" b="1" dirty="0">
                <a:solidFill>
                  <a:srgbClr val="FF0000"/>
                </a:solidFill>
              </a:rPr>
              <a:t>ОЛ</a:t>
            </a:r>
          </a:p>
          <a:p>
            <a:r>
              <a:rPr lang="ru-RU" sz="2800" b="1" dirty="0">
                <a:cs typeface="Times New Roman" pitchFamily="18" charset="0"/>
              </a:rPr>
              <a:t>  СН</a:t>
            </a:r>
            <a:r>
              <a:rPr lang="ru-RU" sz="2800" b="1" baseline="-25000" dirty="0">
                <a:cs typeface="Times New Roman" pitchFamily="18" charset="0"/>
              </a:rPr>
              <a:t>3</a:t>
            </a:r>
            <a:r>
              <a:rPr lang="ru-RU" sz="2800" b="1" dirty="0">
                <a:cs typeface="Times New Roman" pitchFamily="18" charset="0"/>
              </a:rPr>
              <a:t>СН</a:t>
            </a:r>
            <a:r>
              <a:rPr lang="ru-RU" sz="2800" b="1" baseline="-25000" dirty="0"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ОН</a:t>
            </a:r>
            <a:r>
              <a:rPr lang="uk-UA" sz="2800" b="1" dirty="0">
                <a:cs typeface="Times New Roman" pitchFamily="18" charset="0"/>
              </a:rPr>
              <a:t> </a:t>
            </a:r>
            <a:r>
              <a:rPr lang="uk-UA" altLang="ru-RU" sz="2800" i="1" dirty="0">
                <a:solidFill>
                  <a:schemeClr val="tx1"/>
                </a:solidFill>
              </a:rPr>
              <a:t>ЕТАН</a:t>
            </a:r>
            <a:r>
              <a:rPr lang="uk-UA" altLang="ru-RU" sz="2800" dirty="0">
                <a:solidFill>
                  <a:schemeClr val="tx1"/>
                </a:solidFill>
              </a:rPr>
              <a:t> + ОЛ = </a:t>
            </a:r>
            <a:r>
              <a:rPr lang="uk-UA" altLang="ru-RU" sz="2800" b="1" dirty="0">
                <a:solidFill>
                  <a:schemeClr val="tx1"/>
                </a:solidFill>
              </a:rPr>
              <a:t>ЕТАН</a:t>
            </a:r>
            <a:r>
              <a:rPr lang="uk-UA" altLang="ru-RU" sz="2800" b="1" dirty="0">
                <a:solidFill>
                  <a:srgbClr val="FF0000"/>
                </a:solidFill>
              </a:rPr>
              <a:t>ОЛ</a:t>
            </a:r>
          </a:p>
          <a:p>
            <a:pPr marL="0" indent="0">
              <a:buNone/>
            </a:pPr>
            <a:endParaRPr lang="uk-UA" altLang="ru-RU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alt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262176-88E8-4831-B4E2-0429A1F69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84440"/>
            <a:ext cx="1922552" cy="15508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6E6B27-9F70-4D4D-8EF6-AA8055A80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9" b="47231"/>
          <a:stretch/>
        </p:blipFill>
        <p:spPr>
          <a:xfrm>
            <a:off x="851534" y="4293096"/>
            <a:ext cx="610334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8983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970</TotalTime>
  <Words>916</Words>
  <Application>Microsoft Office PowerPoint</Application>
  <PresentationFormat>Экран (4:3)</PresentationFormat>
  <Paragraphs>170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Batang</vt:lpstr>
      <vt:lpstr>Arial</vt:lpstr>
      <vt:lpstr>Calibri</vt:lpstr>
      <vt:lpstr>Calibri Light</vt:lpstr>
      <vt:lpstr>Tahoma</vt:lpstr>
      <vt:lpstr>Times New Roman</vt:lpstr>
      <vt:lpstr>Wingdings</vt:lpstr>
      <vt:lpstr>Wingdings 2</vt:lpstr>
      <vt:lpstr>Ретро</vt:lpstr>
      <vt:lpstr>Загальна характеристика спиртів</vt:lpstr>
      <vt:lpstr>Зміст</vt:lpstr>
      <vt:lpstr>Завдання</vt:lpstr>
      <vt:lpstr>Визначення</vt:lpstr>
      <vt:lpstr>Класифікація спиртів</vt:lpstr>
      <vt:lpstr>Класифікація спиртів</vt:lpstr>
      <vt:lpstr>За положення групи ОН  спирти поділяють на</vt:lpstr>
      <vt:lpstr>Презентация PowerPoint</vt:lpstr>
      <vt:lpstr>Номенклатура</vt:lpstr>
      <vt:lpstr>Номенклатура</vt:lpstr>
      <vt:lpstr>Представники спиртів. </vt:lpstr>
      <vt:lpstr>Метанол  СН3ОН</vt:lpstr>
      <vt:lpstr>Метанол –  отрута!</vt:lpstr>
      <vt:lpstr>            Етанол  С2Н5ОН</vt:lpstr>
      <vt:lpstr>    Гліцерол С3Н5(ОН)3</vt:lpstr>
      <vt:lpstr>Хімічні властивості</vt:lpstr>
      <vt:lpstr>Хімічні властивості</vt:lpstr>
      <vt:lpstr>Хімічні властивості</vt:lpstr>
      <vt:lpstr>Хімічні властивості</vt:lpstr>
      <vt:lpstr>Хімічні властивості</vt:lpstr>
      <vt:lpstr>Хімічні властивості</vt:lpstr>
      <vt:lpstr>Підсумуємо!</vt:lpstr>
      <vt:lpstr>Застосування спиртів</vt:lpstr>
      <vt:lpstr>Вплив алкоголю на організм</vt:lpstr>
      <vt:lpstr>Наслідки вживання алкоголю</vt:lpstr>
      <vt:lpstr>Алкоголь і вагітність несумісні!</vt:lpstr>
      <vt:lpstr>Алкоголь          для підлітка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109</cp:revision>
  <dcterms:created xsi:type="dcterms:W3CDTF">2012-11-13T12:59:02Z</dcterms:created>
  <dcterms:modified xsi:type="dcterms:W3CDTF">2021-02-10T21:46:57Z</dcterms:modified>
</cp:coreProperties>
</file>