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72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71" autoAdjust="0"/>
  </p:normalViewPr>
  <p:slideViewPr>
    <p:cSldViewPr snapToGrid="0">
      <p:cViewPr varScale="1">
        <p:scale>
          <a:sx n="90" d="100"/>
          <a:sy n="90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9EEB1-563F-4748-A925-1B3755E7BECC}" type="doc">
      <dgm:prSet loTypeId="urn:microsoft.com/office/officeart/2008/layout/RadialCluster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E1907A5-68E8-459B-9F3B-5C53180AACDA}">
      <dgm:prSet phldrT="[Текст]"/>
      <dgm:spPr/>
      <dgm:t>
        <a:bodyPr/>
        <a:lstStyle/>
        <a:p>
          <a:r>
            <a:rPr lang="uk-UA" dirty="0" smtClean="0"/>
            <a:t>За способом подання</a:t>
          </a:r>
          <a:endParaRPr lang="ru-RU" dirty="0"/>
        </a:p>
      </dgm:t>
    </dgm:pt>
    <dgm:pt modelId="{031249D0-A1D9-434B-A038-9203BD231E6A}" type="parTrans" cxnId="{AB2CA21E-E8CF-43AC-816A-8F7A4126F03E}">
      <dgm:prSet/>
      <dgm:spPr/>
      <dgm:t>
        <a:bodyPr/>
        <a:lstStyle/>
        <a:p>
          <a:endParaRPr lang="ru-RU"/>
        </a:p>
      </dgm:t>
    </dgm:pt>
    <dgm:pt modelId="{713822D7-5B8B-493F-A929-0FC2B499641A}" type="sibTrans" cxnId="{AB2CA21E-E8CF-43AC-816A-8F7A4126F03E}">
      <dgm:prSet/>
      <dgm:spPr/>
      <dgm:t>
        <a:bodyPr/>
        <a:lstStyle/>
        <a:p>
          <a:endParaRPr lang="ru-RU"/>
        </a:p>
      </dgm:t>
    </dgm:pt>
    <dgm:pt modelId="{2C7D7227-2D01-44CD-8C01-169173D4C60F}">
      <dgm:prSet phldrT="[Текст]"/>
      <dgm:spPr/>
      <dgm:t>
        <a:bodyPr/>
        <a:lstStyle/>
        <a:p>
          <a:r>
            <a:rPr lang="uk-UA" dirty="0" smtClean="0"/>
            <a:t>Матеріальні</a:t>
          </a:r>
          <a:endParaRPr lang="ru-RU" dirty="0"/>
        </a:p>
      </dgm:t>
    </dgm:pt>
    <dgm:pt modelId="{B877317D-E3E6-423C-937B-0918FB6386AB}" type="parTrans" cxnId="{1E858D6C-838C-4E37-8E3E-BD8D9500277B}">
      <dgm:prSet/>
      <dgm:spPr/>
      <dgm:t>
        <a:bodyPr/>
        <a:lstStyle/>
        <a:p>
          <a:endParaRPr lang="ru-RU"/>
        </a:p>
      </dgm:t>
    </dgm:pt>
    <dgm:pt modelId="{A4815484-B0B6-4D9C-842D-1A92FF001CA5}" type="sibTrans" cxnId="{1E858D6C-838C-4E37-8E3E-BD8D9500277B}">
      <dgm:prSet/>
      <dgm:spPr/>
      <dgm:t>
        <a:bodyPr/>
        <a:lstStyle/>
        <a:p>
          <a:endParaRPr lang="ru-RU"/>
        </a:p>
      </dgm:t>
    </dgm:pt>
    <dgm:pt modelId="{0BE3196C-E9E7-4C39-8177-CC73BC19C12C}">
      <dgm:prSet phldrT="[Текст]"/>
      <dgm:spPr/>
      <dgm:t>
        <a:bodyPr/>
        <a:lstStyle/>
        <a:p>
          <a:r>
            <a:rPr lang="uk-UA" dirty="0" smtClean="0"/>
            <a:t>Інформаційні</a:t>
          </a:r>
          <a:endParaRPr lang="ru-RU" dirty="0"/>
        </a:p>
      </dgm:t>
    </dgm:pt>
    <dgm:pt modelId="{4D1D87C1-7EF0-4986-A7C4-1B5452AC7B33}" type="parTrans" cxnId="{676D4F86-DDE0-4C17-93A8-27C2244BBD8C}">
      <dgm:prSet/>
      <dgm:spPr/>
      <dgm:t>
        <a:bodyPr/>
        <a:lstStyle/>
        <a:p>
          <a:endParaRPr lang="ru-RU"/>
        </a:p>
      </dgm:t>
    </dgm:pt>
    <dgm:pt modelId="{23B74923-3567-4DD5-A8B1-026D155AF4E3}" type="sibTrans" cxnId="{676D4F86-DDE0-4C17-93A8-27C2244BBD8C}">
      <dgm:prSet/>
      <dgm:spPr/>
      <dgm:t>
        <a:bodyPr/>
        <a:lstStyle/>
        <a:p>
          <a:endParaRPr lang="ru-RU"/>
        </a:p>
      </dgm:t>
    </dgm:pt>
    <dgm:pt modelId="{4B8BB065-01AC-4992-A87F-38E98A0A94EF}" type="pres">
      <dgm:prSet presAssocID="{3C69EEB1-563F-4748-A925-1B3755E7BE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8FFE6F9-8F0B-4C90-AEB4-3FFAD8BD1291}" type="pres">
      <dgm:prSet presAssocID="{CE1907A5-68E8-459B-9F3B-5C53180AACDA}" presName="singleCycle" presStyleCnt="0"/>
      <dgm:spPr/>
    </dgm:pt>
    <dgm:pt modelId="{5DB325ED-EA6A-410C-9F56-67D923208D26}" type="pres">
      <dgm:prSet presAssocID="{CE1907A5-68E8-459B-9F3B-5C53180AACDA}" presName="singleCenter" presStyleLbl="node1" presStyleIdx="0" presStyleCnt="3" custScaleX="407505" custScaleY="112303" custLinFactNeighborX="-8566" custLinFactNeighborY="-1927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CEB6578-A11E-43A9-A1C2-780BDCD51925}" type="pres">
      <dgm:prSet presAssocID="{B877317D-E3E6-423C-937B-0918FB6386AB}" presName="Name56" presStyleLbl="parChTrans1D2" presStyleIdx="0" presStyleCnt="2"/>
      <dgm:spPr/>
      <dgm:t>
        <a:bodyPr/>
        <a:lstStyle/>
        <a:p>
          <a:endParaRPr lang="ru-RU"/>
        </a:p>
      </dgm:t>
    </dgm:pt>
    <dgm:pt modelId="{1009AFE9-E69E-4FB6-B8B4-A58734F3D4B3}" type="pres">
      <dgm:prSet presAssocID="{2C7D7227-2D01-44CD-8C01-169173D4C60F}" presName="text0" presStyleLbl="node1" presStyleIdx="1" presStyleCnt="3" custScaleX="219217" custScaleY="143232" custRadScaleRad="132940" custRadScaleInc="-129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76AA9-F918-445F-B0D3-A0F504B95F48}" type="pres">
      <dgm:prSet presAssocID="{4D1D87C1-7EF0-4986-A7C4-1B5452AC7B33}" presName="Name56" presStyleLbl="parChTrans1D2" presStyleIdx="1" presStyleCnt="2"/>
      <dgm:spPr/>
      <dgm:t>
        <a:bodyPr/>
        <a:lstStyle/>
        <a:p>
          <a:endParaRPr lang="ru-RU"/>
        </a:p>
      </dgm:t>
    </dgm:pt>
    <dgm:pt modelId="{89BF0D17-473A-4FAC-A632-F808E368EFC5}" type="pres">
      <dgm:prSet presAssocID="{0BE3196C-E9E7-4C39-8177-CC73BC19C12C}" presName="text0" presStyleLbl="node1" presStyleIdx="2" presStyleCnt="3" custScaleX="235542" custScaleY="140000" custRadScaleRad="114357" custRadScaleInc="-66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6D4F86-DDE0-4C17-93A8-27C2244BBD8C}" srcId="{CE1907A5-68E8-459B-9F3B-5C53180AACDA}" destId="{0BE3196C-E9E7-4C39-8177-CC73BC19C12C}" srcOrd="1" destOrd="0" parTransId="{4D1D87C1-7EF0-4986-A7C4-1B5452AC7B33}" sibTransId="{23B74923-3567-4DD5-A8B1-026D155AF4E3}"/>
    <dgm:cxn modelId="{C337A942-BE83-4B31-807C-E3B1B9A23223}" type="presOf" srcId="{3C69EEB1-563F-4748-A925-1B3755E7BECC}" destId="{4B8BB065-01AC-4992-A87F-38E98A0A94EF}" srcOrd="0" destOrd="0" presId="urn:microsoft.com/office/officeart/2008/layout/RadialCluster"/>
    <dgm:cxn modelId="{FA4AE93E-9A5C-4179-A946-D4A7E7588131}" type="presOf" srcId="{0BE3196C-E9E7-4C39-8177-CC73BC19C12C}" destId="{89BF0D17-473A-4FAC-A632-F808E368EFC5}" srcOrd="0" destOrd="0" presId="urn:microsoft.com/office/officeart/2008/layout/RadialCluster"/>
    <dgm:cxn modelId="{3F67F1BE-7A77-4D85-876A-6E64E06973C1}" type="presOf" srcId="{CE1907A5-68E8-459B-9F3B-5C53180AACDA}" destId="{5DB325ED-EA6A-410C-9F56-67D923208D26}" srcOrd="0" destOrd="0" presId="urn:microsoft.com/office/officeart/2008/layout/RadialCluster"/>
    <dgm:cxn modelId="{EB688192-13BD-442B-BD94-E6C99FF9539E}" type="presOf" srcId="{4D1D87C1-7EF0-4986-A7C4-1B5452AC7B33}" destId="{8B176AA9-F918-445F-B0D3-A0F504B95F48}" srcOrd="0" destOrd="0" presId="urn:microsoft.com/office/officeart/2008/layout/RadialCluster"/>
    <dgm:cxn modelId="{553EB6CA-864C-4456-80A3-1A0CA7A07ECD}" type="presOf" srcId="{2C7D7227-2D01-44CD-8C01-169173D4C60F}" destId="{1009AFE9-E69E-4FB6-B8B4-A58734F3D4B3}" srcOrd="0" destOrd="0" presId="urn:microsoft.com/office/officeart/2008/layout/RadialCluster"/>
    <dgm:cxn modelId="{1E858D6C-838C-4E37-8E3E-BD8D9500277B}" srcId="{CE1907A5-68E8-459B-9F3B-5C53180AACDA}" destId="{2C7D7227-2D01-44CD-8C01-169173D4C60F}" srcOrd="0" destOrd="0" parTransId="{B877317D-E3E6-423C-937B-0918FB6386AB}" sibTransId="{A4815484-B0B6-4D9C-842D-1A92FF001CA5}"/>
    <dgm:cxn modelId="{1BCD850C-AE2C-40FD-8ABE-F8948794C27D}" type="presOf" srcId="{B877317D-E3E6-423C-937B-0918FB6386AB}" destId="{3CEB6578-A11E-43A9-A1C2-780BDCD51925}" srcOrd="0" destOrd="0" presId="urn:microsoft.com/office/officeart/2008/layout/RadialCluster"/>
    <dgm:cxn modelId="{AB2CA21E-E8CF-43AC-816A-8F7A4126F03E}" srcId="{3C69EEB1-563F-4748-A925-1B3755E7BECC}" destId="{CE1907A5-68E8-459B-9F3B-5C53180AACDA}" srcOrd="0" destOrd="0" parTransId="{031249D0-A1D9-434B-A038-9203BD231E6A}" sibTransId="{713822D7-5B8B-493F-A929-0FC2B499641A}"/>
    <dgm:cxn modelId="{2507231F-66CB-41C2-BF72-6278E9383314}" type="presParOf" srcId="{4B8BB065-01AC-4992-A87F-38E98A0A94EF}" destId="{E8FFE6F9-8F0B-4C90-AEB4-3FFAD8BD1291}" srcOrd="0" destOrd="0" presId="urn:microsoft.com/office/officeart/2008/layout/RadialCluster"/>
    <dgm:cxn modelId="{F557B692-E273-4EAE-92C3-8BE5C582A9B0}" type="presParOf" srcId="{E8FFE6F9-8F0B-4C90-AEB4-3FFAD8BD1291}" destId="{5DB325ED-EA6A-410C-9F56-67D923208D26}" srcOrd="0" destOrd="0" presId="urn:microsoft.com/office/officeart/2008/layout/RadialCluster"/>
    <dgm:cxn modelId="{E9F4028F-6967-4D6E-9D95-A9BBABC86EA7}" type="presParOf" srcId="{E8FFE6F9-8F0B-4C90-AEB4-3FFAD8BD1291}" destId="{3CEB6578-A11E-43A9-A1C2-780BDCD51925}" srcOrd="1" destOrd="0" presId="urn:microsoft.com/office/officeart/2008/layout/RadialCluster"/>
    <dgm:cxn modelId="{F9EFF3F4-D59C-412A-BE9E-8E0E02A94398}" type="presParOf" srcId="{E8FFE6F9-8F0B-4C90-AEB4-3FFAD8BD1291}" destId="{1009AFE9-E69E-4FB6-B8B4-A58734F3D4B3}" srcOrd="2" destOrd="0" presId="urn:microsoft.com/office/officeart/2008/layout/RadialCluster"/>
    <dgm:cxn modelId="{056BB43A-850A-4478-AC8D-A3F2B393D547}" type="presParOf" srcId="{E8FFE6F9-8F0B-4C90-AEB4-3FFAD8BD1291}" destId="{8B176AA9-F918-445F-B0D3-A0F504B95F48}" srcOrd="3" destOrd="0" presId="urn:microsoft.com/office/officeart/2008/layout/RadialCluster"/>
    <dgm:cxn modelId="{C97948F7-4CBB-402A-A331-7EDD648E4296}" type="presParOf" srcId="{E8FFE6F9-8F0B-4C90-AEB4-3FFAD8BD1291}" destId="{89BF0D17-473A-4FAC-A632-F808E368EFC5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325ED-EA6A-410C-9F56-67D923208D26}">
      <dsp:nvSpPr>
        <dsp:cNvPr id="0" name=""/>
        <dsp:cNvSpPr/>
      </dsp:nvSpPr>
      <dsp:spPr>
        <a:xfrm>
          <a:off x="652773" y="1056768"/>
          <a:ext cx="7209212" cy="19867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/>
            <a:t>За способом подання</a:t>
          </a:r>
          <a:endParaRPr lang="ru-RU" sz="3500" kern="1200" dirty="0"/>
        </a:p>
      </dsp:txBody>
      <dsp:txXfrm>
        <a:off x="749759" y="1153754"/>
        <a:ext cx="7015240" cy="1792791"/>
      </dsp:txXfrm>
    </dsp:sp>
    <dsp:sp modelId="{3CEB6578-A11E-43A9-A1C2-780BDCD51925}">
      <dsp:nvSpPr>
        <dsp:cNvPr id="0" name=""/>
        <dsp:cNvSpPr/>
      </dsp:nvSpPr>
      <dsp:spPr>
        <a:xfrm rot="8176106">
          <a:off x="2651042" y="3271460"/>
          <a:ext cx="659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943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9AFE9-E69E-4FB6-B8B4-A58734F3D4B3}">
      <dsp:nvSpPr>
        <dsp:cNvPr id="0" name=""/>
        <dsp:cNvSpPr/>
      </dsp:nvSpPr>
      <dsp:spPr>
        <a:xfrm>
          <a:off x="556007" y="3499388"/>
          <a:ext cx="2598387" cy="1697734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Матеріальні</a:t>
          </a:r>
          <a:endParaRPr lang="ru-RU" sz="3400" kern="1200" dirty="0"/>
        </a:p>
      </dsp:txBody>
      <dsp:txXfrm>
        <a:off x="638884" y="3582265"/>
        <a:ext cx="2432633" cy="1531980"/>
      </dsp:txXfrm>
    </dsp:sp>
    <dsp:sp modelId="{8B176AA9-F918-445F-B0D3-A0F504B95F48}">
      <dsp:nvSpPr>
        <dsp:cNvPr id="0" name=""/>
        <dsp:cNvSpPr/>
      </dsp:nvSpPr>
      <dsp:spPr>
        <a:xfrm rot="2389674">
          <a:off x="5366992" y="3268506"/>
          <a:ext cx="7025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2511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F0D17-473A-4FAC-A632-F808E368EFC5}">
      <dsp:nvSpPr>
        <dsp:cNvPr id="0" name=""/>
        <dsp:cNvSpPr/>
      </dsp:nvSpPr>
      <dsp:spPr>
        <a:xfrm>
          <a:off x="5586925" y="3493479"/>
          <a:ext cx="2791888" cy="1659425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Інформаційні</a:t>
          </a:r>
          <a:endParaRPr lang="ru-RU" sz="3300" kern="1200" dirty="0"/>
        </a:p>
      </dsp:txBody>
      <dsp:txXfrm>
        <a:off x="5667931" y="3574485"/>
        <a:ext cx="2629876" cy="1497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9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0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72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81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85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98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88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9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4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45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26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B8C30-DFAB-4F49-9E62-50DD62D7A31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40E7D-3A68-4B73-B940-1C3349AF8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1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7.wdp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learningapps.org/view877789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learningapps.org/view1769372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4157" y="1148867"/>
            <a:ext cx="10668000" cy="2387600"/>
          </a:xfrm>
        </p:spPr>
        <p:txBody>
          <a:bodyPr/>
          <a:lstStyle/>
          <a:p>
            <a:r>
              <a:rPr lang="uk-UA" dirty="0" smtClean="0"/>
              <a:t>Об'єкти для створення моделей </a:t>
            </a:r>
            <a:endParaRPr lang="ru-RU" dirty="0"/>
          </a:p>
        </p:txBody>
      </p:sp>
      <p:pic>
        <p:nvPicPr>
          <p:cNvPr id="8194" name="Picture 2" descr="Стартував проєкт безкоштовного навчання людей з інвалідністю з перспективою  подальшого працевлаштування | Громадський Прості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1" b="89974" l="0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0" b="14169"/>
          <a:stretch/>
        </p:blipFill>
        <p:spPr bwMode="auto">
          <a:xfrm>
            <a:off x="4473575" y="3175000"/>
            <a:ext cx="7299325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7100" y="355600"/>
            <a:ext cx="10414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/>
              <a:t>	</a:t>
            </a:r>
            <a:r>
              <a:rPr lang="ru-RU" sz="2800" b="1" dirty="0" err="1" smtClean="0"/>
              <a:t>Матеріальна</a:t>
            </a:r>
            <a:r>
              <a:rPr lang="ru-RU" sz="2800" b="1" dirty="0" smtClean="0"/>
              <a:t> </a:t>
            </a:r>
            <a:r>
              <a:rPr lang="ru-RU" sz="2800" b="1" dirty="0"/>
              <a:t>модель </a:t>
            </a:r>
            <a:r>
              <a:rPr lang="ru-RU" sz="2800" dirty="0"/>
              <a:t>—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smtClean="0"/>
              <a:t>модель</a:t>
            </a:r>
            <a:r>
              <a:rPr lang="ru-RU" sz="2800" dirty="0"/>
              <a:t>, яка </a:t>
            </a:r>
            <a:r>
              <a:rPr lang="ru-RU" sz="2800" dirty="0" err="1"/>
              <a:t>відтворює</a:t>
            </a:r>
            <a:r>
              <a:rPr lang="ru-RU" sz="2800" dirty="0"/>
              <a:t> </a:t>
            </a:r>
            <a:r>
              <a:rPr lang="ru-RU" sz="2800" dirty="0" err="1"/>
              <a:t>властивості</a:t>
            </a:r>
            <a:r>
              <a:rPr lang="ru-RU" sz="2800" dirty="0"/>
              <a:t> </a:t>
            </a:r>
            <a:r>
              <a:rPr lang="ru-RU" sz="2800" dirty="0" err="1" smtClean="0"/>
              <a:t>об’єкта-оригіналу</a:t>
            </a:r>
            <a:r>
              <a:rPr lang="ru-RU" sz="2800" dirty="0" smtClean="0"/>
              <a:t>. Вона </a:t>
            </a:r>
            <a:r>
              <a:rPr lang="ru-RU" sz="2800" dirty="0" err="1"/>
              <a:t>завжди</a:t>
            </a:r>
            <a:r>
              <a:rPr lang="ru-RU" sz="2800" dirty="0"/>
              <a:t> </a:t>
            </a:r>
            <a:r>
              <a:rPr lang="ru-RU" sz="2800" dirty="0" err="1"/>
              <a:t>має</a:t>
            </a:r>
            <a:r>
              <a:rPr lang="ru-RU" sz="2800" dirty="0"/>
              <a:t> </a:t>
            </a:r>
            <a:r>
              <a:rPr lang="ru-RU" sz="2800" dirty="0" err="1"/>
              <a:t>реальне</a:t>
            </a:r>
            <a:r>
              <a:rPr lang="ru-RU" sz="2800" dirty="0"/>
              <a:t> </a:t>
            </a:r>
            <a:r>
              <a:rPr lang="ru-RU" sz="2800" dirty="0" err="1"/>
              <a:t>втілення</a:t>
            </a:r>
            <a:r>
              <a:rPr lang="ru-RU" sz="2800" dirty="0" smtClean="0"/>
              <a:t>.</a:t>
            </a:r>
            <a:r>
              <a:rPr lang="ru-RU" sz="2800" dirty="0"/>
              <a:t> </a:t>
            </a:r>
            <a:endParaRPr lang="ru-RU" sz="2800" dirty="0" smtClean="0"/>
          </a:p>
          <a:p>
            <a:pPr algn="just"/>
            <a:r>
              <a:rPr lang="ru-RU" sz="2800" dirty="0" smtClean="0"/>
              <a:t>	</a:t>
            </a:r>
            <a:r>
              <a:rPr lang="ru-RU" sz="2800" dirty="0" err="1" smtClean="0"/>
              <a:t>Наприклад</a:t>
            </a:r>
            <a:r>
              <a:rPr lang="ru-RU" sz="2800" dirty="0" smtClean="0"/>
              <a:t>, </a:t>
            </a:r>
            <a:r>
              <a:rPr lang="ru-RU" sz="2800" dirty="0" err="1" smtClean="0"/>
              <a:t>дитячі</a:t>
            </a:r>
            <a:r>
              <a:rPr lang="ru-RU" sz="2800" dirty="0" smtClean="0"/>
              <a:t> </a:t>
            </a:r>
            <a:r>
              <a:rPr lang="ru-RU" sz="2800" dirty="0" err="1"/>
              <a:t>іграшки</a:t>
            </a:r>
            <a:r>
              <a:rPr lang="ru-RU" sz="2800" dirty="0"/>
              <a:t>, </a:t>
            </a:r>
            <a:r>
              <a:rPr lang="ru-RU" sz="2800" dirty="0" err="1"/>
              <a:t>макети</a:t>
            </a:r>
            <a:r>
              <a:rPr lang="ru-RU" sz="2800" dirty="0"/>
              <a:t> </a:t>
            </a:r>
            <a:r>
              <a:rPr lang="ru-RU" sz="2800" dirty="0" err="1"/>
              <a:t>різноманітних</a:t>
            </a:r>
            <a:r>
              <a:rPr lang="ru-RU" sz="2800" dirty="0"/>
              <a:t> </a:t>
            </a:r>
            <a:r>
              <a:rPr lang="ru-RU" sz="2800" dirty="0" err="1" smtClean="0"/>
              <a:t>споруд</a:t>
            </a:r>
            <a:r>
              <a:rPr lang="ru-RU" sz="2800" dirty="0" smtClean="0"/>
              <a:t>, </a:t>
            </a:r>
            <a:r>
              <a:rPr lang="ru-RU" sz="2800" dirty="0" err="1" smtClean="0"/>
              <a:t>технічних</a:t>
            </a:r>
            <a:r>
              <a:rPr lang="ru-RU" sz="2800" dirty="0" smtClean="0"/>
              <a:t> </a:t>
            </a:r>
            <a:r>
              <a:rPr lang="ru-RU" sz="2800" dirty="0" err="1"/>
              <a:t>конструкцій</a:t>
            </a:r>
            <a:r>
              <a:rPr lang="ru-RU" sz="2800" dirty="0"/>
              <a:t> —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матеріальні</a:t>
            </a:r>
            <a:r>
              <a:rPr lang="ru-RU" sz="2800" dirty="0"/>
              <a:t> </a:t>
            </a:r>
            <a:r>
              <a:rPr lang="ru-RU" sz="2800" dirty="0" err="1" smtClean="0"/>
              <a:t>моделі</a:t>
            </a:r>
            <a:r>
              <a:rPr lang="ru-RU" sz="2800" dirty="0" smtClean="0"/>
              <a:t> </a:t>
            </a:r>
            <a:r>
              <a:rPr lang="ru-RU" sz="2800" dirty="0" err="1" smtClean="0"/>
              <a:t>реальних</a:t>
            </a:r>
            <a:r>
              <a:rPr lang="ru-RU" sz="2800" dirty="0" smtClean="0"/>
              <a:t> </a:t>
            </a:r>
            <a:r>
              <a:rPr lang="ru-RU" sz="2800" dirty="0" err="1"/>
              <a:t>об’єктів</a:t>
            </a:r>
            <a:r>
              <a:rPr lang="ru-RU" sz="2800" dirty="0"/>
              <a:t>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31909" y="3987800"/>
            <a:ext cx="11204382" cy="2870200"/>
            <a:chOff x="563563" y="3987800"/>
            <a:chExt cx="11204382" cy="2870200"/>
          </a:xfrm>
        </p:grpSpPr>
        <p:pic>
          <p:nvPicPr>
            <p:cNvPr id="5124" name="Picture 4" descr="Vektorgrafiken Clipart schiff Vektorbilder Clipart schiff | Depositphoto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697" l="0" r="991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96" r="5719"/>
            <a:stretch/>
          </p:blipFill>
          <p:spPr bwMode="auto">
            <a:xfrm>
              <a:off x="563563" y="3987800"/>
              <a:ext cx="2987481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Дитячі іграшки: векторна графіка, зображення, Дитячі іграшки малюнки |  Скачати з Depositphotos®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1" b="898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8" t="-723" r="30222" b="65521"/>
            <a:stretch/>
          </p:blipFill>
          <p:spPr bwMode="auto">
            <a:xfrm>
              <a:off x="3213100" y="5003800"/>
              <a:ext cx="2171700" cy="185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Дитячі іграшки: векторна графіка, зображення, Дитячі іграшки малюнки |  Скачати з Depositphotos®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27" b="98915" l="41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7" t="68716"/>
            <a:stretch/>
          </p:blipFill>
          <p:spPr bwMode="auto">
            <a:xfrm>
              <a:off x="1317529" y="4978400"/>
              <a:ext cx="1819274" cy="164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Проект приватного житлового будинку. Латвія.. Архів макетів або  фотогалерея. «Формат». Архітектурне макетування і моделювання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1" y="4019821"/>
              <a:ext cx="2623944" cy="1967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Макет дома для Андроид - скачать AP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800" y="4019821"/>
              <a:ext cx="3302001" cy="248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64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3900" y="469900"/>
            <a:ext cx="11074400" cy="267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/>
              <a:t>	</a:t>
            </a:r>
            <a:r>
              <a:rPr lang="ru-RU" sz="2800" b="1" dirty="0" err="1" smtClean="0"/>
              <a:t>Інформаційна</a:t>
            </a:r>
            <a:r>
              <a:rPr lang="ru-RU" sz="2800" b="1" dirty="0" smtClean="0"/>
              <a:t> </a:t>
            </a:r>
            <a:r>
              <a:rPr lang="ru-RU" sz="2800" b="1" dirty="0"/>
              <a:t>модель </a:t>
            </a:r>
            <a:r>
              <a:rPr lang="ru-RU" sz="2800" dirty="0"/>
              <a:t>— </a:t>
            </a:r>
            <a:r>
              <a:rPr lang="ru-RU" sz="2800" dirty="0" err="1"/>
              <a:t>це</a:t>
            </a:r>
            <a:r>
              <a:rPr lang="ru-RU" sz="2800" dirty="0"/>
              <a:t> модель,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 smtClean="0"/>
              <a:t>містить</a:t>
            </a:r>
            <a:r>
              <a:rPr lang="ru-RU" sz="2800" dirty="0" smtClean="0"/>
              <a:t> </a:t>
            </a:r>
            <a:r>
              <a:rPr lang="ru-RU" sz="2800" dirty="0" err="1" smtClean="0"/>
              <a:t>опис</a:t>
            </a:r>
            <a:r>
              <a:rPr lang="ru-RU" sz="2800" dirty="0" smtClean="0"/>
              <a:t> </a:t>
            </a:r>
            <a:r>
              <a:rPr lang="ru-RU" sz="2800" dirty="0" err="1"/>
              <a:t>інформаційного</a:t>
            </a:r>
            <a:r>
              <a:rPr lang="ru-RU" sz="2800" dirty="0"/>
              <a:t> </a:t>
            </a:r>
            <a:r>
              <a:rPr lang="ru-RU" sz="2800" dirty="0" err="1"/>
              <a:t>процесу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об’єкта</a:t>
            </a:r>
            <a:r>
              <a:rPr lang="ru-RU" sz="2800" dirty="0"/>
              <a:t>, у </a:t>
            </a:r>
            <a:r>
              <a:rPr lang="ru-RU" sz="2800" dirty="0" err="1" smtClean="0"/>
              <a:t>якому</a:t>
            </a:r>
            <a:r>
              <a:rPr lang="ru-RU" sz="2800" dirty="0" smtClean="0"/>
              <a:t> </a:t>
            </a:r>
            <a:r>
              <a:rPr lang="ru-RU" sz="2800" dirty="0" err="1"/>
              <a:t>вказано</a:t>
            </a:r>
            <a:r>
              <a:rPr lang="ru-RU" sz="2800" dirty="0"/>
              <a:t> </a:t>
            </a:r>
            <a:r>
              <a:rPr lang="ru-RU" sz="2800" dirty="0" err="1"/>
              <a:t>лише</a:t>
            </a:r>
            <a:r>
              <a:rPr lang="ru-RU" sz="2800" dirty="0"/>
              <a:t> </a:t>
            </a:r>
            <a:r>
              <a:rPr lang="ru-RU" sz="2800" dirty="0" err="1"/>
              <a:t>суттєві</a:t>
            </a:r>
            <a:r>
              <a:rPr lang="ru-RU" sz="2800" dirty="0"/>
              <a:t> </a:t>
            </a:r>
            <a:r>
              <a:rPr lang="ru-RU" sz="2800" dirty="0" err="1"/>
              <a:t>властивості</a:t>
            </a:r>
            <a:r>
              <a:rPr lang="ru-RU" sz="2800" dirty="0"/>
              <a:t>, </a:t>
            </a:r>
            <a:r>
              <a:rPr lang="ru-RU" sz="2800" dirty="0" err="1" smtClean="0"/>
              <a:t>важливі</a:t>
            </a:r>
            <a:r>
              <a:rPr lang="ru-RU" sz="2800" dirty="0" smtClean="0"/>
              <a:t> для </a:t>
            </a:r>
            <a:r>
              <a:rPr lang="ru-RU" sz="2800" dirty="0" err="1"/>
              <a:t>розв’язування</a:t>
            </a:r>
            <a:r>
              <a:rPr lang="ru-RU" sz="2800" dirty="0"/>
              <a:t> </a:t>
            </a:r>
            <a:r>
              <a:rPr lang="ru-RU" sz="2800" dirty="0" err="1"/>
              <a:t>конкретної</a:t>
            </a:r>
            <a:r>
              <a:rPr lang="ru-RU" sz="2800" dirty="0"/>
              <a:t> </a:t>
            </a:r>
            <a:r>
              <a:rPr lang="ru-RU" sz="2800" dirty="0" err="1"/>
              <a:t>задачі</a:t>
            </a:r>
            <a:r>
              <a:rPr lang="ru-RU" sz="2800" dirty="0" smtClean="0"/>
              <a:t>.</a:t>
            </a:r>
          </a:p>
          <a:p>
            <a:r>
              <a:rPr lang="uk-UA" sz="2800" dirty="0"/>
              <a:t>	</a:t>
            </a:r>
            <a:r>
              <a:rPr lang="uk-UA" sz="2800" dirty="0" smtClean="0"/>
              <a:t>Наприклад, </a:t>
            </a:r>
            <a:r>
              <a:rPr lang="ru-RU" sz="2800" dirty="0" err="1" smtClean="0"/>
              <a:t>схеми</a:t>
            </a:r>
            <a:r>
              <a:rPr lang="ru-RU" sz="2800" dirty="0"/>
              <a:t>, </a:t>
            </a:r>
            <a:r>
              <a:rPr lang="ru-RU" sz="2800" dirty="0" err="1" smtClean="0"/>
              <a:t>таблиці</a:t>
            </a:r>
            <a:r>
              <a:rPr lang="ru-RU" sz="2800" dirty="0" smtClean="0"/>
              <a:t> </a:t>
            </a:r>
            <a:r>
              <a:rPr lang="ru-RU" sz="2800" dirty="0"/>
              <a:t>та </a:t>
            </a:r>
            <a:r>
              <a:rPr lang="ru-RU" sz="2800" dirty="0" err="1" smtClean="0"/>
              <a:t>діаграми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6150" name="Picture 6" descr="Таблиця множе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10127" r="262" b="7801"/>
          <a:stretch/>
        </p:blipFill>
        <p:spPr bwMode="auto">
          <a:xfrm>
            <a:off x="682528" y="3852257"/>
            <a:ext cx="3835400" cy="253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82528" y="3224746"/>
            <a:ext cx="11194953" cy="3479535"/>
            <a:chOff x="682528" y="3224746"/>
            <a:chExt cx="11194953" cy="3479535"/>
          </a:xfrm>
        </p:grpSpPr>
        <p:pic>
          <p:nvPicPr>
            <p:cNvPr id="6146" name="Picture 2" descr="Катра метро Киев на английском и украинском - obolondom.c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770" y="3224746"/>
              <a:ext cx="3486344" cy="3479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Діаграми в Exel | Тест з інформатики – «На Урок»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1956" y="3702588"/>
              <a:ext cx="3565525" cy="2523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Таблиця множенн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" t="10127" r="262" b="7801"/>
            <a:stretch/>
          </p:blipFill>
          <p:spPr bwMode="auto">
            <a:xfrm>
              <a:off x="682528" y="3839557"/>
              <a:ext cx="3835400" cy="253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850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атріотична руханка для маля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1667" y="68388"/>
            <a:ext cx="4851400" cy="6357812"/>
          </a:xfrm>
        </p:spPr>
      </p:pic>
    </p:spTree>
    <p:extLst>
      <p:ext uri="{BB962C8B-B14F-4D97-AF65-F5344CB8AC3E}">
        <p14:creationId xmlns:p14="http://schemas.microsoft.com/office/powerpoint/2010/main" val="317637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700" y="113982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uk-UA" altLang="uk-UA" b="1" dirty="0" smtClean="0">
                <a:solidFill>
                  <a:srgbClr val="0070C0"/>
                </a:solidFill>
              </a:rPr>
              <a:t>Інформаційні моделі можуть бути представлені у вигляді:</a:t>
            </a:r>
          </a:p>
          <a:p>
            <a:pPr marL="80963" indent="0" algn="just">
              <a:buNone/>
            </a:pPr>
            <a:r>
              <a:rPr lang="uk-UA" i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Вербальні:</a:t>
            </a:r>
            <a:endParaRPr lang="ru-RU" i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marL="80963" indent="0" algn="just"/>
            <a:r>
              <a:rPr lang="uk-UA" dirty="0">
                <a:latin typeface="Tahoma" pitchFamily="34" charset="0"/>
                <a:cs typeface="Tahoma" pitchFamily="34" charset="0"/>
              </a:rPr>
              <a:t>словесні – усні та письмові описи;</a:t>
            </a:r>
            <a:endParaRPr lang="ru-RU" dirty="0">
              <a:latin typeface="Tahoma" pitchFamily="34" charset="0"/>
              <a:cs typeface="Tahoma" pitchFamily="34" charset="0"/>
            </a:endParaRPr>
          </a:p>
          <a:p>
            <a:pPr marL="80963" indent="0" algn="just">
              <a:buNone/>
            </a:pPr>
            <a:r>
              <a:rPr lang="uk-UA" i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Знакові:</a:t>
            </a:r>
            <a:endParaRPr lang="ru-RU" i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marL="80963" indent="0" algn="just"/>
            <a:r>
              <a:rPr lang="uk-UA" dirty="0">
                <a:latin typeface="Tahoma" pitchFamily="34" charset="0"/>
                <a:cs typeface="Tahoma" pitchFamily="34" charset="0"/>
              </a:rPr>
              <a:t>графічні – рисунки, креслення, карти тощо;</a:t>
            </a:r>
            <a:endParaRPr lang="ru-RU" dirty="0">
              <a:latin typeface="Tahoma" pitchFamily="34" charset="0"/>
              <a:cs typeface="Tahoma" pitchFamily="34" charset="0"/>
            </a:endParaRPr>
          </a:p>
          <a:p>
            <a:pPr marL="80963" indent="0" algn="just"/>
            <a:r>
              <a:rPr lang="uk-UA" dirty="0">
                <a:latin typeface="Tahoma" pitchFamily="34" charset="0"/>
                <a:cs typeface="Tahoma" pitchFamily="34" charset="0"/>
              </a:rPr>
              <a:t>структурні – таблиці, графіки, діаграми, схеми тощо;</a:t>
            </a:r>
            <a:endParaRPr lang="ru-RU" dirty="0">
              <a:latin typeface="Tahoma" pitchFamily="34" charset="0"/>
              <a:cs typeface="Tahoma" pitchFamily="34" charset="0"/>
            </a:endParaRPr>
          </a:p>
          <a:p>
            <a:pPr marL="80963" indent="0" algn="just"/>
            <a:r>
              <a:rPr lang="uk-UA" dirty="0">
                <a:latin typeface="Tahoma" pitchFamily="34" charset="0"/>
                <a:cs typeface="Tahoma" pitchFamily="34" charset="0"/>
              </a:rPr>
              <a:t>математичні – формули, рівняння, функції тощо;</a:t>
            </a:r>
            <a:endParaRPr lang="ru-RU" dirty="0">
              <a:latin typeface="Tahoma" pitchFamily="34" charset="0"/>
              <a:cs typeface="Tahoma" pitchFamily="34" charset="0"/>
            </a:endParaRPr>
          </a:p>
          <a:p>
            <a:pPr marL="80963" indent="0" algn="just"/>
            <a:r>
              <a:rPr lang="uk-UA" dirty="0">
                <a:latin typeface="Tahoma" pitchFamily="34" charset="0"/>
                <a:cs typeface="Tahoma" pitchFamily="34" charset="0"/>
              </a:rPr>
              <a:t>спеціальні – хімічні формули, записи шахових партій тощо.</a:t>
            </a:r>
            <a:endParaRPr lang="ru-RU" dirty="0">
              <a:latin typeface="Tahoma" pitchFamily="34" charset="0"/>
              <a:cs typeface="Tahoma" pitchFamily="34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7172" name="Picture 4" descr="Компьютерные корпуса и корпуса Настольные компьютеры, Компьютеры бесплатно,  компьютер, компьютерное оборудование, анимация png | PNG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043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593"/>
          <a:stretch/>
        </p:blipFill>
        <p:spPr bwMode="auto">
          <a:xfrm>
            <a:off x="7953375" y="1222772"/>
            <a:ext cx="4162425" cy="268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84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Виконуємо завдання НА ВСЕОСВІТІ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607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Обговоріть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запропонованих</a:t>
            </a:r>
            <a:r>
              <a:rPr lang="ru-RU" dirty="0"/>
              <a:t> </a:t>
            </a:r>
            <a:r>
              <a:rPr lang="ru-RU" dirty="0" err="1" smtClean="0"/>
              <a:t>зображень</a:t>
            </a:r>
            <a:r>
              <a:rPr lang="ru-RU" dirty="0" smtClean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об’єктом</a:t>
            </a:r>
            <a:r>
              <a:rPr lang="ru-RU" dirty="0"/>
              <a:t>, </a:t>
            </a:r>
            <a:r>
              <a:rPr lang="ru-RU" dirty="0" err="1" smtClean="0"/>
              <a:t>моделлю,і</a:t>
            </a:r>
            <a:r>
              <a:rPr lang="ru-RU" dirty="0" smtClean="0"/>
              <a:t> </a:t>
            </a:r>
            <a:r>
              <a:rPr lang="ru-RU" dirty="0"/>
              <a:t>яку модель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поставити</a:t>
            </a:r>
            <a:r>
              <a:rPr lang="ru-RU" dirty="0"/>
              <a:t> у </a:t>
            </a:r>
            <a:r>
              <a:rPr lang="ru-RU" dirty="0" err="1" smtClean="0"/>
              <a:t>відповідність</a:t>
            </a:r>
            <a:r>
              <a:rPr lang="ru-RU" dirty="0" smtClean="0"/>
              <a:t> </a:t>
            </a:r>
            <a:r>
              <a:rPr lang="ru-RU" dirty="0" err="1"/>
              <a:t>визначеному</a:t>
            </a:r>
            <a:r>
              <a:rPr lang="ru-RU" dirty="0"/>
              <a:t> </a:t>
            </a:r>
            <a:r>
              <a:rPr lang="ru-RU" dirty="0" err="1"/>
              <a:t>об’єкту</a:t>
            </a:r>
            <a:r>
              <a:rPr lang="ru-RU" dirty="0"/>
              <a:t> у </a:t>
            </a:r>
            <a:r>
              <a:rPr lang="ru-RU" dirty="0" err="1" smtClean="0"/>
              <a:t>вправі</a:t>
            </a:r>
            <a:r>
              <a:rPr lang="ru-RU" dirty="0" smtClean="0"/>
              <a:t> за </a:t>
            </a:r>
            <a:r>
              <a:rPr lang="ru-RU" dirty="0" err="1"/>
              <a:t>посиланням</a:t>
            </a:r>
            <a:endParaRPr lang="uk-UA" dirty="0" smtClean="0"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https://learningapps.org/view8777899</a:t>
            </a:r>
            <a:r>
              <a:rPr lang="uk-UA" dirty="0" smtClean="0"/>
              <a:t> 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888881" y="3176172"/>
            <a:ext cx="10011801" cy="3527083"/>
            <a:chOff x="1888881" y="3176172"/>
            <a:chExt cx="10011801" cy="352708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l="60560" t="39236" r="31552" b="46106"/>
            <a:stretch/>
          </p:blipFill>
          <p:spPr>
            <a:xfrm>
              <a:off x="9186203" y="3176172"/>
              <a:ext cx="2714479" cy="28359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/>
            <a:srcRect t="9098" r="1239" b="7260"/>
            <a:stretch/>
          </p:blipFill>
          <p:spPr>
            <a:xfrm>
              <a:off x="1888881" y="3438296"/>
              <a:ext cx="6856828" cy="3264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444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607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Розподіли </a:t>
            </a:r>
            <a:r>
              <a:rPr lang="ru-RU" dirty="0" err="1"/>
              <a:t>моделі</a:t>
            </a:r>
            <a:r>
              <a:rPr lang="ru-RU" dirty="0"/>
              <a:t> в </a:t>
            </a:r>
            <a:r>
              <a:rPr lang="ru-RU" dirty="0" err="1"/>
              <a:t>групи</a:t>
            </a:r>
            <a:r>
              <a:rPr lang="ru-RU" dirty="0"/>
              <a:t>: </a:t>
            </a:r>
            <a:r>
              <a:rPr lang="ru-RU" dirty="0" err="1" smtClean="0"/>
              <a:t>інформаційні</a:t>
            </a:r>
            <a:r>
              <a:rPr lang="ru-RU" dirty="0" smtClean="0"/>
              <a:t> та </a:t>
            </a:r>
            <a:r>
              <a:rPr lang="ru-RU" dirty="0" err="1"/>
              <a:t>матеріальні</a:t>
            </a:r>
            <a:r>
              <a:rPr lang="ru-RU" dirty="0"/>
              <a:t> — у </a:t>
            </a:r>
            <a:r>
              <a:rPr lang="ru-RU" dirty="0" err="1"/>
              <a:t>вправі</a:t>
            </a:r>
            <a:r>
              <a:rPr lang="ru-RU" dirty="0"/>
              <a:t> за </a:t>
            </a:r>
            <a:r>
              <a:rPr lang="ru-RU" dirty="0" err="1"/>
              <a:t>посиланням</a:t>
            </a:r>
            <a:r>
              <a:rPr lang="ru-RU" dirty="0" smtClean="0"/>
              <a:t>	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https://learningapps.org/view17693725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07" t="10817" r="1382" b="5144"/>
          <a:stretch/>
        </p:blipFill>
        <p:spPr>
          <a:xfrm>
            <a:off x="1716258" y="3123027"/>
            <a:ext cx="6821350" cy="35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881" t="38125" r="18140" b="31106"/>
          <a:stretch/>
        </p:blipFill>
        <p:spPr>
          <a:xfrm>
            <a:off x="998807" y="2053883"/>
            <a:ext cx="9952010" cy="32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8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719" y="1429284"/>
            <a:ext cx="10515600" cy="4351338"/>
          </a:xfrm>
        </p:spPr>
        <p:txBody>
          <a:bodyPr/>
          <a:lstStyle/>
          <a:p>
            <a:r>
              <a:rPr lang="ru-RU" dirty="0" err="1"/>
              <a:t>Пригадай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«модель». </a:t>
            </a:r>
            <a:endParaRPr lang="ru-RU" dirty="0" smtClean="0"/>
          </a:p>
          <a:p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 smtClean="0"/>
              <a:t>побудувати</a:t>
            </a:r>
            <a:r>
              <a:rPr lang="ru-RU" dirty="0" smtClean="0"/>
              <a:t> </a:t>
            </a:r>
            <a:r>
              <a:rPr lang="ru-RU" dirty="0"/>
              <a:t>модель </a:t>
            </a:r>
            <a:r>
              <a:rPr lang="ru-RU" dirty="0" err="1"/>
              <a:t>об’єкта</a:t>
            </a:r>
            <a:r>
              <a:rPr lang="ru-RU" dirty="0"/>
              <a:t>, </a:t>
            </a:r>
            <a:r>
              <a:rPr lang="ru-RU" dirty="0" err="1"/>
              <a:t>явища</a:t>
            </a:r>
            <a:r>
              <a:rPr lang="ru-RU" dirty="0"/>
              <a:t> та </a:t>
            </a:r>
            <a:r>
              <a:rPr lang="ru-RU" dirty="0" err="1"/>
              <a:t>процесу</a:t>
            </a:r>
            <a:r>
              <a:rPr lang="ru-RU" dirty="0"/>
              <a:t>?</a:t>
            </a:r>
          </a:p>
          <a:p>
            <a:r>
              <a:rPr lang="ru-RU" dirty="0" err="1"/>
              <a:t>Що</a:t>
            </a:r>
            <a:r>
              <a:rPr lang="ru-RU" dirty="0"/>
              <a:t> для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? </a:t>
            </a:r>
            <a:endParaRPr lang="uk-UA" dirty="0" smtClean="0"/>
          </a:p>
        </p:txBody>
      </p:sp>
      <p:pic>
        <p:nvPicPr>
          <p:cNvPr id="2054" name="Picture 6" descr="Онлайн бібліотека | ВСП “АГРАРНО-ЕКОНОМІЧНИЙ ФАХОВИЙ КОЛЕДЖ ПДАУ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38" y="4047504"/>
            <a:ext cx="4111366" cy="20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59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09599" y="424069"/>
            <a:ext cx="11131827" cy="37238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/>
              <a:t>	Модель </a:t>
            </a:r>
            <a:r>
              <a:rPr lang="ru-RU" sz="3200" b="1" dirty="0"/>
              <a:t>— </a:t>
            </a:r>
            <a:r>
              <a:rPr lang="ru-RU" sz="3200" b="1" dirty="0" err="1"/>
              <a:t>це</a:t>
            </a:r>
            <a:r>
              <a:rPr lang="ru-RU" sz="3200" b="1" dirty="0"/>
              <a:t> </a:t>
            </a:r>
            <a:r>
              <a:rPr lang="ru-RU" sz="3200" b="1" dirty="0" err="1"/>
              <a:t>матеріальний</a:t>
            </a:r>
            <a:r>
              <a:rPr lang="ru-RU" sz="3200" b="1" dirty="0"/>
              <a:t> </a:t>
            </a:r>
            <a:r>
              <a:rPr lang="ru-RU" sz="3200" b="1" dirty="0" err="1"/>
              <a:t>або</a:t>
            </a:r>
            <a:r>
              <a:rPr lang="ru-RU" sz="3200" b="1" dirty="0"/>
              <a:t> </a:t>
            </a:r>
            <a:r>
              <a:rPr lang="ru-RU" sz="3200" b="1" dirty="0" err="1"/>
              <a:t>уявний</a:t>
            </a:r>
            <a:r>
              <a:rPr lang="ru-RU" sz="3200" b="1" dirty="0"/>
              <a:t> </a:t>
            </a:r>
            <a:r>
              <a:rPr lang="ru-RU" sz="3200" b="1" dirty="0" err="1" smtClean="0"/>
              <a:t>об’єкт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який</a:t>
            </a:r>
            <a:r>
              <a:rPr lang="ru-RU" sz="3200" b="1" dirty="0" smtClean="0"/>
              <a:t> </a:t>
            </a:r>
            <a:r>
              <a:rPr lang="ru-RU" sz="3200" b="1" dirty="0"/>
              <a:t>у </a:t>
            </a:r>
            <a:r>
              <a:rPr lang="ru-RU" sz="3200" b="1" dirty="0" err="1"/>
              <a:t>процесі</a:t>
            </a:r>
            <a:r>
              <a:rPr lang="ru-RU" sz="3200" b="1" dirty="0"/>
              <a:t> </a:t>
            </a:r>
            <a:r>
              <a:rPr lang="ru-RU" sz="3200" b="1" dirty="0" err="1"/>
              <a:t>дослідження</a:t>
            </a:r>
            <a:r>
              <a:rPr lang="ru-RU" sz="3200" b="1" dirty="0"/>
              <a:t> </a:t>
            </a:r>
            <a:r>
              <a:rPr lang="ru-RU" sz="3200" b="1" dirty="0" err="1"/>
              <a:t>замінює</a:t>
            </a:r>
            <a:r>
              <a:rPr lang="ru-RU" sz="3200" b="1" dirty="0"/>
              <a:t> </a:t>
            </a:r>
            <a:r>
              <a:rPr lang="ru-RU" sz="3200" b="1" dirty="0" err="1" smtClean="0"/>
              <a:t>реальний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об’єкт-оригінал</a:t>
            </a:r>
            <a:r>
              <a:rPr lang="ru-RU" sz="3200" b="1" dirty="0"/>
              <a:t>. </a:t>
            </a:r>
            <a:endParaRPr lang="ru-RU" sz="3200" b="1" dirty="0" smtClean="0"/>
          </a:p>
          <a:p>
            <a:pPr algn="just"/>
            <a:r>
              <a:rPr lang="ru-RU" sz="3200" b="1" dirty="0" smtClean="0"/>
              <a:t>	При </a:t>
            </a:r>
            <a:r>
              <a:rPr lang="ru-RU" sz="3200" b="1" dirty="0" err="1"/>
              <a:t>цьому</a:t>
            </a:r>
            <a:r>
              <a:rPr lang="ru-RU" sz="3200" b="1" dirty="0"/>
              <a:t> </a:t>
            </a:r>
            <a:r>
              <a:rPr lang="ru-RU" sz="3200" b="1" dirty="0" err="1"/>
              <a:t>зберігаються</a:t>
            </a:r>
            <a:r>
              <a:rPr lang="ru-RU" sz="3200" b="1" dirty="0"/>
              <a:t> </a:t>
            </a:r>
            <a:r>
              <a:rPr lang="ru-RU" sz="3200" b="1" dirty="0" err="1" smtClean="0"/>
              <a:t>важливі</a:t>
            </a:r>
            <a:r>
              <a:rPr lang="ru-RU" sz="3200" b="1" dirty="0" smtClean="0"/>
              <a:t> </a:t>
            </a:r>
            <a:r>
              <a:rPr lang="ru-RU" sz="3200" b="1" dirty="0"/>
              <a:t>для </a:t>
            </a:r>
            <a:r>
              <a:rPr lang="ru-RU" sz="3200" b="1" dirty="0" err="1"/>
              <a:t>розв’язування</a:t>
            </a:r>
            <a:r>
              <a:rPr lang="ru-RU" sz="3200" b="1" dirty="0"/>
              <a:t> </a:t>
            </a:r>
            <a:r>
              <a:rPr lang="ru-RU" sz="3200" b="1" dirty="0" err="1"/>
              <a:t>певної</a:t>
            </a:r>
            <a:r>
              <a:rPr lang="ru-RU" sz="3200" b="1" dirty="0"/>
              <a:t> </a:t>
            </a:r>
            <a:r>
              <a:rPr lang="ru-RU" sz="3200" b="1" dirty="0" err="1"/>
              <a:t>задачі</a:t>
            </a:r>
            <a:r>
              <a:rPr lang="ru-RU" sz="3200" b="1" dirty="0"/>
              <a:t> </a:t>
            </a:r>
            <a:r>
              <a:rPr lang="ru-RU" sz="3200" b="1" dirty="0" err="1" smtClean="0"/>
              <a:t>суттєві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властивості</a:t>
            </a:r>
            <a:r>
              <a:rPr lang="ru-RU" sz="3200" b="1" dirty="0" smtClean="0"/>
              <a:t> </a:t>
            </a:r>
            <a:r>
              <a:rPr lang="ru-RU" sz="3200" b="1" dirty="0" err="1"/>
              <a:t>оригіналу</a:t>
            </a:r>
            <a:r>
              <a:rPr lang="ru-RU" sz="3200" b="1" dirty="0"/>
              <a:t>.</a:t>
            </a:r>
            <a:endParaRPr lang="ru-RU" sz="3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630016" y="3606823"/>
            <a:ext cx="8918713" cy="3125283"/>
            <a:chOff x="1630016" y="3606823"/>
            <a:chExt cx="8918713" cy="3125283"/>
          </a:xfrm>
        </p:grpSpPr>
        <p:pic>
          <p:nvPicPr>
            <p:cNvPr id="1028" name="Picture 4" descr="Модель машини &amp;quot;Автопром&amp;quot; Lamborghini кабріолет. Ціна, купити Модель машини  &amp;quot;Автопром&amp;quot; Lamborghini кабріолет в Україні - у Києві, Рівному,  Дніпропетровську, Тернополі, Івано-Франківську, Запоріжжі, Львові,  Ужгороді, Луцьку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7" t="21699" r="4938" b="13379"/>
            <a:stretch/>
          </p:blipFill>
          <p:spPr bwMode="auto">
            <a:xfrm>
              <a:off x="1630016" y="4492488"/>
              <a:ext cx="2533579" cy="180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Бумажная модель Эйфелева башня, Франция (ночной вид) :: PAPER-MODELS.RU -  бумажные модели журналы по моделированию бесплатно, без регистрации и смс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3204" y="3606823"/>
              <a:ext cx="2215525" cy="3125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Лялька Llorens Олена 35 см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817" y="4147930"/>
              <a:ext cx="2531166" cy="2531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635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0" y="79692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Наприклад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з </a:t>
            </a:r>
            <a:r>
              <a:rPr lang="ru-RU" dirty="0" err="1"/>
              <a:t>однокласниками</a:t>
            </a:r>
            <a:r>
              <a:rPr lang="ru-RU" dirty="0"/>
              <a:t> </a:t>
            </a:r>
            <a:r>
              <a:rPr lang="ru-RU" dirty="0" err="1" smtClean="0"/>
              <a:t>вирішите</a:t>
            </a:r>
            <a:r>
              <a:rPr lang="ru-RU" dirty="0" smtClean="0"/>
              <a:t> </a:t>
            </a:r>
            <a:r>
              <a:rPr lang="ru-RU" dirty="0" err="1" smtClean="0"/>
              <a:t>висадити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шкільному</a:t>
            </a:r>
            <a:r>
              <a:rPr lang="ru-RU" dirty="0"/>
              <a:t> </a:t>
            </a:r>
            <a:r>
              <a:rPr lang="ru-RU" dirty="0" err="1"/>
              <a:t>подвір’ї</a:t>
            </a:r>
            <a:r>
              <a:rPr lang="ru-RU" dirty="0"/>
              <a:t> </a:t>
            </a:r>
            <a:r>
              <a:rPr lang="ru-RU" dirty="0" err="1"/>
              <a:t>квітковий</a:t>
            </a:r>
            <a:r>
              <a:rPr lang="ru-RU" dirty="0"/>
              <a:t> </a:t>
            </a:r>
            <a:r>
              <a:rPr lang="ru-RU" dirty="0" err="1" smtClean="0"/>
              <a:t>годинник</a:t>
            </a:r>
            <a:r>
              <a:rPr lang="ru-RU" dirty="0"/>
              <a:t>, то </a:t>
            </a:r>
            <a:r>
              <a:rPr lang="ru-RU" dirty="0" err="1" smtClean="0"/>
              <a:t>суттєвими</a:t>
            </a:r>
            <a:r>
              <a:rPr lang="ru-RU" dirty="0" smtClean="0"/>
              <a:t> </a:t>
            </a:r>
            <a:r>
              <a:rPr lang="ru-RU" dirty="0" err="1" smtClean="0"/>
              <a:t>властивостями</a:t>
            </a:r>
            <a:r>
              <a:rPr lang="ru-RU" dirty="0" smtClean="0"/>
              <a:t> </a:t>
            </a:r>
            <a:r>
              <a:rPr lang="ru-RU" dirty="0" err="1"/>
              <a:t>об’єкта</a:t>
            </a:r>
            <a:r>
              <a:rPr lang="ru-RU" dirty="0"/>
              <a:t> </a:t>
            </a:r>
            <a:r>
              <a:rPr lang="ru-RU" i="1" dirty="0" err="1" smtClean="0"/>
              <a:t>квітка</a:t>
            </a:r>
            <a:r>
              <a:rPr lang="ru-RU" i="1" dirty="0" smtClean="0"/>
              <a:t> </a:t>
            </a:r>
            <a:r>
              <a:rPr lang="ru-RU" dirty="0" err="1" smtClean="0"/>
              <a:t>будуть</a:t>
            </a:r>
            <a:r>
              <a:rPr lang="ru-RU" dirty="0"/>
              <a:t>: </a:t>
            </a:r>
            <a:r>
              <a:rPr lang="ru-RU" dirty="0" err="1"/>
              <a:t>розмір</a:t>
            </a:r>
            <a:r>
              <a:rPr lang="ru-RU" dirty="0"/>
              <a:t>, час </a:t>
            </a:r>
            <a:r>
              <a:rPr lang="ru-RU" dirty="0" err="1"/>
              <a:t>цвітіння</a:t>
            </a:r>
            <a:r>
              <a:rPr lang="ru-RU" dirty="0"/>
              <a:t>, час </a:t>
            </a:r>
            <a:r>
              <a:rPr lang="ru-RU" dirty="0" err="1"/>
              <a:t>розкривання</a:t>
            </a:r>
            <a:r>
              <a:rPr lang="ru-RU" dirty="0"/>
              <a:t> і </a:t>
            </a:r>
            <a:r>
              <a:rPr lang="ru-RU" dirty="0" err="1" smtClean="0"/>
              <a:t>закривання</a:t>
            </a:r>
            <a:r>
              <a:rPr lang="ru-RU" dirty="0" smtClean="0"/>
              <a:t> </a:t>
            </a:r>
            <a:r>
              <a:rPr lang="ru-RU" dirty="0" err="1"/>
              <a:t>квітів</a:t>
            </a:r>
            <a:r>
              <a:rPr lang="ru-RU" dirty="0"/>
              <a:t>. Але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добиратимете</a:t>
            </a:r>
            <a:r>
              <a:rPr lang="ru-RU" dirty="0"/>
              <a:t> </a:t>
            </a:r>
            <a:r>
              <a:rPr lang="ru-RU" dirty="0" err="1"/>
              <a:t>квіти</a:t>
            </a:r>
            <a:r>
              <a:rPr lang="ru-RU" dirty="0"/>
              <a:t> </a:t>
            </a:r>
            <a:r>
              <a:rPr lang="ru-RU" dirty="0" smtClean="0"/>
              <a:t>для </a:t>
            </a:r>
            <a:r>
              <a:rPr lang="ru-RU" dirty="0"/>
              <a:t>букета, </a:t>
            </a:r>
            <a:r>
              <a:rPr lang="ru-RU" dirty="0" err="1"/>
              <a:t>тоді</a:t>
            </a:r>
            <a:r>
              <a:rPr lang="ru-RU" dirty="0"/>
              <a:t> вас </a:t>
            </a:r>
            <a:r>
              <a:rPr lang="ru-RU" dirty="0" err="1"/>
              <a:t>цікавитимуть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 smtClean="0"/>
              <a:t>властивості</a:t>
            </a:r>
            <a:r>
              <a:rPr lang="ru-RU" dirty="0"/>
              <a:t>: </a:t>
            </a:r>
            <a:r>
              <a:rPr lang="ru-RU" dirty="0" err="1"/>
              <a:t>розмір</a:t>
            </a:r>
            <a:r>
              <a:rPr lang="ru-RU" dirty="0"/>
              <a:t> і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квітки</a:t>
            </a:r>
            <a:r>
              <a:rPr lang="ru-RU" dirty="0"/>
              <a:t>,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стебла</a:t>
            </a:r>
            <a:r>
              <a:rPr lang="ru-RU" dirty="0"/>
              <a:t>, </a:t>
            </a:r>
            <a:r>
              <a:rPr lang="ru-RU" dirty="0" err="1" smtClean="0"/>
              <a:t>тривалість</a:t>
            </a:r>
            <a:r>
              <a:rPr lang="ru-RU" dirty="0" smtClean="0"/>
              <a:t> </a:t>
            </a:r>
            <a:r>
              <a:rPr lang="ru-RU" dirty="0" err="1"/>
              <a:t>зберігання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зрізу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653826" y="3320798"/>
            <a:ext cx="6121873" cy="3403912"/>
            <a:chOff x="2653826" y="3320798"/>
            <a:chExt cx="6121873" cy="340391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3826" y="3320798"/>
              <a:ext cx="6121873" cy="289896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275178" y="6324600"/>
              <a:ext cx="31429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dirty="0" smtClean="0"/>
                <a:t>Квітковий годинник у Києві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706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209" y="365125"/>
            <a:ext cx="10515600" cy="1325563"/>
          </a:xfrm>
        </p:spPr>
        <p:txBody>
          <a:bodyPr/>
          <a:lstStyle/>
          <a:p>
            <a:r>
              <a:rPr lang="uk-UA" dirty="0" smtClean="0"/>
              <a:t>Для чого люди створюють моделі?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669" y="1690688"/>
            <a:ext cx="6728791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dirty="0" smtClean="0">
                <a:latin typeface="Tahoma" pitchFamily="34" charset="0"/>
                <a:cs typeface="Tahoma" pitchFamily="34" charset="0"/>
              </a:rPr>
              <a:t>оригінал може вже чи ще не існувати (пристрої для побудову єгипетських пірамід, глобальна катастрофа унаслідок падіння метеорита чи атомного бомбардування);</a:t>
            </a:r>
          </a:p>
          <a:p>
            <a:pPr algn="just"/>
            <a:endParaRPr lang="uk-UA" dirty="0" smtClean="0"/>
          </a:p>
          <a:p>
            <a:pPr algn="just"/>
            <a:r>
              <a:rPr lang="uk-UA" dirty="0" smtClean="0">
                <a:latin typeface="Tahoma" pitchFamily="34" charset="0"/>
                <a:cs typeface="Tahoma" pitchFamily="34" charset="0"/>
              </a:rPr>
              <a:t>реально цей об'єкт не можна побачити чи охопити (земної кулі, сонячної системи, галактика, молекула, атом, ядро, елементарна частинка);</a:t>
            </a:r>
          </a:p>
          <a:p>
            <a:endParaRPr lang="ru-RU" dirty="0"/>
          </a:p>
        </p:txBody>
      </p:sp>
      <p:pic>
        <p:nvPicPr>
          <p:cNvPr id="4" name="Picture 4" descr="Результат пошуку зображень за запитом &quot;картинки падіння метеорита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4904" y="1402718"/>
            <a:ext cx="3185740" cy="2463639"/>
          </a:xfrm>
          <a:prstGeom prst="rect">
            <a:avLst/>
          </a:prstGeom>
          <a:noFill/>
        </p:spPr>
      </p:pic>
      <p:pic>
        <p:nvPicPr>
          <p:cNvPr id="5" name="Picture 2" descr="Результат пошуку зображень за запитом &quot;картинки атома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6690" y="3963536"/>
            <a:ext cx="2095500" cy="2371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14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209" y="365125"/>
            <a:ext cx="10515600" cy="1325563"/>
          </a:xfrm>
        </p:spPr>
        <p:txBody>
          <a:bodyPr/>
          <a:lstStyle/>
          <a:p>
            <a:r>
              <a:rPr lang="uk-UA" dirty="0" smtClean="0"/>
              <a:t>Для чого люди створюють моделі?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669" y="1690688"/>
            <a:ext cx="6728791" cy="4351338"/>
          </a:xfrm>
        </p:spPr>
        <p:txBody>
          <a:bodyPr>
            <a:norm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uk-UA" dirty="0" smtClean="0">
                <a:latin typeface="Tahoma" pitchFamily="34" charset="0"/>
                <a:cs typeface="Tahoma" pitchFamily="34" charset="0"/>
              </a:rPr>
              <a:t>людина хоче ознайомитися з об'єктом, але не має можливості потрапити на місце його розташування (модель Ейфелевої башти, єгипетської піраміди, </a:t>
            </a:r>
            <a:r>
              <a:rPr lang="uk-UA" dirty="0" err="1" smtClean="0">
                <a:latin typeface="Tahoma" pitchFamily="34" charset="0"/>
                <a:cs typeface="Tahoma" pitchFamily="34" charset="0"/>
              </a:rPr>
              <a:t>Софіївського</a:t>
            </a:r>
            <a:r>
              <a:rPr lang="uk-UA" dirty="0" smtClean="0">
                <a:latin typeface="Tahoma" pitchFamily="34" charset="0"/>
                <a:cs typeface="Tahoma" pitchFamily="34" charset="0"/>
              </a:rPr>
              <a:t> собору тощо);</a:t>
            </a:r>
          </a:p>
          <a:p>
            <a:pPr algn="just"/>
            <a:endParaRPr lang="uk-UA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uk-UA" dirty="0" smtClean="0">
                <a:latin typeface="Tahoma" pitchFamily="34" charset="0"/>
                <a:cs typeface="Tahoma" pitchFamily="34" charset="0"/>
              </a:rPr>
              <a:t>досліджуваний процес небезпечний для життя (ядерна реакція).</a:t>
            </a:r>
          </a:p>
          <a:p>
            <a:endParaRPr lang="ru-RU" dirty="0"/>
          </a:p>
        </p:txBody>
      </p:sp>
      <p:pic>
        <p:nvPicPr>
          <p:cNvPr id="6" name="Picture 2" descr="Результат пошуку зображень за запитом &quot;картинки модель пірамід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9339" y="1531662"/>
            <a:ext cx="3327470" cy="2184031"/>
          </a:xfrm>
          <a:prstGeom prst="rect">
            <a:avLst/>
          </a:prstGeom>
          <a:noFill/>
        </p:spPr>
      </p:pic>
      <p:pic>
        <p:nvPicPr>
          <p:cNvPr id="7" name="Picture 6" descr="Результат пошуку зображень за запитом &quot;картинки модель ядерної реакції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479617" y="3087123"/>
            <a:ext cx="2526915" cy="378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923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784225"/>
            <a:ext cx="10515600" cy="4351338"/>
          </a:xfrm>
        </p:spPr>
        <p:txBody>
          <a:bodyPr/>
          <a:lstStyle/>
          <a:p>
            <a:pPr algn="just"/>
            <a:r>
              <a:rPr lang="ru-RU" dirty="0"/>
              <a:t>Поясни, </a:t>
            </a:r>
            <a:r>
              <a:rPr lang="ru-RU" dirty="0" err="1"/>
              <a:t>чому</a:t>
            </a:r>
            <a:r>
              <a:rPr lang="ru-RU" dirty="0"/>
              <a:t> люди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 smtClean="0"/>
              <a:t>об’єкти</a:t>
            </a:r>
            <a:r>
              <a:rPr lang="ru-RU" dirty="0" smtClean="0"/>
              <a:t>, </a:t>
            </a:r>
            <a:r>
              <a:rPr lang="ru-RU" dirty="0" err="1" smtClean="0"/>
              <a:t>зображені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малюнку</a:t>
            </a:r>
            <a:r>
              <a:rPr lang="ru-RU" dirty="0"/>
              <a:t>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оригіналів</a:t>
            </a:r>
            <a:r>
              <a:rPr lang="ru-RU" dirty="0"/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97686" y="1650206"/>
            <a:ext cx="11476741" cy="5055632"/>
            <a:chOff x="297686" y="1650206"/>
            <a:chExt cx="11476741" cy="5055632"/>
          </a:xfrm>
        </p:grpSpPr>
        <p:pic>
          <p:nvPicPr>
            <p:cNvPr id="4098" name="Picture 2" descr="3D модель Тиранозавр Рекс Анимированные - TurboSquid 11944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73" y="1650206"/>
              <a:ext cx="5576827" cy="301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Глобус — модель Земли. Географические полюса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70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2402" y="1650206"/>
              <a:ext cx="3502025" cy="3467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Манекен Мужской (20725) 3D модель - Скачать 3D модель Манекен Мужской  (20725) | 20725 | 3dbaza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8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86" y="3975658"/>
              <a:ext cx="2730180" cy="2730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Торс человека - Анатомическая модель - купить 3d модели 4D Mast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5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017" y="1775577"/>
              <a:ext cx="2439231" cy="4382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Іграшкова модель літака Messerschmitt Bf 109. Ціна, купити Іграшкова модель  літака Messerschmitt Bf 109 в Україні - у Києві, Рівному, Дніпропетровську,  Тернополі, Івано-Франківську, Запоріжжі, Львові, Ужгороді, Луцьку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3" b="97629" l="13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876" y="3459764"/>
              <a:ext cx="3426783" cy="324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923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Якими бувають моделі?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11008568"/>
              </p:ext>
            </p:extLst>
          </p:nvPr>
        </p:nvGraphicFramePr>
        <p:xfrm>
          <a:off x="1587500" y="694266"/>
          <a:ext cx="9321800" cy="5897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82889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212</Words>
  <Application>Microsoft Office PowerPoint</Application>
  <PresentationFormat>Широкоэкранный</PresentationFormat>
  <Paragraphs>38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Тема Office</vt:lpstr>
      <vt:lpstr>Об'єкти для створення моделей 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чого люди створюють моделі?</vt:lpstr>
      <vt:lpstr>Для чого люди створюють моделі?</vt:lpstr>
      <vt:lpstr>Презентация PowerPoint</vt:lpstr>
      <vt:lpstr>Якими бувають моделі?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Виконуємо завдання НА ВСЕОСВІТІ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для створення моделей </dc:title>
  <dc:creator>KATERINA</dc:creator>
  <cp:lastModifiedBy>Учень</cp:lastModifiedBy>
  <cp:revision>18</cp:revision>
  <dcterms:created xsi:type="dcterms:W3CDTF">2021-11-14T10:27:33Z</dcterms:created>
  <dcterms:modified xsi:type="dcterms:W3CDTF">2022-11-14T09:37:52Z</dcterms:modified>
</cp:coreProperties>
</file>