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1" r:id="rId3"/>
    <p:sldId id="280" r:id="rId4"/>
    <p:sldId id="282" r:id="rId5"/>
    <p:sldId id="257" r:id="rId6"/>
    <p:sldId id="258" r:id="rId7"/>
    <p:sldId id="267" r:id="rId8"/>
    <p:sldId id="266" r:id="rId9"/>
    <p:sldId id="259" r:id="rId10"/>
    <p:sldId id="268" r:id="rId11"/>
    <p:sldId id="278" r:id="rId12"/>
    <p:sldId id="283" r:id="rId13"/>
    <p:sldId id="262" r:id="rId14"/>
    <p:sldId id="263" r:id="rId15"/>
    <p:sldId id="264" r:id="rId16"/>
    <p:sldId id="285" r:id="rId17"/>
    <p:sldId id="274" r:id="rId18"/>
    <p:sldId id="275" r:id="rId19"/>
    <p:sldId id="276" r:id="rId20"/>
    <p:sldId id="277" r:id="rId21"/>
    <p:sldId id="271" r:id="rId22"/>
    <p:sldId id="270" r:id="rId23"/>
    <p:sldId id="269" r:id="rId24"/>
    <p:sldId id="279" r:id="rId25"/>
    <p:sldId id="265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65771-61BE-4283-A429-4B14B74A519D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86EC4-3F46-4FA4-B61B-0B1A37EE09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C86EC4-3F46-4FA4-B61B-0B1A37EE093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Картинки по запросу фоны для презентаций начальная школ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Картинки по запросу фоны для презентаций начальная школ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4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57158" y="1285860"/>
            <a:ext cx="8572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dirty="0" smtClean="0"/>
              <a:t>Співвідношення звуків і букв. </a:t>
            </a:r>
          </a:p>
          <a:p>
            <a:pPr algn="ctr"/>
            <a:r>
              <a:rPr lang="uk-UA" sz="4800" b="1" dirty="0" smtClean="0"/>
              <a:t>Звукове значення букв </a:t>
            </a:r>
          </a:p>
          <a:p>
            <a:pPr algn="ctr"/>
            <a:r>
              <a:rPr lang="uk-UA" sz="4800" b="1" i="1" dirty="0" smtClean="0"/>
              <a:t>я, ю, є, ї    </a:t>
            </a:r>
            <a:r>
              <a:rPr lang="uk-UA" sz="4800" b="1" dirty="0" smtClean="0"/>
              <a:t>та    </a:t>
            </a:r>
            <a:r>
              <a:rPr lang="uk-UA" sz="4800" b="1" i="1" dirty="0" smtClean="0"/>
              <a:t>щ</a:t>
            </a:r>
          </a:p>
          <a:p>
            <a:pPr algn="ctr"/>
            <a:r>
              <a:rPr lang="uk-UA" sz="4800" b="1" i="1" dirty="0" smtClean="0"/>
              <a:t>(повторення)</a:t>
            </a:r>
            <a:endParaRPr lang="ru-RU" sz="4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14348" y="214290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>
                <a:solidFill>
                  <a:srgbClr val="C00000"/>
                </a:solidFill>
              </a:rPr>
              <a:t>Розподільний</a:t>
            </a:r>
            <a:r>
              <a:rPr lang="uk-UA" sz="3200" b="1" i="1" dirty="0" smtClean="0">
                <a:solidFill>
                  <a:srgbClr val="FF0000"/>
                </a:solidFill>
              </a:rPr>
              <a:t> </a:t>
            </a:r>
            <a:r>
              <a:rPr lang="uk-UA" sz="3200" b="1" i="1" dirty="0" smtClean="0">
                <a:solidFill>
                  <a:srgbClr val="C00000"/>
                </a:solidFill>
              </a:rPr>
              <a:t>словниковий </a:t>
            </a:r>
            <a:r>
              <a:rPr lang="uk-UA" sz="3200" b="1" i="1" dirty="0" err="1" smtClean="0">
                <a:solidFill>
                  <a:srgbClr val="C00000"/>
                </a:solidFill>
              </a:rPr>
              <a:t>самодиктант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1142984"/>
            <a:ext cx="785818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dirty="0" smtClean="0"/>
              <a:t>У перший стовпчик запишіть слова, у яких літери </a:t>
            </a:r>
            <a:r>
              <a:rPr lang="uk-UA" sz="3200" b="1" i="1" dirty="0" smtClean="0"/>
              <a:t>я, ю, є  </a:t>
            </a:r>
            <a:r>
              <a:rPr lang="uk-UA" sz="3200" b="1" dirty="0" smtClean="0"/>
              <a:t>позначають один звук, а у другий – два звуки.</a:t>
            </a:r>
          </a:p>
          <a:p>
            <a:endParaRPr lang="uk-UA" sz="3200" b="1" dirty="0" smtClean="0"/>
          </a:p>
          <a:p>
            <a:r>
              <a:rPr lang="uk-UA" sz="4000" b="1" dirty="0" smtClean="0">
                <a:solidFill>
                  <a:srgbClr val="002060"/>
                </a:solidFill>
              </a:rPr>
              <a:t>Пляма, юшка, синє, Ярослав, любов, збиралися, лялька, 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r>
              <a:rPr lang="uk-UA" sz="4000" b="1" dirty="0" smtClean="0">
                <a:solidFill>
                  <a:srgbClr val="002060"/>
                </a:solidFill>
              </a:rPr>
              <a:t>м</a:t>
            </a:r>
            <a:r>
              <a:rPr lang="en-US" sz="4000" b="1" dirty="0" smtClean="0">
                <a:solidFill>
                  <a:srgbClr val="002060"/>
                </a:solidFill>
              </a:rPr>
              <a:t>’</a:t>
            </a:r>
            <a:r>
              <a:rPr lang="uk-UA" sz="4000" b="1" dirty="0" err="1" smtClean="0">
                <a:solidFill>
                  <a:srgbClr val="002060"/>
                </a:solidFill>
              </a:rPr>
              <a:t>яч</a:t>
            </a:r>
            <a:r>
              <a:rPr lang="uk-UA" sz="4000" b="1" dirty="0" smtClean="0">
                <a:solidFill>
                  <a:srgbClr val="002060"/>
                </a:solidFill>
              </a:rPr>
              <a:t>, єнот, мільярд.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714612" y="500042"/>
            <a:ext cx="3929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Перевір себе</a:t>
            </a:r>
            <a:endParaRPr lang="ru-RU" sz="3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643050"/>
            <a:ext cx="635798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 smtClean="0"/>
              <a:t>пляма                      юшка</a:t>
            </a:r>
          </a:p>
          <a:p>
            <a:r>
              <a:rPr lang="uk-UA" sz="4000" b="1" dirty="0" smtClean="0"/>
              <a:t>синє                          Ярослав</a:t>
            </a:r>
          </a:p>
          <a:p>
            <a:r>
              <a:rPr lang="uk-UA" sz="4000" b="1" dirty="0" smtClean="0"/>
              <a:t>любов                      м</a:t>
            </a:r>
            <a:r>
              <a:rPr lang="en-US" sz="4000" b="1" dirty="0" smtClean="0"/>
              <a:t>’</a:t>
            </a:r>
            <a:r>
              <a:rPr lang="uk-UA" sz="4000" b="1" dirty="0" err="1" smtClean="0"/>
              <a:t>яч</a:t>
            </a:r>
            <a:endParaRPr lang="uk-UA" sz="4000" b="1" dirty="0" smtClean="0"/>
          </a:p>
          <a:p>
            <a:r>
              <a:rPr lang="uk-UA" sz="4000" b="1" dirty="0" smtClean="0"/>
              <a:t>збиралися              єнот </a:t>
            </a:r>
          </a:p>
          <a:p>
            <a:r>
              <a:rPr lang="uk-UA" sz="4000" b="1" dirty="0" smtClean="0"/>
              <a:t>лялька                     мільярд                                                                         </a:t>
            </a:r>
            <a:endParaRPr 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285984" y="214290"/>
            <a:ext cx="5072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i="1" dirty="0" smtClean="0">
                <a:solidFill>
                  <a:srgbClr val="C00000"/>
                </a:solidFill>
              </a:rPr>
              <a:t>Робота з підручником</a:t>
            </a:r>
            <a:endParaRPr lang="ru-RU" sz="3600" b="1" i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857232"/>
            <a:ext cx="7786742" cy="466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solidFill>
                  <a:srgbClr val="002060"/>
                </a:solidFill>
              </a:rPr>
              <a:t>Вправа 196</a:t>
            </a:r>
          </a:p>
          <a:p>
            <a:r>
              <a:rPr lang="uk-UA" sz="3600" b="1" dirty="0" smtClean="0">
                <a:solidFill>
                  <a:srgbClr val="002060"/>
                </a:solidFill>
              </a:rPr>
              <a:t>Попрацюйте в парах.</a:t>
            </a:r>
          </a:p>
          <a:p>
            <a:endParaRPr lang="uk-UA" sz="3600" b="1" dirty="0" smtClean="0">
              <a:solidFill>
                <a:srgbClr val="002060"/>
              </a:solidFill>
            </a:endParaRPr>
          </a:p>
          <a:p>
            <a:r>
              <a:rPr lang="uk-UA" sz="3600" b="1" dirty="0" smtClean="0">
                <a:solidFill>
                  <a:srgbClr val="7030A0"/>
                </a:solidFill>
              </a:rPr>
              <a:t>Вправа 197</a:t>
            </a:r>
          </a:p>
          <a:p>
            <a:r>
              <a:rPr lang="uk-UA" sz="3600" b="1" dirty="0" smtClean="0">
                <a:solidFill>
                  <a:srgbClr val="7030A0"/>
                </a:solidFill>
              </a:rPr>
              <a:t>Хто першим зможе визначити, скільки разів ужито приголосний </a:t>
            </a:r>
            <a:r>
              <a:rPr lang="en-US" sz="3600" b="1" dirty="0" smtClean="0">
                <a:solidFill>
                  <a:srgbClr val="7030A0"/>
                </a:solidFill>
              </a:rPr>
              <a:t>[</a:t>
            </a:r>
            <a:r>
              <a:rPr lang="uk-UA" sz="3600" b="1" dirty="0" smtClean="0">
                <a:solidFill>
                  <a:srgbClr val="7030A0"/>
                </a:solidFill>
              </a:rPr>
              <a:t>д</a:t>
            </a:r>
            <a:r>
              <a:rPr lang="en-US" sz="3600" b="1" dirty="0" smtClean="0">
                <a:solidFill>
                  <a:srgbClr val="7030A0"/>
                </a:solidFill>
              </a:rPr>
              <a:t>]</a:t>
            </a:r>
            <a:r>
              <a:rPr lang="uk-UA" sz="3600" b="1" dirty="0" smtClean="0"/>
              <a:t> </a:t>
            </a:r>
          </a:p>
          <a:p>
            <a:r>
              <a:rPr lang="uk-UA" sz="3600" b="1" dirty="0" smtClean="0">
                <a:solidFill>
                  <a:srgbClr val="7030A0"/>
                </a:solidFill>
              </a:rPr>
              <a:t>у поданій групі слів?</a:t>
            </a:r>
            <a:endParaRPr lang="en-US" sz="3600" b="1" dirty="0" smtClean="0">
              <a:solidFill>
                <a:srgbClr val="7030A0"/>
              </a:solidFill>
            </a:endParaRPr>
          </a:p>
          <a:p>
            <a:r>
              <a:rPr lang="uk-UA" sz="3600" b="1" dirty="0" smtClean="0">
                <a:solidFill>
                  <a:srgbClr val="7030A0"/>
                </a:solidFill>
              </a:rPr>
              <a:t> 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-2000296" y="2285992"/>
            <a:ext cx="914406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5"/>
            <a:r>
              <a:rPr lang="uk-UA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вимові завжди чисті,</a:t>
            </a:r>
          </a:p>
          <a:p>
            <a:pPr lvl="5"/>
            <a:r>
              <a:rPr lang="uk-UA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Звуки ми ще й голосисті. </a:t>
            </a:r>
          </a:p>
          <a:p>
            <a:pPr lvl="5"/>
            <a:r>
              <a:rPr lang="uk-UA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Небагато нас, а все ж</a:t>
            </a:r>
          </a:p>
          <a:p>
            <a:pPr lvl="5"/>
            <a:r>
              <a:rPr lang="uk-UA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Без нас слова не складеш.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357166"/>
            <a:ext cx="764386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Хвилинка-веселинка</a:t>
            </a:r>
            <a:endParaRPr lang="uk-UA" sz="4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1285860"/>
            <a:ext cx="23574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Відгадай</a:t>
            </a:r>
            <a:endParaRPr lang="uk-UA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57158" y="714356"/>
            <a:ext cx="87868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i="1" dirty="0" smtClean="0"/>
              <a:t>Утворіть </a:t>
            </a:r>
            <a:r>
              <a:rPr lang="uk-UA" sz="3600" b="1" i="1" dirty="0" err="1" smtClean="0"/>
              <a:t>прислів</a:t>
            </a:r>
            <a:r>
              <a:rPr lang="en-US" sz="3600" b="1" i="1" dirty="0" smtClean="0"/>
              <a:t>’</a:t>
            </a:r>
            <a:r>
              <a:rPr lang="uk-UA" sz="3600" b="1" i="1" dirty="0" smtClean="0"/>
              <a:t>я, вставивши, де потрібно, голосні звуки.</a:t>
            </a:r>
            <a:endParaRPr lang="ru-RU" sz="36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2428868"/>
            <a:ext cx="70009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7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Хчш</a:t>
            </a:r>
            <a:r>
              <a:rPr lang="uk-UA" sz="7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7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бгт</a:t>
            </a:r>
            <a:r>
              <a:rPr lang="uk-UA" sz="7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7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знт</a:t>
            </a:r>
            <a:r>
              <a:rPr lang="uk-UA" sz="7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</a:p>
          <a:p>
            <a:r>
              <a:rPr lang="uk-UA" sz="7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трб</a:t>
            </a:r>
            <a:r>
              <a:rPr lang="uk-UA" sz="7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7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мнш</a:t>
            </a:r>
            <a:r>
              <a:rPr lang="uk-UA" sz="7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72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спт</a:t>
            </a:r>
            <a:r>
              <a:rPr lang="uk-UA" sz="7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7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285984" y="714356"/>
            <a:ext cx="487422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Перевір себе</a:t>
            </a:r>
            <a:endParaRPr lang="ru-RU" sz="4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2143116"/>
            <a:ext cx="73377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Хочеш багато знати -  треба менше спати.</a:t>
            </a:r>
            <a:endParaRPr lang="ru-RU" sz="6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5720" y="2071678"/>
            <a:ext cx="285752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i="1" dirty="0" smtClean="0">
                <a:solidFill>
                  <a:srgbClr val="002060"/>
                </a:solidFill>
              </a:rPr>
              <a:t>Що зображено на цій ілюстрації?</a:t>
            </a:r>
          </a:p>
          <a:p>
            <a:r>
              <a:rPr lang="uk-UA" sz="2400" b="1" i="1" dirty="0" smtClean="0">
                <a:solidFill>
                  <a:srgbClr val="002060"/>
                </a:solidFill>
              </a:rPr>
              <a:t>Коли відбуваються події?</a:t>
            </a:r>
          </a:p>
          <a:p>
            <a:r>
              <a:rPr lang="uk-UA" sz="2400" b="1" i="1" dirty="0" smtClean="0">
                <a:solidFill>
                  <a:srgbClr val="002060"/>
                </a:solidFill>
              </a:rPr>
              <a:t>Що ви знаєте про традиції в цей день?</a:t>
            </a:r>
          </a:p>
          <a:p>
            <a:r>
              <a:rPr lang="uk-UA" sz="2400" b="1" i="1" dirty="0" smtClean="0">
                <a:solidFill>
                  <a:srgbClr val="002060"/>
                </a:solidFill>
              </a:rPr>
              <a:t>Чи дотримуються у вашій сім</a:t>
            </a:r>
            <a:r>
              <a:rPr lang="en-US" sz="2400" b="1" i="1" dirty="0" smtClean="0">
                <a:solidFill>
                  <a:srgbClr val="002060"/>
                </a:solidFill>
              </a:rPr>
              <a:t>’ </a:t>
            </a:r>
            <a:r>
              <a:rPr lang="uk-UA" sz="2400" b="1" i="1" dirty="0" smtClean="0">
                <a:solidFill>
                  <a:srgbClr val="002060"/>
                </a:solidFill>
              </a:rPr>
              <a:t>ї народних звичаїв?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артинки по запросу різдво картин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 descr="Картинки по запросу різдво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0" name="AutoShape 4" descr="Картинки по запросу різдво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822" name="AutoShape 6" descr="Картинки по запросу різдво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4824" name="Picture 8" descr="Картинки по запросу різдво картин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 descr="Картинки по запросу різдво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4" name="AutoShape 4" descr="Картинки по запросу різдво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5846" name="Picture 6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14349" y="571480"/>
            <a:ext cx="707236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solidFill>
                  <a:srgbClr val="002060"/>
                </a:solidFill>
              </a:rPr>
              <a:t>Всі мерщій сідайте, діти.</a:t>
            </a:r>
          </a:p>
          <a:p>
            <a:r>
              <a:rPr lang="uk-UA" sz="3600" b="1" dirty="0" smtClean="0">
                <a:solidFill>
                  <a:srgbClr val="002060"/>
                </a:solidFill>
              </a:rPr>
              <a:t>Домовляймось не шуміти, </a:t>
            </a:r>
          </a:p>
          <a:p>
            <a:r>
              <a:rPr lang="uk-UA" sz="3600" b="1" dirty="0" smtClean="0">
                <a:solidFill>
                  <a:srgbClr val="002060"/>
                </a:solidFill>
              </a:rPr>
              <a:t>На уроці не дрімати,</a:t>
            </a:r>
          </a:p>
          <a:p>
            <a:r>
              <a:rPr lang="uk-UA" sz="3600" b="1" dirty="0" smtClean="0">
                <a:solidFill>
                  <a:srgbClr val="002060"/>
                </a:solidFill>
              </a:rPr>
              <a:t>Руки вчасно підіймати.</a:t>
            </a:r>
          </a:p>
          <a:p>
            <a:r>
              <a:rPr lang="uk-UA" sz="3600" b="1" dirty="0" smtClean="0">
                <a:solidFill>
                  <a:srgbClr val="002060"/>
                </a:solidFill>
              </a:rPr>
              <a:t>І щоб не було мороки!</a:t>
            </a:r>
          </a:p>
          <a:p>
            <a:r>
              <a:rPr lang="uk-UA" sz="3600" b="1" dirty="0" smtClean="0">
                <a:solidFill>
                  <a:srgbClr val="002060"/>
                </a:solidFill>
              </a:rPr>
              <a:t>Всі готові до уроку?</a:t>
            </a:r>
          </a:p>
          <a:p>
            <a:r>
              <a:rPr lang="uk-UA" sz="3600" b="1" dirty="0" smtClean="0">
                <a:solidFill>
                  <a:srgbClr val="002060"/>
                </a:solidFill>
              </a:rPr>
              <a:t>Тож гаразд, часу не гаємо</a:t>
            </a:r>
          </a:p>
          <a:p>
            <a:r>
              <a:rPr lang="uk-UA" sz="3600" b="1" dirty="0" smtClean="0">
                <a:solidFill>
                  <a:srgbClr val="002060"/>
                </a:solidFill>
              </a:rPr>
              <a:t>І урок розпочинаємо.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Картинки по запросу різдво картин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500298" y="285728"/>
            <a:ext cx="2928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</a:t>
            </a:r>
            <a:r>
              <a:rPr lang="uk-UA" sz="32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диктант</a:t>
            </a:r>
            <a:endParaRPr lang="ru-RU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1071546"/>
            <a:ext cx="8423413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b="1" i="1" dirty="0" smtClean="0"/>
              <a:t>Запишіть текст. Випишіть слова з літерами         я, ю, є, ї, щ,  запишіть їх звукописом, позначте кількість букв і звуків.</a:t>
            </a:r>
          </a:p>
          <a:p>
            <a:pPr algn="just"/>
            <a:endParaRPr lang="uk-UA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Радуйся, земле! Коляда іде!</a:t>
            </a:r>
          </a:p>
          <a:p>
            <a:pPr algn="just"/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Різдво – Коляда – прадавнє й вічно молоде свято, що дійшло до нас із глибини тисячоліть,</a:t>
            </a:r>
          </a:p>
          <a:p>
            <a:pPr algn="just"/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 пам’ять про древню культуру нашого </a:t>
            </a:r>
          </a:p>
          <a:p>
            <a:pPr algn="just"/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народу.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Картинки по запросу вітрила картин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28596" y="285728"/>
            <a:ext cx="39717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“Вітрила”</a:t>
            </a:r>
            <a:endParaRPr lang="ru-RU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428737"/>
            <a:ext cx="32861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i="1" dirty="0" smtClean="0"/>
              <a:t>Запишіть слова фонетичною </a:t>
            </a:r>
          </a:p>
          <a:p>
            <a:pPr algn="ctr"/>
            <a:r>
              <a:rPr lang="uk-UA" sz="3200" b="1" i="1" dirty="0" smtClean="0"/>
              <a:t>транскрипцією:</a:t>
            </a:r>
          </a:p>
          <a:p>
            <a:pPr algn="ctr"/>
            <a:endParaRPr lang="uk-UA" sz="3200" b="1" dirty="0" smtClean="0"/>
          </a:p>
          <a:p>
            <a:pPr algn="ctr"/>
            <a:r>
              <a:rPr lang="uk-UA" sz="4800" b="1" dirty="0" smtClean="0"/>
              <a:t>ялиця</a:t>
            </a:r>
          </a:p>
          <a:p>
            <a:pPr algn="ctr"/>
            <a:r>
              <a:rPr lang="uk-UA" sz="4800" b="1" dirty="0" smtClean="0"/>
              <a:t>щука</a:t>
            </a:r>
          </a:p>
          <a:p>
            <a:pPr algn="ctr"/>
            <a:r>
              <a:rPr lang="uk-UA" sz="4800" b="1" dirty="0" smtClean="0"/>
              <a:t>в</a:t>
            </a:r>
            <a:r>
              <a:rPr lang="en-US" sz="4800" b="1" dirty="0" smtClean="0"/>
              <a:t>’</a:t>
            </a:r>
            <a:r>
              <a:rPr lang="uk-UA" sz="4800" b="1" dirty="0" err="1" smtClean="0"/>
              <a:t>юн</a:t>
            </a:r>
            <a:endParaRPr lang="uk-UA" sz="4800" b="1" dirty="0" smtClean="0"/>
          </a:p>
          <a:p>
            <a:pPr algn="ctr"/>
            <a:r>
              <a:rPr lang="uk-UA" sz="4800" b="1" dirty="0" smtClean="0"/>
              <a:t>їхати</a:t>
            </a:r>
            <a:endParaRPr lang="ru-RU" sz="48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714612" y="642918"/>
            <a:ext cx="364333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Перевір себе</a:t>
            </a:r>
            <a:endParaRPr lang="ru-RU" sz="4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1571612"/>
            <a:ext cx="52149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/>
              <a:t>[</a:t>
            </a:r>
            <a:r>
              <a:rPr lang="uk-UA" sz="5400" b="1" dirty="0" smtClean="0"/>
              <a:t>й</a:t>
            </a:r>
            <a:r>
              <a:rPr lang="en-US" sz="5400" b="1" dirty="0" smtClean="0"/>
              <a:t> </a:t>
            </a:r>
            <a:r>
              <a:rPr lang="uk-UA" sz="5400" b="1" dirty="0" smtClean="0"/>
              <a:t>а л и</a:t>
            </a:r>
            <a:r>
              <a:rPr lang="en-US" sz="5400" b="1" dirty="0" smtClean="0"/>
              <a:t>´</a:t>
            </a:r>
            <a:r>
              <a:rPr lang="uk-UA" sz="5400" b="1" dirty="0" smtClean="0"/>
              <a:t>ц</a:t>
            </a:r>
            <a:r>
              <a:rPr lang="en-US" sz="5400" b="1" dirty="0" smtClean="0"/>
              <a:t>’</a:t>
            </a:r>
            <a:r>
              <a:rPr lang="uk-UA" sz="5400" b="1" dirty="0" smtClean="0"/>
              <a:t>а</a:t>
            </a:r>
            <a:r>
              <a:rPr lang="en-US" sz="5400" b="1" dirty="0" smtClean="0"/>
              <a:t>]</a:t>
            </a:r>
          </a:p>
          <a:p>
            <a:r>
              <a:rPr lang="en-US" sz="5400" b="1" dirty="0" smtClean="0"/>
              <a:t>[</a:t>
            </a:r>
            <a:r>
              <a:rPr lang="uk-UA" sz="5400" b="1" dirty="0" smtClean="0"/>
              <a:t>ш ч у</a:t>
            </a:r>
            <a:r>
              <a:rPr lang="en-US" sz="5400" b="1" dirty="0" smtClean="0"/>
              <a:t>´</a:t>
            </a:r>
            <a:r>
              <a:rPr lang="uk-UA" sz="5400" b="1" dirty="0" smtClean="0"/>
              <a:t>к а</a:t>
            </a:r>
            <a:r>
              <a:rPr lang="en-US" sz="5400" b="1" dirty="0" smtClean="0"/>
              <a:t>]</a:t>
            </a:r>
          </a:p>
          <a:p>
            <a:r>
              <a:rPr lang="en-US" sz="5400" b="1" dirty="0" smtClean="0"/>
              <a:t>[</a:t>
            </a:r>
            <a:r>
              <a:rPr lang="uk-UA" sz="5400" b="1" dirty="0" smtClean="0"/>
              <a:t>в й у</a:t>
            </a:r>
            <a:r>
              <a:rPr lang="en-US" sz="5400" b="1" dirty="0" smtClean="0"/>
              <a:t>´</a:t>
            </a:r>
            <a:r>
              <a:rPr lang="uk-UA" sz="5400" b="1" dirty="0" smtClean="0"/>
              <a:t>н</a:t>
            </a:r>
            <a:r>
              <a:rPr lang="en-US" sz="5400" b="1" dirty="0" smtClean="0"/>
              <a:t>] </a:t>
            </a:r>
            <a:endParaRPr lang="uk-UA" sz="5400" b="1" dirty="0" smtClean="0"/>
          </a:p>
          <a:p>
            <a:r>
              <a:rPr lang="en-US" sz="5400" b="1" dirty="0" smtClean="0"/>
              <a:t>[</a:t>
            </a:r>
            <a:r>
              <a:rPr lang="uk-UA" sz="5400" b="1" smtClean="0"/>
              <a:t>й і</a:t>
            </a:r>
            <a:r>
              <a:rPr lang="en-US" sz="5400" b="1" smtClean="0"/>
              <a:t>´</a:t>
            </a:r>
            <a:r>
              <a:rPr lang="uk-UA" sz="5400" b="1" dirty="0" smtClean="0"/>
              <a:t>х а т и</a:t>
            </a:r>
            <a:r>
              <a:rPr lang="en-US" sz="5400" b="1" dirty="0" smtClean="0"/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712520" y="428604"/>
            <a:ext cx="69605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</a:rPr>
              <a:t>Домашнє завдання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1" y="1857364"/>
            <a:ext cx="678660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solidFill>
                  <a:srgbClr val="C00000"/>
                </a:solidFill>
              </a:rPr>
              <a:t>Підсумок уроку. Рефлексія</a:t>
            </a:r>
          </a:p>
          <a:p>
            <a:r>
              <a:rPr lang="uk-UA" sz="4400" b="1" dirty="0" smtClean="0">
                <a:solidFill>
                  <a:srgbClr val="C00000"/>
                </a:solidFill>
              </a:rPr>
              <a:t>(картка самооцінки)</a:t>
            </a:r>
            <a:endParaRPr lang="ru-RU" sz="4400" b="1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71538" y="1214422"/>
            <a:ext cx="692948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6600" b="1" i="1" dirty="0" smtClean="0">
                <a:solidFill>
                  <a:srgbClr val="C00000"/>
                </a:solidFill>
              </a:rPr>
              <a:t>Бажаю успіхів у навчанні!</a:t>
            </a:r>
            <a:endParaRPr lang="ru-RU" sz="66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57158" y="214289"/>
            <a:ext cx="75009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ru-RU" sz="3200" b="1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/>
            <a:endParaRPr lang="ru-RU" sz="32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lvl="1"/>
            <a:r>
              <a:rPr lang="ru-RU" sz="4400" b="1" dirty="0" smtClean="0"/>
              <a:t> </a:t>
            </a:r>
            <a:r>
              <a:rPr lang="uk-UA" sz="4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Ми, звичайно, не </a:t>
            </a:r>
            <a:r>
              <a:rPr lang="uk-UA" sz="44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хитруєм</a:t>
            </a:r>
            <a:r>
              <a:rPr lang="uk-UA" sz="4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lvl="1"/>
            <a:r>
              <a:rPr lang="uk-UA" sz="4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 і бачать, нас і </a:t>
            </a:r>
            <a:r>
              <a:rPr lang="uk-UA" sz="44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чують-</a:t>
            </a:r>
            <a:r>
              <a:rPr lang="uk-UA" sz="4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1"/>
            <a:r>
              <a:rPr lang="uk-UA" sz="4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 зовсім не дивина.</a:t>
            </a:r>
          </a:p>
          <a:p>
            <a:pPr lvl="1"/>
            <a:r>
              <a:rPr lang="uk-UA" sz="4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же наші імена?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500034" y="1000108"/>
            <a:ext cx="814393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Букви, як воїни, стали всі вряд, </a:t>
            </a:r>
          </a:p>
          <a:p>
            <a:r>
              <a:rPr lang="uk-UA" sz="4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Наче солдати, ідуть на парад. Кожна на місці своєму стоїть,</a:t>
            </a:r>
          </a:p>
          <a:p>
            <a:r>
              <a:rPr lang="uk-UA" sz="4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називаються всі …</a:t>
            </a:r>
            <a:endParaRPr lang="uk-UA" sz="44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AutoShape 2" descr="Картинки по запросу вітрила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0" name="AutoShape 4" descr="Картинки по запросу вітрила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285984" y="214290"/>
            <a:ext cx="46907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Дидактична</a:t>
            </a:r>
            <a:r>
              <a:rPr lang="uk-UA" sz="3200" b="1" i="1" dirty="0" smtClean="0">
                <a:solidFill>
                  <a:srgbClr val="FF0000"/>
                </a:solidFill>
              </a:rPr>
              <a:t> </a:t>
            </a:r>
            <a:r>
              <a:rPr lang="uk-UA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 </a:t>
            </a:r>
            <a:r>
              <a:rPr lang="uk-UA" sz="3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“Імена”</a:t>
            </a:r>
            <a:endParaRPr lang="ru-RU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928670"/>
            <a:ext cx="878684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3200" b="1" i="1" dirty="0" smtClean="0"/>
              <a:t>Запишіть в алфавітному порядку імена учнів вашого класу. Розкажіть про походження свого (або будь-якого іншого) імені.</a:t>
            </a:r>
          </a:p>
          <a:p>
            <a:endParaRPr lang="uk-UA" sz="2400" b="1" dirty="0" smtClean="0"/>
          </a:p>
          <a:p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Єлизавета, </a:t>
            </a:r>
            <a:r>
              <a:rPr lang="uk-UA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Каріна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Віктор, Артем, Олег, Ярослава, Микола, Юлія, Андрій,  </a:t>
            </a:r>
          </a:p>
          <a:p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Максим, Олексій, Анастасія.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AutoShape 2" descr="Картинки по запросу вітрила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6" name="AutoShape 4" descr="Картинки по запросу вітрила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198" name="AutoShape 6" descr="Похожее 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857488" y="928670"/>
            <a:ext cx="3643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Перевір себе</a:t>
            </a:r>
            <a:endParaRPr lang="ru-RU" sz="4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1928802"/>
            <a:ext cx="73581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Анастасія, Андрій, Артем, Віктор, Єлизавета, </a:t>
            </a:r>
            <a:r>
              <a:rPr lang="uk-UA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Каріна</a:t>
            </a:r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Максим, Микола,  Олег, Олексій, Юлія, Ярослава.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5720" y="1643050"/>
            <a:ext cx="86439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38   6   32   9   13   1   33</a:t>
            </a:r>
            <a:endParaRPr lang="ru-RU" sz="6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 descr="Картинки по запросу вітрила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56" name="AutoShape 4" descr="Картинки по запросу вітрила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58" name="AutoShape 6" descr="Картинки по запросу вітрила карти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60" name="Picture 8" descr="Картинки по запросу вітрила картин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28596" y="285728"/>
            <a:ext cx="39717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“Вітрила”</a:t>
            </a:r>
            <a:endParaRPr lang="ru-RU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1500174"/>
            <a:ext cx="4071934" cy="6031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i="1" dirty="0" smtClean="0"/>
              <a:t>Запишіть слова фонетичною </a:t>
            </a:r>
          </a:p>
          <a:p>
            <a:pPr algn="ctr"/>
            <a:r>
              <a:rPr lang="uk-UA" sz="3600" b="1" i="1" dirty="0" smtClean="0"/>
              <a:t>транскрипцією:</a:t>
            </a:r>
          </a:p>
          <a:p>
            <a:pPr algn="ctr"/>
            <a:endParaRPr lang="uk-UA" sz="2400" b="1" dirty="0" smtClean="0"/>
          </a:p>
          <a:p>
            <a:r>
              <a:rPr lang="uk-UA" sz="4800" b="1" dirty="0" smtClean="0"/>
              <a:t>        день</a:t>
            </a:r>
          </a:p>
          <a:p>
            <a:pPr algn="ctr"/>
            <a:r>
              <a:rPr lang="uk-UA" sz="4800" b="1" dirty="0" smtClean="0"/>
              <a:t>яблуня</a:t>
            </a:r>
          </a:p>
          <a:p>
            <a:r>
              <a:rPr lang="uk-UA" sz="4800" b="1" dirty="0" smtClean="0"/>
              <a:t>        щока</a:t>
            </a:r>
          </a:p>
          <a:p>
            <a:r>
              <a:rPr lang="uk-UA" sz="4800" b="1" dirty="0" smtClean="0"/>
              <a:t>        їжак</a:t>
            </a:r>
          </a:p>
          <a:p>
            <a:pPr algn="ctr"/>
            <a:endParaRPr lang="ru-RU" sz="4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Похожее изображени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4"/>
          <a:srcRect r="85" b="-8"/>
          <a:stretch>
            <a:fillRect/>
          </a:stretch>
        </p:blipFill>
        <p:spPr bwMode="auto">
          <a:xfrm>
            <a:off x="4081463" y="2505075"/>
            <a:ext cx="5062537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786051" y="642918"/>
            <a:ext cx="40872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Перевір себе</a:t>
            </a:r>
            <a:endParaRPr lang="ru-RU" sz="4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1857364"/>
            <a:ext cx="57864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[ </a:t>
            </a:r>
            <a:r>
              <a:rPr lang="uk-UA" sz="5400" b="1" dirty="0" smtClean="0"/>
              <a:t>д</a:t>
            </a:r>
            <a:r>
              <a:rPr lang="en-US" sz="5400" b="1" dirty="0" smtClean="0"/>
              <a:t>`</a:t>
            </a:r>
            <a:r>
              <a:rPr lang="uk-UA" sz="5400" b="1" dirty="0" smtClean="0"/>
              <a:t>е н</a:t>
            </a:r>
            <a:r>
              <a:rPr lang="en-US" sz="5400" b="1" dirty="0" smtClean="0"/>
              <a:t>’]</a:t>
            </a:r>
          </a:p>
          <a:p>
            <a:r>
              <a:rPr lang="en-US" sz="5400" b="1" dirty="0" smtClean="0"/>
              <a:t>[</a:t>
            </a:r>
            <a:r>
              <a:rPr lang="uk-UA" sz="5400" b="1" dirty="0" smtClean="0"/>
              <a:t>й</a:t>
            </a:r>
            <a:r>
              <a:rPr lang="en-US" sz="5400" b="1" dirty="0" smtClean="0"/>
              <a:t>`</a:t>
            </a:r>
            <a:r>
              <a:rPr lang="uk-UA" sz="5400" b="1" dirty="0" smtClean="0"/>
              <a:t>а б л у н</a:t>
            </a:r>
            <a:r>
              <a:rPr lang="en-US" sz="5400" b="1" dirty="0" smtClean="0"/>
              <a:t>’</a:t>
            </a:r>
            <a:r>
              <a:rPr lang="uk-UA" sz="5400" b="1" dirty="0" smtClean="0"/>
              <a:t> а</a:t>
            </a:r>
            <a:r>
              <a:rPr lang="en-US" sz="5400" b="1" dirty="0" smtClean="0"/>
              <a:t>]</a:t>
            </a:r>
          </a:p>
          <a:p>
            <a:r>
              <a:rPr lang="en-US" sz="5400" b="1" dirty="0" smtClean="0"/>
              <a:t>[</a:t>
            </a:r>
            <a:r>
              <a:rPr lang="uk-UA" sz="5400" b="1" dirty="0" smtClean="0"/>
              <a:t>ш ч о к</a:t>
            </a:r>
            <a:r>
              <a:rPr lang="en-US" sz="5400" b="1" dirty="0" smtClean="0"/>
              <a:t>`</a:t>
            </a:r>
            <a:r>
              <a:rPr lang="uk-UA" sz="5400" b="1" dirty="0" smtClean="0"/>
              <a:t>а</a:t>
            </a:r>
            <a:r>
              <a:rPr lang="en-US" sz="5400" b="1" dirty="0" smtClean="0"/>
              <a:t> ] </a:t>
            </a:r>
            <a:endParaRPr lang="uk-UA" sz="5400" b="1" dirty="0" smtClean="0"/>
          </a:p>
          <a:p>
            <a:r>
              <a:rPr lang="en-US" sz="5400" b="1" dirty="0" smtClean="0"/>
              <a:t>[ </a:t>
            </a:r>
            <a:r>
              <a:rPr lang="uk-UA" sz="5400" b="1" dirty="0" smtClean="0"/>
              <a:t>й і ж</a:t>
            </a:r>
            <a:r>
              <a:rPr lang="en-US" sz="5400" b="1" dirty="0" smtClean="0"/>
              <a:t>`</a:t>
            </a:r>
            <a:r>
              <a:rPr lang="uk-UA" sz="5400" b="1" dirty="0" smtClean="0"/>
              <a:t>а к </a:t>
            </a:r>
            <a:r>
              <a:rPr lang="en-US" sz="5400" b="1" dirty="0" smtClean="0"/>
              <a:t>]</a:t>
            </a:r>
          </a:p>
          <a:p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550</Words>
  <PresentationFormat>Экран (4:3)</PresentationFormat>
  <Paragraphs>101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56</cp:revision>
  <dcterms:modified xsi:type="dcterms:W3CDTF">2019-10-06T21:46:28Z</dcterms:modified>
</cp:coreProperties>
</file>