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11/14/2022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11/14/2022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11/14/2022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11/14/2022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11/14/2022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11/14/2022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uk-UA" dirty="0"/>
              <a:t>«Малювання і розфарбовування. Основні інструменти»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2974444" cy="601001"/>
          </a:xfrm>
        </p:spPr>
        <p:txBody>
          <a:bodyPr/>
          <a:lstStyle/>
          <a:p>
            <a:r>
              <a:rPr lang="en-US" dirty="0"/>
              <a:t>10 </a:t>
            </a:r>
            <a:r>
              <a:rPr lang="uk-UA" dirty="0"/>
              <a:t>клас</a:t>
            </a:r>
          </a:p>
        </p:txBody>
      </p:sp>
      <p:pic>
        <p:nvPicPr>
          <p:cNvPr id="1026" name="Picture 2" descr="Adobe Photoshop — Википед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1838" y="2309678"/>
            <a:ext cx="2301573" cy="224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00991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919" y="1123838"/>
            <a:ext cx="2947482" cy="1256292"/>
          </a:xfrm>
        </p:spPr>
        <p:txBody>
          <a:bodyPr/>
          <a:lstStyle/>
          <a:p>
            <a:r>
              <a:rPr lang="ru-RU" dirty="0"/>
              <a:t>Прямокутник.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2919" y="2231776"/>
            <a:ext cx="281301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За допомогою даного інструменту створюються прямокутники і квадрати (з затиснутою клавішею </a:t>
            </a:r>
            <a:r>
              <a:rPr lang="ru-RU" b="1" i="1" dirty="0"/>
              <a:t>SHIFT</a:t>
            </a:r>
            <a:r>
              <a:rPr lang="ru-RU" i="1" dirty="0"/>
              <a:t>).</a:t>
            </a:r>
            <a:endParaRPr lang="uk-UA" dirty="0"/>
          </a:p>
        </p:txBody>
      </p:sp>
      <p:pic>
        <p:nvPicPr>
          <p:cNvPr id="9218" name="Picture 2" descr="інструмент Прямокутни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798" y="862853"/>
            <a:ext cx="6315075" cy="484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9869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919" y="1123838"/>
            <a:ext cx="2947482" cy="1525234"/>
          </a:xfrm>
        </p:spPr>
        <p:txBody>
          <a:bodyPr>
            <a:normAutofit/>
          </a:bodyPr>
          <a:lstStyle/>
          <a:p>
            <a:r>
              <a:rPr lang="uk-UA" sz="3200" dirty="0"/>
              <a:t>Прямокутник</a:t>
            </a:r>
            <a:r>
              <a:rPr lang="ru-RU" sz="3200" dirty="0"/>
              <a:t> з </a:t>
            </a:r>
            <a:r>
              <a:rPr lang="uk-UA" sz="3200" dirty="0"/>
              <a:t>округленими</a:t>
            </a:r>
            <a:r>
              <a:rPr lang="ru-RU" sz="3200" dirty="0"/>
              <a:t> кутами.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2919" y="2649072"/>
            <a:ext cx="274577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Працює так само як і попередній інструмент, але прямокутник отримує закруглені кути заданого радіуса.</a:t>
            </a:r>
          </a:p>
        </p:txBody>
      </p:sp>
      <p:pic>
        <p:nvPicPr>
          <p:cNvPr id="10242" name="Picture 2" descr="Інструмент Прямокутник з округленими кутам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929" y="338419"/>
            <a:ext cx="3609601" cy="2796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Налаштування радіус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929" y="3533439"/>
            <a:ext cx="6796554" cy="300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574305" y="3134899"/>
            <a:ext cx="46975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solidFill>
                  <a:srgbClr val="333333"/>
                </a:solidFill>
                <a:latin typeface="Helvetica Neue"/>
              </a:rPr>
              <a:t>Радіус налаштовується на верхній панелі.</a:t>
            </a:r>
          </a:p>
          <a:p>
            <a:br>
              <a:rPr lang="ru-RU" dirty="0"/>
            </a:br>
            <a:endParaRPr lang="uk-UA" dirty="0"/>
          </a:p>
        </p:txBody>
      </p:sp>
      <p:pic>
        <p:nvPicPr>
          <p:cNvPr id="10246" name="Picture 6" descr="Pencil Cartoon png download - 1126*1108 - Free Transparent Blue Pencil png  Download. - CleanPNG / Kiss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75333" y1="16333" x2="68000" y2="33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058" y="338419"/>
            <a:ext cx="2866311" cy="2866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67325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987351"/>
          </a:xfrm>
        </p:spPr>
        <p:txBody>
          <a:bodyPr>
            <a:normAutofit/>
          </a:bodyPr>
          <a:lstStyle/>
          <a:p>
            <a:r>
              <a:rPr lang="uk-UA" dirty="0"/>
              <a:t>Еліпс.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2919" y="1976282"/>
            <a:ext cx="305505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Інструмент </a:t>
            </a:r>
            <a:r>
              <a:rPr lang="uk-UA" i="1" dirty="0"/>
              <a:t>«Еліпс»</a:t>
            </a:r>
            <a:r>
              <a:rPr lang="uk-UA" dirty="0"/>
              <a:t> створює векторні фігури еліпсовою форми. Клавіша </a:t>
            </a:r>
            <a:r>
              <a:rPr lang="en-US" b="1" i="1" dirty="0"/>
              <a:t>SHIFT</a:t>
            </a:r>
            <a:r>
              <a:rPr lang="en-US" dirty="0"/>
              <a:t> </a:t>
            </a:r>
            <a:r>
              <a:rPr lang="uk-UA" dirty="0"/>
              <a:t>дозволяє малювати кола.</a:t>
            </a:r>
          </a:p>
        </p:txBody>
      </p:sp>
      <p:pic>
        <p:nvPicPr>
          <p:cNvPr id="11266" name="Picture 2" descr="інструмент Еліп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949" y="341623"/>
            <a:ext cx="3676836" cy="2949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2918" y="4232904"/>
            <a:ext cx="328365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uk-UA" dirty="0"/>
            </a:br>
            <a:r>
              <a:rPr lang="uk-UA" i="1" dirty="0">
                <a:solidFill>
                  <a:srgbClr val="333333"/>
                </a:solidFill>
                <a:latin typeface="Helvetica Neue"/>
              </a:rPr>
              <a:t>«Багатокутник»</a:t>
            </a:r>
            <a:r>
              <a:rPr lang="uk-UA" dirty="0">
                <a:solidFill>
                  <a:srgbClr val="333333"/>
                </a:solidFill>
                <a:latin typeface="Helvetica Neue"/>
              </a:rPr>
              <a:t> допомагає користувачеві малювати геометричні фігури з заданою кількістю кутів.</a:t>
            </a:r>
            <a:endParaRPr lang="uk-UA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52919" y="3580414"/>
            <a:ext cx="2947482" cy="987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dirty="0">
                <a:solidFill>
                  <a:schemeClr val="bg1"/>
                </a:solidFill>
                <a:latin typeface="Helvetica Neue"/>
              </a:rPr>
              <a:t>Багатокутник</a:t>
            </a:r>
            <a:endParaRPr lang="uk-UA" dirty="0">
              <a:solidFill>
                <a:schemeClr val="bg1"/>
              </a:solidFill>
            </a:endParaRPr>
          </a:p>
        </p:txBody>
      </p:sp>
      <p:pic>
        <p:nvPicPr>
          <p:cNvPr id="11268" name="Picture 4" descr="інструмент Багатокутни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528" y="598556"/>
            <a:ext cx="3510575" cy="2692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774141" y="3580414"/>
            <a:ext cx="77089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333333"/>
                </a:solidFill>
                <a:latin typeface="Helvetica Neue"/>
              </a:rPr>
              <a:t>Кількість кутів також задається на верхній панелі налаштувань.</a:t>
            </a:r>
          </a:p>
        </p:txBody>
      </p:sp>
      <p:pic>
        <p:nvPicPr>
          <p:cNvPr id="11270" name="Picture 6" descr="Встановлення кількості кутів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949" y="4232904"/>
            <a:ext cx="4029075" cy="202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252918" y="3583956"/>
            <a:ext cx="219187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26846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879775"/>
          </a:xfrm>
        </p:spPr>
        <p:txBody>
          <a:bodyPr/>
          <a:lstStyle/>
          <a:p>
            <a:r>
              <a:rPr lang="ru-RU" dirty="0"/>
              <a:t>Лінія.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2919" y="2003612"/>
            <a:ext cx="29474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Даний інструмент дозволяє малювати прямі лінії.</a:t>
            </a:r>
            <a:endParaRPr lang="uk-UA" dirty="0"/>
          </a:p>
        </p:txBody>
      </p:sp>
      <p:pic>
        <p:nvPicPr>
          <p:cNvPr id="12290" name="Picture 2" descr="Налаштування товщини лінії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890" y="410117"/>
            <a:ext cx="4276725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041775" y="2649943"/>
            <a:ext cx="4268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solidFill>
                  <a:srgbClr val="333333"/>
                </a:solidFill>
                <a:latin typeface="Helvetica Neue"/>
              </a:rPr>
              <a:t>Товщина задається в налаштуваннях.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2919" y="4022422"/>
            <a:ext cx="294748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ru-RU" dirty="0"/>
            </a:br>
            <a:r>
              <a:rPr lang="ru-RU" dirty="0">
                <a:solidFill>
                  <a:srgbClr val="333333"/>
                </a:solidFill>
                <a:latin typeface="Helvetica Neue"/>
              </a:rPr>
              <a:t>За допомогою інструменту </a:t>
            </a:r>
            <a:r>
              <a:rPr lang="ru-RU" i="1" dirty="0">
                <a:solidFill>
                  <a:srgbClr val="333333"/>
                </a:solidFill>
                <a:latin typeface="Helvetica Neue"/>
              </a:rPr>
              <a:t>«Довільна фігура»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 можна створювати фігури будь-якої форми.</a:t>
            </a:r>
            <a:endParaRPr lang="uk-UA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52919" y="3268934"/>
            <a:ext cx="2947482" cy="879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chemeClr val="bg1"/>
                </a:solidFill>
                <a:latin typeface="Helvetica Neue"/>
              </a:rPr>
              <a:t>Довільна фігура.</a:t>
            </a:r>
            <a:endParaRPr lang="uk-UA" dirty="0">
              <a:solidFill>
                <a:schemeClr val="bg1"/>
              </a:solidFill>
            </a:endParaRPr>
          </a:p>
        </p:txBody>
      </p:sp>
      <p:pic>
        <p:nvPicPr>
          <p:cNvPr id="12292" name="Picture 4" descr="Інструмент довільна фігур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890" y="3201700"/>
            <a:ext cx="3977355" cy="3185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Вибір довільній фігур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497" y="3201699"/>
            <a:ext cx="3773078" cy="3185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252919" y="3036264"/>
            <a:ext cx="219187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296" name="Picture 8" descr="голубая линия карандаш чертежа цвета Стоковое Изображение - изображение  насчитывающей : 468206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00" b="100000" l="10000" r="99375">
                        <a14:foregroundMark x1="44375" y1="68750" x2="53125" y2="71875"/>
                        <a14:foregroundMark x1="61250" y1="76250" x2="66875" y2="81250"/>
                        <a14:foregroundMark x1="20000" y1="98125" x2="38750" y2="96875"/>
                        <a14:foregroundMark x1="43750" y1="62500" x2="56875" y2="61250"/>
                        <a14:foregroundMark x1="18125" y1="97500" x2="20000" y2="98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1145" y="-91612"/>
            <a:ext cx="3060855" cy="3060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1241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Панель інструментів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45106" y="720425"/>
            <a:ext cx="6710081" cy="4779422"/>
          </a:xfrm>
        </p:spPr>
        <p:txBody>
          <a:bodyPr>
            <a:noAutofit/>
          </a:bodyPr>
          <a:lstStyle/>
          <a:p>
            <a:r>
              <a:rPr lang="uk-UA" sz="3200" dirty="0"/>
              <a:t>Розділ для виділення ділянок або фрагментів;</a:t>
            </a:r>
          </a:p>
          <a:p>
            <a:r>
              <a:rPr lang="uk-UA" sz="3200" dirty="0"/>
              <a:t>Розділ для кадрування (обрізки) зображень;</a:t>
            </a:r>
          </a:p>
          <a:p>
            <a:r>
              <a:rPr lang="uk-UA" sz="3200" dirty="0"/>
              <a:t>Розділ для ретуші;</a:t>
            </a:r>
          </a:p>
          <a:p>
            <a:r>
              <a:rPr lang="uk-UA" sz="3200" dirty="0"/>
              <a:t>Розділ для малювання;</a:t>
            </a:r>
          </a:p>
          <a:p>
            <a:r>
              <a:rPr lang="uk-UA" sz="3200" dirty="0"/>
              <a:t>Векторні інструменти (фігури і текст);</a:t>
            </a:r>
          </a:p>
          <a:p>
            <a:r>
              <a:rPr lang="uk-UA" sz="3200" dirty="0"/>
              <a:t>Допоміжні інструменти.</a:t>
            </a:r>
          </a:p>
        </p:txBody>
      </p:sp>
      <p:pic>
        <p:nvPicPr>
          <p:cNvPr id="2050" name="Picture 2" descr="Панель інструментів в Фотошопі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530" r="-209" b="3898"/>
          <a:stretch/>
        </p:blipFill>
        <p:spPr bwMode="auto">
          <a:xfrm>
            <a:off x="3954993" y="26894"/>
            <a:ext cx="415301" cy="6831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2410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9812" y="864108"/>
            <a:ext cx="3149187" cy="1973291"/>
          </a:xfrm>
        </p:spPr>
        <p:txBody>
          <a:bodyPr/>
          <a:lstStyle/>
          <a:p>
            <a:r>
              <a:rPr lang="uk-UA" dirty="0"/>
              <a:t>Розділ «малювання» 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9812" y="2474328"/>
            <a:ext cx="3687979" cy="3159989"/>
          </a:xfrm>
        </p:spPr>
        <p:txBody>
          <a:bodyPr>
            <a:normAutofit/>
          </a:bodyPr>
          <a:lstStyle/>
          <a:p>
            <a:pPr>
              <a:buClr>
                <a:schemeClr val="bg1"/>
              </a:buClr>
            </a:pPr>
            <a:r>
              <a:rPr lang="ru-RU" sz="2800" b="1" i="1" dirty="0"/>
              <a:t>«Кисть», </a:t>
            </a:r>
          </a:p>
          <a:p>
            <a:pPr>
              <a:buClr>
                <a:schemeClr val="bg1"/>
              </a:buClr>
            </a:pPr>
            <a:r>
              <a:rPr lang="ru-RU" sz="2800" b="1" i="1" dirty="0"/>
              <a:t>«Олівець», </a:t>
            </a:r>
          </a:p>
          <a:p>
            <a:pPr>
              <a:buClr>
                <a:schemeClr val="bg1"/>
              </a:buClr>
            </a:pPr>
            <a:r>
              <a:rPr lang="ru-RU" sz="2800" b="1" i="1" dirty="0"/>
              <a:t>«Мікс-кисть»,</a:t>
            </a:r>
            <a:r>
              <a:rPr lang="uk-UA" sz="2800" b="1" i="1" dirty="0"/>
              <a:t> </a:t>
            </a:r>
          </a:p>
          <a:p>
            <a:pPr>
              <a:buClr>
                <a:schemeClr val="bg1"/>
              </a:buClr>
            </a:pPr>
            <a:r>
              <a:rPr lang="uk-UA" sz="2800" b="1" i="1" dirty="0"/>
              <a:t>«Градієнт», </a:t>
            </a:r>
          </a:p>
          <a:p>
            <a:pPr>
              <a:buClr>
                <a:schemeClr val="bg1"/>
              </a:buClr>
            </a:pPr>
            <a:r>
              <a:rPr lang="uk-UA" sz="2800" b="1" i="1" dirty="0"/>
              <a:t>«Заливка»,</a:t>
            </a:r>
            <a:r>
              <a:rPr lang="uk-UA" sz="2800" b="1" dirty="0"/>
              <a:t> </a:t>
            </a:r>
          </a:p>
          <a:p>
            <a:pPr>
              <a:buClr>
                <a:schemeClr val="bg1"/>
              </a:buClr>
            </a:pPr>
            <a:r>
              <a:rPr lang="uk-UA" sz="2800" b="1" dirty="0"/>
              <a:t>«Гумка».</a:t>
            </a:r>
          </a:p>
        </p:txBody>
      </p:sp>
      <p:pic>
        <p:nvPicPr>
          <p:cNvPr id="3074" name="Picture 2" descr="інструмент Кист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787" y="817681"/>
            <a:ext cx="4013013" cy="270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Інструменти Градієнт і Залив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588" y="267584"/>
            <a:ext cx="4188984" cy="272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інструмент Ласти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986" y="3716966"/>
            <a:ext cx="5175981" cy="2843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9818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919" y="1123838"/>
            <a:ext cx="2947482" cy="2291716"/>
          </a:xfrm>
        </p:spPr>
        <p:txBody>
          <a:bodyPr/>
          <a:lstStyle/>
          <a:p>
            <a:r>
              <a:rPr lang="uk-UA" dirty="0">
                <a:solidFill>
                  <a:srgbClr val="333333"/>
                </a:solidFill>
                <a:latin typeface="Helvetica Neue"/>
              </a:rPr>
              <a:t>Пензлик.</a:t>
            </a:r>
            <a:br>
              <a:rPr lang="uk-UA" dirty="0"/>
            </a:br>
            <a:r>
              <a:rPr lang="uk-UA" i="1" dirty="0">
                <a:solidFill>
                  <a:srgbClr val="333333"/>
                </a:solidFill>
                <a:latin typeface="Helvetica Neue"/>
              </a:rPr>
              <a:t>«Кисть»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8960" y="3066853"/>
            <a:ext cx="309539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solidFill>
                  <a:srgbClr val="333333"/>
                </a:solidFill>
                <a:latin typeface="Helvetica Neue"/>
              </a:rPr>
              <a:t>найпопулярніший інструмент Фотошопа. З його допомогою можна малювати будь-які форми і лінії, заповнювати виділені області, працювати з масками і багато іншого.</a:t>
            </a:r>
            <a:endParaRPr lang="uk-UA" dirty="0"/>
          </a:p>
        </p:txBody>
      </p:sp>
      <p:pic>
        <p:nvPicPr>
          <p:cNvPr id="4098" name="Picture 2" descr="Вибір форми кист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883" y="560643"/>
            <a:ext cx="3898522" cy="5901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891929" y="152546"/>
            <a:ext cx="406549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dirty="0"/>
              <a:t>Форма кисті, інтервали, натиск подаються налаштування. Крім того, в мережі можна знайти величезну кількість кистей будь-якої форми. Створення своїх кистей також не викликає ускладнень.</a:t>
            </a:r>
          </a:p>
        </p:txBody>
      </p:sp>
      <p:pic>
        <p:nvPicPr>
          <p:cNvPr id="4100" name="Picture 4" descr="Налаштування форми кисті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600" y="2001001"/>
            <a:ext cx="4118535" cy="465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Вибір форми кисті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82" t="6146" r="58459" b="88841"/>
          <a:stretch/>
        </p:blipFill>
        <p:spPr bwMode="auto">
          <a:xfrm>
            <a:off x="9732123" y="1123838"/>
            <a:ext cx="932887" cy="732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 стрелкой 6"/>
          <p:cNvCxnSpPr/>
          <p:nvPr/>
        </p:nvCxnSpPr>
        <p:spPr>
          <a:xfrm>
            <a:off x="5163671" y="1223682"/>
            <a:ext cx="4450976" cy="2425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8" idx="2"/>
          </p:cNvCxnSpPr>
          <p:nvPr/>
        </p:nvCxnSpPr>
        <p:spPr>
          <a:xfrm flipH="1">
            <a:off x="10192871" y="1856822"/>
            <a:ext cx="5696" cy="1441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7968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3424" y="860591"/>
            <a:ext cx="2947482" cy="1193292"/>
          </a:xfrm>
        </p:spPr>
        <p:txBody>
          <a:bodyPr/>
          <a:lstStyle/>
          <a:p>
            <a:r>
              <a:rPr lang="uk-UA" dirty="0"/>
              <a:t>Олівець.</a:t>
            </a:r>
            <a:br>
              <a:rPr lang="uk-UA" dirty="0"/>
            </a:br>
            <a:r>
              <a:rPr lang="uk-UA" i="1" dirty="0"/>
              <a:t>«Олівець»</a:t>
            </a:r>
            <a:r>
              <a:rPr lang="uk-UA" dirty="0"/>
              <a:t>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2919" y="2057401"/>
            <a:ext cx="27726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-це та ж сама кисть, але з меншою кількістю налаштувань.</a:t>
            </a:r>
            <a:br>
              <a:rPr lang="uk-UA" dirty="0"/>
            </a:br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73424" y="4714466"/>
            <a:ext cx="27521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solidFill>
                  <a:srgbClr val="333333"/>
                </a:solidFill>
                <a:latin typeface="Helvetica Neue"/>
              </a:rPr>
              <a:t>захоплює зразок кольору і змішує його з підтоном.</a:t>
            </a:r>
            <a:endParaRPr lang="uk-UA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73424" y="3424428"/>
            <a:ext cx="2947482" cy="11932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dirty="0">
                <a:solidFill>
                  <a:schemeClr val="bg1"/>
                </a:solidFill>
                <a:latin typeface="Helvetica Neue"/>
              </a:rPr>
              <a:t>Пензуль змішування.</a:t>
            </a:r>
          </a:p>
          <a:p>
            <a:r>
              <a:rPr lang="uk-UA" i="1" dirty="0">
                <a:solidFill>
                  <a:schemeClr val="bg1"/>
                </a:solidFill>
                <a:latin typeface="Helvetica Neue"/>
              </a:rPr>
              <a:t>«Мікс-кисть»</a:t>
            </a:r>
            <a:endParaRPr lang="uk-UA" dirty="0">
              <a:solidFill>
                <a:schemeClr val="bg1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73424" y="3257730"/>
            <a:ext cx="219187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/>
          <a:srcRect l="48" t="34742" r="80212" b="52390"/>
          <a:stretch/>
        </p:blipFill>
        <p:spPr>
          <a:xfrm>
            <a:off x="3684494" y="506015"/>
            <a:ext cx="5870658" cy="2151550"/>
          </a:xfrm>
          <a:prstGeom prst="rect">
            <a:avLst/>
          </a:prstGeom>
        </p:spPr>
      </p:pic>
      <p:pic>
        <p:nvPicPr>
          <p:cNvPr id="5122" name="Picture 2" descr="Інструмент Мікс-кист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868" y="2870052"/>
            <a:ext cx="3703732" cy="368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3402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919" y="1123838"/>
            <a:ext cx="2947482" cy="1579022"/>
          </a:xfrm>
        </p:spPr>
        <p:txBody>
          <a:bodyPr/>
          <a:lstStyle/>
          <a:p>
            <a:r>
              <a:rPr lang="ru-RU" dirty="0"/>
              <a:t>Градієнт.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39281" y="712230"/>
            <a:ext cx="4299819" cy="2755385"/>
          </a:xfrm>
        </p:spPr>
        <p:txBody>
          <a:bodyPr>
            <a:normAutofit/>
          </a:bodyPr>
          <a:lstStyle/>
          <a:p>
            <a:r>
              <a:rPr lang="ru-RU" dirty="0"/>
              <a:t>Можна скористатися як готовими градієнтами (попередньо встановленими або викачаними в мережі), так і створити власний.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2919" y="2352800"/>
            <a:ext cx="26132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Даний інструмент дозволяє створювати заливку з тоновим переходом.</a:t>
            </a:r>
            <a:endParaRPr lang="uk-UA" dirty="0"/>
          </a:p>
        </p:txBody>
      </p:sp>
      <p:pic>
        <p:nvPicPr>
          <p:cNvPr id="6146" name="Picture 2" descr="вибір градієн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100" y="945958"/>
            <a:ext cx="3396812" cy="4439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Градиен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56" y="3686926"/>
            <a:ext cx="6572250" cy="201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7241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1269739"/>
          </a:xfrm>
        </p:spPr>
        <p:txBody>
          <a:bodyPr>
            <a:normAutofit/>
          </a:bodyPr>
          <a:lstStyle/>
          <a:p>
            <a:r>
              <a:rPr lang="ru-RU" dirty="0"/>
              <a:t>Заливка.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2919" y="2106723"/>
            <a:ext cx="294748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На відміну від попереднього інструмента, </a:t>
            </a:r>
            <a:r>
              <a:rPr lang="ru-RU" i="1" dirty="0"/>
              <a:t>«Заливка»</a:t>
            </a:r>
            <a:r>
              <a:rPr lang="ru-RU" dirty="0"/>
              <a:t> </a:t>
            </a:r>
          </a:p>
          <a:p>
            <a:r>
              <a:rPr lang="ru-RU" dirty="0"/>
              <a:t>дозволяє заповнити шар або виділену область одним кольором.</a:t>
            </a: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771" t="4962" r="27711" b="10111"/>
          <a:stretch/>
        </p:blipFill>
        <p:spPr>
          <a:xfrm>
            <a:off x="4455404" y="131944"/>
            <a:ext cx="4271738" cy="285194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774141" y="2983886"/>
            <a:ext cx="80727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333333"/>
                </a:solidFill>
                <a:latin typeface="Helvetica Neue"/>
              </a:rPr>
              <a:t>Колір вибирається в нижній частині панелі інструментів.</a:t>
            </a:r>
            <a:endParaRPr lang="uk-UA" dirty="0"/>
          </a:p>
        </p:txBody>
      </p:sp>
      <p:pic>
        <p:nvPicPr>
          <p:cNvPr id="7170" name="Picture 2" descr="Налаштування кольору Заливання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22"/>
          <a:stretch/>
        </p:blipFill>
        <p:spPr bwMode="auto">
          <a:xfrm>
            <a:off x="4356846" y="3353218"/>
            <a:ext cx="4756841" cy="3171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5646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919" y="911541"/>
            <a:ext cx="2947482" cy="893223"/>
          </a:xfrm>
        </p:spPr>
        <p:txBody>
          <a:bodyPr>
            <a:normAutofit/>
          </a:bodyPr>
          <a:lstStyle/>
          <a:p>
            <a:r>
              <a:rPr lang="ru-RU" dirty="0"/>
              <a:t>Ластики.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44079" y="3836089"/>
            <a:ext cx="5046132" cy="2017059"/>
          </a:xfrm>
        </p:spPr>
        <p:txBody>
          <a:bodyPr/>
          <a:lstStyle/>
          <a:p>
            <a:r>
              <a:rPr lang="ru-RU" i="1" dirty="0"/>
              <a:t>«Фонова гумка»</a:t>
            </a:r>
            <a:r>
              <a:rPr lang="ru-RU" dirty="0"/>
              <a:t> видаляє фон по заданому зразку.</a:t>
            </a:r>
          </a:p>
          <a:p>
            <a:r>
              <a:rPr lang="ru-RU" i="1" dirty="0"/>
              <a:t>«Чарівна гумка»</a:t>
            </a:r>
            <a:r>
              <a:rPr lang="ru-RU" dirty="0"/>
              <a:t> працює за принципом </a:t>
            </a:r>
            <a:r>
              <a:rPr lang="ru-RU" i="1" dirty="0"/>
              <a:t>«Чарівної палички»,</a:t>
            </a:r>
            <a:r>
              <a:rPr lang="ru-RU" dirty="0"/>
              <a:t> але замість створення виділення видаляє вибраний відтінок.</a:t>
            </a:r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8" t="45773" r="83003" b="45588"/>
          <a:stretch/>
        </p:blipFill>
        <p:spPr>
          <a:xfrm>
            <a:off x="3793785" y="645460"/>
            <a:ext cx="4973698" cy="142538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2919" y="1804764"/>
            <a:ext cx="294748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Як стає зрозуміло з назви, ці інструменти покликані видаляти (прати) об'єкти і елементи.</a:t>
            </a:r>
            <a:br>
              <a:rPr lang="uk-UA" dirty="0"/>
            </a:br>
            <a:r>
              <a:rPr lang="uk-UA" dirty="0"/>
              <a:t>Простий ластик працює так само, як і в реальному житті.</a:t>
            </a:r>
          </a:p>
        </p:txBody>
      </p:sp>
      <p:pic>
        <p:nvPicPr>
          <p:cNvPr id="14338" name="Picture 2" descr="Иконка «Ластик» — скачай бесплатно PNG и вектор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9213" y="3836089"/>
            <a:ext cx="2278903" cy="2278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05699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1444551"/>
          </a:xfrm>
        </p:spPr>
        <p:txBody>
          <a:bodyPr/>
          <a:lstStyle/>
          <a:p>
            <a:r>
              <a:rPr lang="uk-UA" dirty="0"/>
              <a:t>Векторні інструменти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33800" y="1846112"/>
            <a:ext cx="3701427" cy="3371714"/>
          </a:xfrm>
        </p:spPr>
        <p:txBody>
          <a:bodyPr>
            <a:normAutofit/>
          </a:bodyPr>
          <a:lstStyle/>
          <a:p>
            <a:r>
              <a:rPr lang="uk-UA" i="1" dirty="0"/>
              <a:t>«Прямокутник», </a:t>
            </a:r>
          </a:p>
          <a:p>
            <a:r>
              <a:rPr lang="uk-UA" i="1" dirty="0"/>
              <a:t>«Прямокутник з округленими кутами»,</a:t>
            </a:r>
          </a:p>
          <a:p>
            <a:r>
              <a:rPr lang="uk-UA" i="1" dirty="0"/>
              <a:t> «Еліпс», </a:t>
            </a:r>
          </a:p>
          <a:p>
            <a:r>
              <a:rPr lang="uk-UA" i="1" dirty="0"/>
              <a:t>«Багатокутник», </a:t>
            </a:r>
          </a:p>
          <a:p>
            <a:r>
              <a:rPr lang="uk-UA" i="1" dirty="0"/>
              <a:t>«Лінія», </a:t>
            </a:r>
          </a:p>
          <a:p>
            <a:r>
              <a:rPr lang="uk-UA" i="1" dirty="0"/>
              <a:t>«Довільна фігура».</a:t>
            </a:r>
            <a:endParaRPr lang="uk-UA" dirty="0"/>
          </a:p>
          <a:p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612776" y="645783"/>
            <a:ext cx="80189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Векторні елементи в Фотошопі відрізняються від растрових тим, що піддаються масштабування без спотворень і втрати якості, так як складаються з примітивів (точок і ліній) і заливки</a:t>
            </a:r>
          </a:p>
        </p:txBody>
      </p:sp>
      <p:pic>
        <p:nvPicPr>
          <p:cNvPr id="8194" name="Picture 2" descr="інструмент Фігур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71" y="2899958"/>
            <a:ext cx="5454951" cy="277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8435190"/>
      </p:ext>
    </p:extLst>
  </p:cSld>
  <p:clrMapOvr>
    <a:masterClrMapping/>
  </p:clrMapOvr>
</p:sld>
</file>

<file path=ppt/theme/theme1.xml><?xml version="1.0" encoding="utf-8"?>
<a:theme xmlns:a="http://schemas.openxmlformats.org/drawingml/2006/main" name="Рама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Рамка</Template>
  <TotalTime>101</TotalTime>
  <Words>454</Words>
  <Application>Microsoft Office PowerPoint</Application>
  <PresentationFormat>Широкий екран</PresentationFormat>
  <Paragraphs>59</Paragraphs>
  <Slides>13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13</vt:i4>
      </vt:variant>
    </vt:vector>
  </HeadingPairs>
  <TitlesOfParts>
    <vt:vector size="17" baseType="lpstr">
      <vt:lpstr>Corbel</vt:lpstr>
      <vt:lpstr>Helvetica Neue</vt:lpstr>
      <vt:lpstr>Wingdings 2</vt:lpstr>
      <vt:lpstr>Рама</vt:lpstr>
      <vt:lpstr>«Малювання і розфарбовування. Основні інструменти»</vt:lpstr>
      <vt:lpstr>Панель інструментів</vt:lpstr>
      <vt:lpstr>Розділ «малювання» :</vt:lpstr>
      <vt:lpstr>Пензлик. «Кисть»</vt:lpstr>
      <vt:lpstr>Олівець. «Олівець» </vt:lpstr>
      <vt:lpstr>Градієнт.</vt:lpstr>
      <vt:lpstr>Заливка.</vt:lpstr>
      <vt:lpstr>Ластики.</vt:lpstr>
      <vt:lpstr>Векторні інструменти</vt:lpstr>
      <vt:lpstr>Прямокутник.</vt:lpstr>
      <vt:lpstr>Прямокутник з округленими кутами.</vt:lpstr>
      <vt:lpstr>Еліпс.</vt:lpstr>
      <vt:lpstr>Лінія.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Малювання і розфарбовування. Основні інструменти</dc:title>
  <dc:creator>Admin</dc:creator>
  <cp:lastModifiedBy>teacher</cp:lastModifiedBy>
  <cp:revision>14</cp:revision>
  <dcterms:created xsi:type="dcterms:W3CDTF">2021-04-24T12:37:01Z</dcterms:created>
  <dcterms:modified xsi:type="dcterms:W3CDTF">2022-11-14T12:58:22Z</dcterms:modified>
</cp:coreProperties>
</file>