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Pacifico" charset="-52"/>
      <p:regular r:id="rId20"/>
    </p:embeddedFont>
    <p:embeddedFont>
      <p:font typeface="Caveat" charset="0"/>
      <p:regular r:id="rId21"/>
      <p:bold r:id="rId22"/>
    </p:embeddedFont>
    <p:embeddedFont>
      <p:font typeface="Amatic SC" charset="-79"/>
      <p:regular r:id="rId23"/>
      <p:bold r:id="rId24"/>
    </p:embeddedFont>
    <p:embeddedFont>
      <p:font typeface="Georgia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af4483773_1_2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af4483773_1_2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aaf4483773_1_2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aaf4483773_1_2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af4483773_1_2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af4483773_1_25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af4483773_1_27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af4483773_1_27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af4483773_1_2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af4483773_1_2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af4483773_1_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aaf4483773_1_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af4483773_1_3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af4483773_1_3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aaf4483773_1_3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aaf4483773_1_3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af4483773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af4483773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af4483773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aaf4483773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aaf4483773_1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aaf4483773_1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af4483773_1_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aaf4483773_1_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af4483773_1_1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aaf4483773_1_1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af4483773_1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af4483773_1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aaf4483773_1_1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aaf4483773_1_1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af4483773_1_2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af4483773_1_2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">
  <p:cSld name="AUTOLAYOUT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2266950" y="76275"/>
            <a:ext cx="6801000" cy="4985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89100" y="3513225"/>
            <a:ext cx="2107200" cy="154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96225" y="75975"/>
            <a:ext cx="2100000" cy="336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2933700" y="733425"/>
            <a:ext cx="5391300" cy="367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1">
  <p:cSld name="AUTOLAYOUT_1">
    <p:bg>
      <p:bgPr>
        <a:solidFill>
          <a:srgbClr val="FFFFFF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2">
  <p:cSld name="AUTOLAYOUT_2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4">
  <p:cSld name="AUTOLAYOUT_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11700" y="205950"/>
            <a:ext cx="3889500" cy="183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311700" y="2234525"/>
            <a:ext cx="3889500" cy="233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3">
  <p:cSld name="AUTOLAYOUT_5">
    <p:bg>
      <p:bgPr>
        <a:solidFill>
          <a:srgbClr val="FFFFFF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7"/>
          <p:cNvSpPr/>
          <p:nvPr/>
        </p:nvSpPr>
        <p:spPr>
          <a:xfrm>
            <a:off x="2705800" y="0"/>
            <a:ext cx="6438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04800" y="710000"/>
            <a:ext cx="2089800" cy="75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solidFill>
                  <a:srgbClr val="696969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04800" y="1554150"/>
            <a:ext cx="2089800" cy="331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5">
  <p:cSld name="AUTOLAYOUT_6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6">
  <p:cSld name="AUTOLAYOUT_7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9"/>
          <p:cNvSpPr/>
          <p:nvPr/>
        </p:nvSpPr>
        <p:spPr>
          <a:xfrm>
            <a:off x="25" y="0"/>
            <a:ext cx="9143982" cy="3277800"/>
          </a:xfrm>
          <a:prstGeom prst="flowChartDocumen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ctrTitle"/>
          </p:nvPr>
        </p:nvSpPr>
        <p:spPr>
          <a:xfrm>
            <a:off x="311700" y="3537800"/>
            <a:ext cx="8097600" cy="100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7">
  <p:cSld name="AUTOLAYOUT_8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0"/>
          <p:cNvSpPr/>
          <p:nvPr/>
        </p:nvSpPr>
        <p:spPr>
          <a:xfrm>
            <a:off x="0" y="25"/>
            <a:ext cx="4011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ctrTitle"/>
          </p:nvPr>
        </p:nvSpPr>
        <p:spPr>
          <a:xfrm>
            <a:off x="315175" y="318675"/>
            <a:ext cx="3224400" cy="30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8">
  <p:cSld name="AUTOLAYOUT_9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1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" name="Google Shape;93;p21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21"/>
          <p:cNvSpPr txBox="1">
            <a:spLocks noGrp="1"/>
          </p:cNvSpPr>
          <p:nvPr>
            <p:ph type="title"/>
          </p:nvPr>
        </p:nvSpPr>
        <p:spPr>
          <a:xfrm>
            <a:off x="321825" y="694100"/>
            <a:ext cx="2143800" cy="314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9">
  <p:cSld name="AUTOLAYOUT_10">
    <p:bg>
      <p:bgPr>
        <a:solidFill>
          <a:srgbClr val="FFFFFF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22"/>
          <p:cNvGrpSpPr/>
          <p:nvPr/>
        </p:nvGrpSpPr>
        <p:grpSpPr>
          <a:xfrm>
            <a:off x="2" y="4713898"/>
            <a:ext cx="3047923" cy="429600"/>
            <a:chOff x="-73" y="4713898"/>
            <a:chExt cx="3047923" cy="429600"/>
          </a:xfrm>
        </p:grpSpPr>
        <p:sp>
          <p:nvSpPr>
            <p:cNvPr id="99" name="Google Shape;99;p22"/>
            <p:cNvSpPr/>
            <p:nvPr/>
          </p:nvSpPr>
          <p:spPr>
            <a:xfrm rot="-5400000">
              <a:off x="2452050" y="4547698"/>
              <a:ext cx="429600" cy="762000"/>
            </a:xfrm>
            <a:prstGeom prst="rtTriangle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2"/>
            <p:cNvSpPr/>
            <p:nvPr/>
          </p:nvSpPr>
          <p:spPr>
            <a:xfrm rot="-5400000">
              <a:off x="928119" y="4547698"/>
              <a:ext cx="429600" cy="762000"/>
            </a:xfrm>
            <a:prstGeom prst="rtTriangle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2"/>
            <p:cNvSpPr/>
            <p:nvPr/>
          </p:nvSpPr>
          <p:spPr>
            <a:xfrm rot="5400000" flipH="1">
              <a:off x="1689952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2"/>
            <p:cNvSpPr/>
            <p:nvPr/>
          </p:nvSpPr>
          <p:spPr>
            <a:xfrm rot="5400000" flipH="1">
              <a:off x="166127" y="4547698"/>
              <a:ext cx="429600" cy="762000"/>
            </a:xfrm>
            <a:prstGeom prst="rtTriangl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22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85350" y="352000"/>
            <a:ext cx="2683200" cy="407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еціальний макет 10">
  <p:cSld name="AUTOLAYOUT_11">
    <p:bg>
      <p:bgPr>
        <a:solidFill>
          <a:srgbClr val="FFFFFF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3"/>
          <p:cNvSpPr/>
          <p:nvPr/>
        </p:nvSpPr>
        <p:spPr>
          <a:xfrm>
            <a:off x="0" y="0"/>
            <a:ext cx="38091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ctrTitle"/>
          </p:nvPr>
        </p:nvSpPr>
        <p:spPr>
          <a:xfrm>
            <a:off x="4269750" y="913500"/>
            <a:ext cx="4202700" cy="331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7BA0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ctrTitle"/>
          </p:nvPr>
        </p:nvSpPr>
        <p:spPr>
          <a:xfrm>
            <a:off x="311700" y="152400"/>
            <a:ext cx="8520600" cy="26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6500">
                <a:latin typeface="Pacifico"/>
                <a:ea typeface="Pacifico"/>
                <a:cs typeface="Pacifico"/>
                <a:sym typeface="Pacifico"/>
              </a:rPr>
              <a:t>Бароко: архітектура, скульптура, живопис</a:t>
            </a:r>
            <a:endParaRPr sz="6500"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6" name="Google Shape;116;p24"/>
          <p:cNvSpPr txBox="1">
            <a:spLocks noGrp="1"/>
          </p:cNvSpPr>
          <p:nvPr>
            <p:ph type="subTitle" idx="1"/>
          </p:nvPr>
        </p:nvSpPr>
        <p:spPr>
          <a:xfrm>
            <a:off x="311700" y="3352800"/>
            <a:ext cx="85206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7931"/>
              <a:buFont typeface="Arial"/>
              <a:buNone/>
            </a:pPr>
            <a:endParaRPr sz="2900">
              <a:solidFill>
                <a:srgbClr val="FFF2CC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3" name="Google Shape;173;p33"/>
          <p:cNvPicPr preferRelativeResize="0"/>
          <p:nvPr/>
        </p:nvPicPr>
        <p:blipFill rotWithShape="1">
          <a:blip r:embed="rId3">
            <a:alphaModFix/>
          </a:blip>
          <a:srcRect t="4770"/>
          <a:stretch/>
        </p:blipFill>
        <p:spPr>
          <a:xfrm>
            <a:off x="975325" y="0"/>
            <a:ext cx="71933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4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9" name="Google Shape;179;p34"/>
          <p:cNvPicPr preferRelativeResize="0"/>
          <p:nvPr/>
        </p:nvPicPr>
        <p:blipFill rotWithShape="1">
          <a:blip r:embed="rId3">
            <a:alphaModFix/>
          </a:blip>
          <a:srcRect t="6802" b="3455"/>
          <a:stretch/>
        </p:blipFill>
        <p:spPr>
          <a:xfrm>
            <a:off x="755138" y="0"/>
            <a:ext cx="76337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>
            <a:spLocks noGrp="1"/>
          </p:cNvSpPr>
          <p:nvPr>
            <p:ph type="ctrTitle"/>
          </p:nvPr>
        </p:nvSpPr>
        <p:spPr>
          <a:xfrm>
            <a:off x="304800" y="3454400"/>
            <a:ext cx="8585100" cy="139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100">
                <a:latin typeface="Georgia"/>
                <a:ea typeface="Georgia"/>
                <a:cs typeface="Georgia"/>
                <a:sym typeface="Georgia"/>
              </a:rPr>
              <a:t>Караваджо                            Караваджо</a:t>
            </a:r>
            <a:endParaRPr sz="3100"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uk" sz="3100">
                <a:latin typeface="Georgia"/>
                <a:ea typeface="Georgia"/>
                <a:cs typeface="Georgia"/>
                <a:sym typeface="Georgia"/>
              </a:rPr>
              <a:t>     Лютняр                            Автопортрет</a:t>
            </a:r>
            <a:endParaRPr sz="3100"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85" name="Google Shape;18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15900"/>
            <a:ext cx="5303524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4725" y="177800"/>
            <a:ext cx="2552595" cy="33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 rotWithShape="1">
          <a:blip r:embed="rId3">
            <a:alphaModFix/>
          </a:blip>
          <a:srcRect l="9902" r="9910"/>
          <a:stretch/>
        </p:blipFill>
        <p:spPr>
          <a:xfrm>
            <a:off x="4011000" y="25"/>
            <a:ext cx="5133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 txBox="1">
            <a:spLocks noGrp="1"/>
          </p:cNvSpPr>
          <p:nvPr>
            <p:ph type="ctrTitle"/>
          </p:nvPr>
        </p:nvSpPr>
        <p:spPr>
          <a:xfrm>
            <a:off x="381000" y="318675"/>
            <a:ext cx="3630000" cy="3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5700">
                <a:latin typeface="Amatic SC"/>
                <a:ea typeface="Amatic SC"/>
                <a:cs typeface="Amatic SC"/>
                <a:sym typeface="Amatic SC"/>
              </a:rPr>
              <a:t>Дієго Веласкес.</a:t>
            </a:r>
            <a:endParaRPr sz="57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5700">
                <a:latin typeface="Amatic SC"/>
                <a:ea typeface="Amatic SC"/>
                <a:cs typeface="Amatic SC"/>
                <a:sym typeface="Amatic SC"/>
              </a:rPr>
              <a:t>Прялі</a:t>
            </a:r>
            <a:endParaRPr sz="57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7"/>
          <p:cNvPicPr preferRelativeResize="0"/>
          <p:nvPr/>
        </p:nvPicPr>
        <p:blipFill rotWithShape="1">
          <a:blip r:embed="rId3">
            <a:alphaModFix/>
          </a:blip>
          <a:srcRect t="13095" b="13087"/>
          <a:stretch/>
        </p:blipFill>
        <p:spPr>
          <a:xfrm>
            <a:off x="3389000" y="0"/>
            <a:ext cx="5754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0" y="793650"/>
            <a:ext cx="3388800" cy="35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100">
                <a:latin typeface="Amatic SC"/>
                <a:ea typeface="Amatic SC"/>
                <a:cs typeface="Amatic SC"/>
                <a:sym typeface="Amatic SC"/>
              </a:rPr>
              <a:t>Рембрандт ван Рейн.</a:t>
            </a:r>
            <a:endParaRPr sz="41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100">
                <a:latin typeface="Amatic SC"/>
                <a:ea typeface="Amatic SC"/>
                <a:cs typeface="Amatic SC"/>
                <a:sym typeface="Amatic SC"/>
              </a:rPr>
              <a:t>Автопортрет</a:t>
            </a:r>
            <a:endParaRPr sz="41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8"/>
          <p:cNvPicPr preferRelativeResize="0"/>
          <p:nvPr/>
        </p:nvPicPr>
        <p:blipFill rotWithShape="1">
          <a:blip r:embed="rId3">
            <a:alphaModFix/>
          </a:blip>
          <a:srcRect l="10560" r="10568"/>
          <a:stretch/>
        </p:blipFill>
        <p:spPr>
          <a:xfrm>
            <a:off x="3047650" y="0"/>
            <a:ext cx="609634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185350" y="2258300"/>
            <a:ext cx="2862300" cy="21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latin typeface="Amatic SC"/>
                <a:ea typeface="Amatic SC"/>
                <a:cs typeface="Amatic SC"/>
                <a:sym typeface="Amatic SC"/>
              </a:rPr>
              <a:t>Рембрандт ван Рейн.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500">
                <a:latin typeface="Amatic SC"/>
                <a:ea typeface="Amatic SC"/>
                <a:cs typeface="Amatic SC"/>
                <a:sym typeface="Amatic SC"/>
              </a:rPr>
              <a:t>Нічний дозор (фрагмент)</a:t>
            </a:r>
            <a:endParaRPr sz="3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 t="1597" b="1597"/>
          <a:stretch/>
        </p:blipFill>
        <p:spPr>
          <a:xfrm>
            <a:off x="0" y="24"/>
            <a:ext cx="3808976" cy="514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9"/>
          <p:cNvSpPr txBox="1">
            <a:spLocks noGrp="1"/>
          </p:cNvSpPr>
          <p:nvPr>
            <p:ph type="ctrTitle"/>
          </p:nvPr>
        </p:nvSpPr>
        <p:spPr>
          <a:xfrm>
            <a:off x="3808975" y="913500"/>
            <a:ext cx="5157300" cy="33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latin typeface="Amatic SC"/>
                <a:ea typeface="Amatic SC"/>
                <a:cs typeface="Amatic SC"/>
                <a:sym typeface="Amatic SC"/>
              </a:rPr>
              <a:t>Пітер Пауль Рубенс.</a:t>
            </a:r>
            <a:endParaRPr sz="40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000">
                <a:latin typeface="Amatic SC"/>
                <a:ea typeface="Amatic SC"/>
                <a:cs typeface="Amatic SC"/>
                <a:sym typeface="Amatic SC"/>
              </a:rPr>
              <a:t>Портрет Гелени Фоурмен з дітьми</a:t>
            </a:r>
            <a:endParaRPr sz="40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>
            <a:spLocks noGrp="1"/>
          </p:cNvSpPr>
          <p:nvPr>
            <p:ph type="ctrTitle"/>
          </p:nvPr>
        </p:nvSpPr>
        <p:spPr>
          <a:xfrm>
            <a:off x="5740400" y="152400"/>
            <a:ext cx="3251100" cy="48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400">
                <a:latin typeface="Amatic SC"/>
                <a:ea typeface="Amatic SC"/>
                <a:cs typeface="Amatic SC"/>
                <a:sym typeface="Amatic SC"/>
              </a:rPr>
              <a:t>Д/з</a:t>
            </a:r>
            <a:r>
              <a:rPr lang="uk" sz="4400" b="0">
                <a:latin typeface="Amatic SC"/>
                <a:ea typeface="Amatic SC"/>
                <a:cs typeface="Amatic SC"/>
                <a:sym typeface="Amatic SC"/>
              </a:rPr>
              <a:t> Створіть замальовки меблів, дзеркал, світильників у стилі бароко.</a:t>
            </a:r>
            <a:endParaRPr sz="4400" b="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125" y="152400"/>
            <a:ext cx="4419601" cy="303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75" y="3025353"/>
            <a:ext cx="5323127" cy="20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 rotWithShape="1">
          <a:blip r:embed="rId3">
            <a:alphaModFix amt="30000"/>
          </a:blip>
          <a:srcRect t="2235" b="2226"/>
          <a:stretch/>
        </p:blipFill>
        <p:spPr>
          <a:xfrm>
            <a:off x="2267025" y="79200"/>
            <a:ext cx="6800849" cy="4985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 rotWithShape="1">
          <a:blip r:embed="rId4">
            <a:alphaModFix amt="75000"/>
          </a:blip>
          <a:srcRect l="893" r="903"/>
          <a:stretch/>
        </p:blipFill>
        <p:spPr>
          <a:xfrm>
            <a:off x="89025" y="3513225"/>
            <a:ext cx="2107200" cy="15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5"/>
          <p:cNvPicPr preferRelativeResize="0"/>
          <p:nvPr/>
        </p:nvPicPr>
        <p:blipFill rotWithShape="1">
          <a:blip r:embed="rId5">
            <a:alphaModFix amt="75000"/>
          </a:blip>
          <a:srcRect l="30813" r="30817"/>
          <a:stretch/>
        </p:blipFill>
        <p:spPr>
          <a:xfrm>
            <a:off x="96228" y="76276"/>
            <a:ext cx="2100000" cy="3360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>
            <a:spLocks noGrp="1"/>
          </p:cNvSpPr>
          <p:nvPr>
            <p:ph type="ctrTitle"/>
          </p:nvPr>
        </p:nvSpPr>
        <p:spPr>
          <a:xfrm>
            <a:off x="2267025" y="2571750"/>
            <a:ext cx="6622800" cy="23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 b="1">
                <a:latin typeface="Amatic SC"/>
                <a:ea typeface="Amatic SC"/>
                <a:cs typeface="Amatic SC"/>
                <a:sym typeface="Amatic SC"/>
              </a:rPr>
              <a:t>З кінця ХVІ ст. до середини ХVІІІ ст. в європейському мистецтві панував стиль </a:t>
            </a:r>
            <a:r>
              <a:rPr lang="uk" sz="4800" b="1" i="1" u="sng">
                <a:latin typeface="Amatic SC"/>
                <a:ea typeface="Amatic SC"/>
                <a:cs typeface="Amatic SC"/>
                <a:sym typeface="Amatic SC"/>
              </a:rPr>
              <a:t>бароко</a:t>
            </a:r>
            <a:r>
              <a:rPr lang="uk" sz="4800" b="1">
                <a:latin typeface="Amatic SC"/>
                <a:ea typeface="Amatic SC"/>
                <a:cs typeface="Amatic SC"/>
                <a:sym typeface="Amatic SC"/>
              </a:rPr>
              <a:t>.</a:t>
            </a:r>
            <a:endParaRPr sz="48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6"/>
          <p:cNvPicPr preferRelativeResize="0"/>
          <p:nvPr/>
        </p:nvPicPr>
        <p:blipFill rotWithShape="1">
          <a:blip r:embed="rId3">
            <a:alphaModFix amt="50000"/>
          </a:blip>
          <a:srcRect t="4195" b="4204"/>
          <a:stretch/>
        </p:blipFill>
        <p:spPr>
          <a:xfrm>
            <a:off x="0" y="0"/>
            <a:ext cx="9144005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203200" y="127000"/>
            <a:ext cx="8788500" cy="485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 u="sng">
                <a:latin typeface="Caveat"/>
                <a:ea typeface="Caveat"/>
                <a:cs typeface="Caveat"/>
                <a:sym typeface="Caveat"/>
              </a:rPr>
              <a:t>Стилю бароко характерні: </a:t>
            </a:r>
            <a:endParaRPr sz="4800" u="sng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latin typeface="Caveat"/>
                <a:ea typeface="Caveat"/>
                <a:cs typeface="Caveat"/>
                <a:sym typeface="Caveat"/>
              </a:rPr>
              <a:t>грандіозність, 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latin typeface="Caveat"/>
                <a:ea typeface="Caveat"/>
                <a:cs typeface="Caveat"/>
                <a:sym typeface="Caveat"/>
              </a:rPr>
              <a:t>динамічність, 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latin typeface="Caveat"/>
                <a:ea typeface="Caveat"/>
                <a:cs typeface="Caveat"/>
                <a:sym typeface="Caveat"/>
              </a:rPr>
              <a:t>урочистість, 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latin typeface="Caveat"/>
                <a:ea typeface="Caveat"/>
                <a:cs typeface="Caveat"/>
                <a:sym typeface="Caveat"/>
              </a:rPr>
              <a:t>контрастність,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>
                <a:latin typeface="Caveat"/>
                <a:ea typeface="Caveat"/>
                <a:cs typeface="Caveat"/>
                <a:sym typeface="Caveat"/>
              </a:rPr>
              <a:t>синтез мистецтв.</a:t>
            </a:r>
            <a:endParaRPr sz="48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7"/>
          <p:cNvPicPr preferRelativeResize="0"/>
          <p:nvPr/>
        </p:nvPicPr>
        <p:blipFill rotWithShape="1">
          <a:blip r:embed="rId3">
            <a:alphaModFix amt="50000"/>
          </a:blip>
          <a:srcRect t="13919" b="13919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7"/>
          <p:cNvSpPr txBox="1">
            <a:spLocks noGrp="1"/>
          </p:cNvSpPr>
          <p:nvPr>
            <p:ph type="ctrTitle"/>
          </p:nvPr>
        </p:nvSpPr>
        <p:spPr>
          <a:xfrm>
            <a:off x="482600" y="584200"/>
            <a:ext cx="8508900" cy="408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6800">
                <a:latin typeface="Amatic SC"/>
                <a:ea typeface="Amatic SC"/>
                <a:cs typeface="Amatic SC"/>
                <a:sym typeface="Amatic SC"/>
              </a:rPr>
              <a:t>Бароко відображав мінливість світу, де поєднується реальне з ілюзорним. </a:t>
            </a:r>
            <a:endParaRPr sz="68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p28"/>
          <p:cNvPicPr preferRelativeResize="0"/>
          <p:nvPr/>
        </p:nvPicPr>
        <p:blipFill rotWithShape="1">
          <a:blip r:embed="rId3">
            <a:alphaModFix/>
          </a:blip>
          <a:srcRect t="7403" b="5191"/>
          <a:stretch/>
        </p:blipFill>
        <p:spPr>
          <a:xfrm>
            <a:off x="653100" y="0"/>
            <a:ext cx="783780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/>
          <p:cNvPicPr preferRelativeResize="0"/>
          <p:nvPr/>
        </p:nvPicPr>
        <p:blipFill rotWithShape="1">
          <a:blip r:embed="rId3">
            <a:alphaModFix/>
          </a:blip>
          <a:srcRect t="3086" b="3086"/>
          <a:stretch/>
        </p:blipFill>
        <p:spPr>
          <a:xfrm>
            <a:off x="4572000" y="0"/>
            <a:ext cx="457200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9"/>
          <p:cNvSpPr txBox="1">
            <a:spLocks noGrp="1"/>
          </p:cNvSpPr>
          <p:nvPr>
            <p:ph type="title"/>
          </p:nvPr>
        </p:nvSpPr>
        <p:spPr>
          <a:xfrm>
            <a:off x="311700" y="205950"/>
            <a:ext cx="3889500" cy="26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000" b="0"/>
              <a:t>Засновник бароко - архітектор </a:t>
            </a:r>
            <a:r>
              <a:rPr lang="uk" sz="3000" i="1"/>
              <a:t>Франческо Борроміні (1599-1667)</a:t>
            </a:r>
            <a:r>
              <a:rPr lang="uk" sz="3000"/>
              <a:t>.</a:t>
            </a:r>
            <a:endParaRPr sz="3000"/>
          </a:p>
        </p:txBody>
      </p:sp>
      <p:sp>
        <p:nvSpPr>
          <p:cNvPr id="149" name="Google Shape;149;p29"/>
          <p:cNvSpPr txBox="1">
            <a:spLocks noGrp="1"/>
          </p:cNvSpPr>
          <p:nvPr>
            <p:ph type="body" idx="1"/>
          </p:nvPr>
        </p:nvSpPr>
        <p:spPr>
          <a:xfrm>
            <a:off x="514900" y="3072725"/>
            <a:ext cx="3889500" cy="18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uk" sz="2400" b="1"/>
              <a:t>Церква на площі Навона, м. Рим, Італія. Архітектор Франческо Борроміні</a:t>
            </a:r>
            <a:endParaRPr sz="24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0"/>
          <p:cNvPicPr preferRelativeResize="0"/>
          <p:nvPr/>
        </p:nvPicPr>
        <p:blipFill rotWithShape="1">
          <a:blip r:embed="rId3">
            <a:alphaModFix/>
          </a:blip>
          <a:srcRect l="2353" r="2363"/>
          <a:stretch/>
        </p:blipFill>
        <p:spPr>
          <a:xfrm>
            <a:off x="2705775" y="-9"/>
            <a:ext cx="64382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2705700" cy="35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Caveat"/>
                <a:ea typeface="Caveat"/>
                <a:cs typeface="Caveat"/>
                <a:sym typeface="Caveat"/>
              </a:rPr>
              <a:t>Франц Швехтен.</a:t>
            </a:r>
            <a:endParaRPr sz="3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Caveat"/>
                <a:ea typeface="Caveat"/>
                <a:cs typeface="Caveat"/>
                <a:sym typeface="Caveat"/>
              </a:rPr>
              <a:t>Інтер’єр палацу Шенбрунн,</a:t>
            </a:r>
            <a:endParaRPr sz="3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Caveat"/>
                <a:ea typeface="Caveat"/>
                <a:cs typeface="Caveat"/>
                <a:sym typeface="Caveat"/>
              </a:rPr>
              <a:t> м.Відень,</a:t>
            </a:r>
            <a:endParaRPr sz="3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latin typeface="Caveat"/>
                <a:ea typeface="Caveat"/>
                <a:cs typeface="Caveat"/>
                <a:sym typeface="Caveat"/>
              </a:rPr>
              <a:t>Австрія</a:t>
            </a:r>
            <a:endParaRPr sz="3200"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1"/>
          <p:cNvPicPr preferRelativeResize="0"/>
          <p:nvPr/>
        </p:nvPicPr>
        <p:blipFill rotWithShape="1">
          <a:blip r:embed="rId3">
            <a:alphaModFix amt="50000"/>
          </a:blip>
          <a:srcRect t="4710" b="4701"/>
          <a:stretch/>
        </p:blipFill>
        <p:spPr>
          <a:xfrm>
            <a:off x="0" y="0"/>
            <a:ext cx="9144004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>
            <a:spLocks noGrp="1"/>
          </p:cNvSpPr>
          <p:nvPr>
            <p:ph type="ctrTitle"/>
          </p:nvPr>
        </p:nvSpPr>
        <p:spPr>
          <a:xfrm>
            <a:off x="161175" y="2921000"/>
            <a:ext cx="5445900" cy="20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Caveat"/>
                <a:ea typeface="Caveat"/>
                <a:cs typeface="Caveat"/>
                <a:sym typeface="Caveat"/>
              </a:rPr>
              <a:t>Інтер’єр палацу Еггенберг,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Caveat"/>
                <a:ea typeface="Caveat"/>
                <a:cs typeface="Caveat"/>
                <a:sym typeface="Caveat"/>
              </a:rPr>
              <a:t>м.Грац,</a:t>
            </a:r>
            <a:endParaRPr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>
                <a:latin typeface="Caveat"/>
                <a:ea typeface="Caveat"/>
                <a:cs typeface="Caveat"/>
                <a:sym typeface="Caveat"/>
              </a:rPr>
              <a:t>Австрія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2"/>
          <p:cNvPicPr preferRelativeResize="0"/>
          <p:nvPr/>
        </p:nvPicPr>
        <p:blipFill rotWithShape="1">
          <a:blip r:embed="rId3">
            <a:alphaModFix/>
          </a:blip>
          <a:srcRect t="25064" b="25064"/>
          <a:stretch/>
        </p:blipFill>
        <p:spPr>
          <a:xfrm>
            <a:off x="25" y="11280"/>
            <a:ext cx="9143982" cy="3201930"/>
          </a:xfrm>
          <a:prstGeom prst="flowChartDocumen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>
            <a:spLocks noGrp="1"/>
          </p:cNvSpPr>
          <p:nvPr>
            <p:ph type="ctrTitle"/>
          </p:nvPr>
        </p:nvSpPr>
        <p:spPr>
          <a:xfrm>
            <a:off x="311700" y="3537800"/>
            <a:ext cx="80976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" sz="4800" b="0">
                <a:latin typeface="Lobster"/>
                <a:ea typeface="Lobster"/>
                <a:cs typeface="Lobster"/>
                <a:sym typeface="Lobster"/>
              </a:rPr>
              <a:t>Меблі у стилі бароко.</a:t>
            </a:r>
            <a:endParaRPr sz="4800" b="0"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</Words>
  <PresentationFormat>Екран (16:9)</PresentationFormat>
  <Paragraphs>30</Paragraphs>
  <Slides>17</Slides>
  <Notes>17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4" baseType="lpstr">
      <vt:lpstr>Arial</vt:lpstr>
      <vt:lpstr>Pacifico</vt:lpstr>
      <vt:lpstr>Caveat</vt:lpstr>
      <vt:lpstr>Amatic SC</vt:lpstr>
      <vt:lpstr>Lobster</vt:lpstr>
      <vt:lpstr>Georgia</vt:lpstr>
      <vt:lpstr>Simple Light</vt:lpstr>
      <vt:lpstr>Бароко: архітектура, скульптура, живопис</vt:lpstr>
      <vt:lpstr>З кінця ХVІ ст. до середини ХVІІІ ст. в європейському мистецтві панував стиль бароко.</vt:lpstr>
      <vt:lpstr>Стилю бароко характерні:  грандіозність,  динамічність,  урочистість,  контрастність, синтез мистецтв.</vt:lpstr>
      <vt:lpstr>Бароко відображав мінливість світу, де поєднується реальне з ілюзорним. </vt:lpstr>
      <vt:lpstr>Слайд 5</vt:lpstr>
      <vt:lpstr>Засновник бароко - архітектор Франческо Борроміні (1599-1667).</vt:lpstr>
      <vt:lpstr>Франц Швехтен. Інтер’єр палацу Шенбрунн,  м.Відень, Австрія </vt:lpstr>
      <vt:lpstr>Інтер’єр палацу Еггенберг, м.Грац, Австрія</vt:lpstr>
      <vt:lpstr>Меблі у стилі бароко.</vt:lpstr>
      <vt:lpstr>Слайд 10</vt:lpstr>
      <vt:lpstr>Слайд 11</vt:lpstr>
      <vt:lpstr>Караваджо                            Караваджо      Лютняр                            Автопортрет</vt:lpstr>
      <vt:lpstr>Дієго Веласкес. Прялі</vt:lpstr>
      <vt:lpstr>Рембрандт ван Рейн. Автопортрет</vt:lpstr>
      <vt:lpstr>Рембрандт ван Рейн. Нічний дозор (фрагмент)</vt:lpstr>
      <vt:lpstr>Пітер Пауль Рубенс. Портрет Гелени Фоурмен з дітьми</vt:lpstr>
      <vt:lpstr>Д/з Створіть замальовки меблів, дзеркал, світильників у стилі бароко.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Бароко: архітектура, скульптура, живопис</dc:title>
  <cp:lastModifiedBy>admin</cp:lastModifiedBy>
  <cp:revision>1</cp:revision>
  <dcterms:modified xsi:type="dcterms:W3CDTF">2022-11-14T15:28:52Z</dcterms:modified>
</cp:coreProperties>
</file>