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4" r:id="rId3"/>
    <p:sldId id="256" r:id="rId4"/>
    <p:sldId id="268" r:id="rId5"/>
    <p:sldId id="265" r:id="rId6"/>
    <p:sldId id="259" r:id="rId7"/>
    <p:sldId id="258" r:id="rId8"/>
    <p:sldId id="260" r:id="rId9"/>
    <p:sldId id="267" r:id="rId10"/>
    <p:sldId id="263" r:id="rId11"/>
    <p:sldId id="269" r:id="rId12"/>
    <p:sldId id="270" r:id="rId13"/>
    <p:sldId id="271" r:id="rId14"/>
    <p:sldId id="272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15.11.2022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1268760"/>
            <a:ext cx="7772400" cy="1470025"/>
          </a:xfrm>
        </p:spPr>
        <p:txBody>
          <a:bodyPr/>
          <a:lstStyle/>
          <a:p>
            <a:r>
              <a:rPr lang="uk-UA" b="1" i="1" dirty="0" smtClean="0"/>
              <a:t>             </a:t>
            </a:r>
            <a:r>
              <a:rPr lang="uk-UA" b="1" i="1" dirty="0" smtClean="0">
                <a:solidFill>
                  <a:srgbClr val="FF0000"/>
                </a:solidFill>
              </a:rPr>
              <a:t>!!!</a:t>
            </a:r>
            <a:r>
              <a:rPr lang="uk-UA" sz="5400" b="1" i="1" dirty="0" smtClean="0">
                <a:solidFill>
                  <a:srgbClr val="FF0000"/>
                </a:solidFill>
              </a:rPr>
              <a:t>Пригадайте</a:t>
            </a:r>
            <a:endParaRPr lang="ru-RU" sz="5400" b="1" i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«</a:t>
            </a:r>
            <a:r>
              <a:rPr lang="ru-RU" dirty="0" err="1" smtClean="0">
                <a:solidFill>
                  <a:schemeClr val="tx1"/>
                </a:solidFill>
              </a:rPr>
              <a:t>хронологія</a:t>
            </a:r>
            <a:r>
              <a:rPr lang="ru-RU" dirty="0" smtClean="0">
                <a:solidFill>
                  <a:schemeClr val="tx1"/>
                </a:solidFill>
              </a:rPr>
              <a:t>»,  «</a:t>
            </a:r>
            <a:r>
              <a:rPr lang="ru-RU" dirty="0" err="1" smtClean="0">
                <a:solidFill>
                  <a:schemeClr val="tx1"/>
                </a:solidFill>
              </a:rPr>
              <a:t>календар</a:t>
            </a:r>
            <a:r>
              <a:rPr lang="ru-RU" dirty="0" smtClean="0">
                <a:solidFill>
                  <a:schemeClr val="tx1"/>
                </a:solidFill>
              </a:rPr>
              <a:t>»,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«</a:t>
            </a:r>
            <a:r>
              <a:rPr lang="ru-RU" dirty="0" err="1" smtClean="0">
                <a:solidFill>
                  <a:schemeClr val="tx1"/>
                </a:solidFill>
              </a:rPr>
              <a:t>історичний</a:t>
            </a:r>
            <a:r>
              <a:rPr lang="ru-RU" dirty="0" smtClean="0">
                <a:solidFill>
                  <a:schemeClr val="tx1"/>
                </a:solidFill>
              </a:rPr>
              <a:t> час», 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«ера</a:t>
            </a:r>
            <a:r>
              <a:rPr lang="ru-RU" dirty="0">
                <a:solidFill>
                  <a:schemeClr val="tx1"/>
                </a:solidFill>
              </a:rPr>
              <a:t>», «</a:t>
            </a:r>
            <a:r>
              <a:rPr lang="ru-RU" dirty="0" err="1">
                <a:solidFill>
                  <a:schemeClr val="tx1"/>
                </a:solidFill>
              </a:rPr>
              <a:t>літочислення</a:t>
            </a:r>
            <a:r>
              <a:rPr lang="ru-RU" dirty="0" smtClean="0">
                <a:solidFill>
                  <a:schemeClr val="tx1"/>
                </a:solidFill>
              </a:rPr>
              <a:t>»</a:t>
            </a:r>
            <a:endParaRPr lang="ru-RU" dirty="0" smtClean="0">
              <a:solidFill>
                <a:schemeClr val="tx1"/>
              </a:solidFill>
            </a:endParaRPr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18131"/>
            <a:ext cx="3335916" cy="26642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21329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ru-RU" sz="3200" b="1" i="1" dirty="0" err="1" smtClean="0"/>
              <a:t>Хронологічна</a:t>
            </a:r>
            <a:r>
              <a:rPr lang="ru-RU" sz="3200" b="1" i="1" dirty="0" smtClean="0"/>
              <a:t> </a:t>
            </a:r>
            <a:r>
              <a:rPr lang="ru-RU" sz="3200" b="1" i="1" dirty="0" err="1"/>
              <a:t>таблиця</a:t>
            </a:r>
            <a:r>
              <a:rPr lang="ru-RU" sz="3200" b="1" i="1" dirty="0"/>
              <a:t> </a:t>
            </a:r>
            <a:r>
              <a:rPr lang="ru-RU" sz="3200" dirty="0"/>
              <a:t>– </a:t>
            </a:r>
            <a:r>
              <a:rPr lang="ru-RU" sz="3200" dirty="0" err="1"/>
              <a:t>спосіб</a:t>
            </a:r>
            <a:r>
              <a:rPr lang="ru-RU" sz="3200" dirty="0"/>
              <a:t> </a:t>
            </a:r>
            <a:r>
              <a:rPr lang="ru-RU" sz="3200" dirty="0" err="1" smtClean="0"/>
              <a:t>упорядкування</a:t>
            </a:r>
            <a:r>
              <a:rPr lang="en-US" sz="3200" dirty="0" smtClean="0"/>
              <a:t> </a:t>
            </a:r>
            <a:r>
              <a:rPr lang="ru-RU" sz="3200" dirty="0" err="1" smtClean="0"/>
              <a:t>подій</a:t>
            </a:r>
            <a:r>
              <a:rPr lang="ru-RU" sz="3200" dirty="0" smtClean="0"/>
              <a:t> </a:t>
            </a:r>
            <a:r>
              <a:rPr lang="ru-RU" sz="3200" dirty="0"/>
              <a:t>за часом, </a:t>
            </a:r>
            <a:r>
              <a:rPr lang="ru-RU" sz="3200" dirty="0" err="1"/>
              <a:t>перелік</a:t>
            </a:r>
            <a:r>
              <a:rPr lang="ru-RU" sz="3200" dirty="0"/>
              <a:t> </a:t>
            </a:r>
            <a:r>
              <a:rPr lang="ru-RU" sz="3200" dirty="0" err="1"/>
              <a:t>історичних</a:t>
            </a:r>
            <a:r>
              <a:rPr lang="ru-RU" sz="3200" dirty="0"/>
              <a:t> </a:t>
            </a:r>
            <a:r>
              <a:rPr lang="ru-RU" sz="3200" dirty="0" err="1"/>
              <a:t>подій</a:t>
            </a:r>
            <a:r>
              <a:rPr lang="ru-RU" sz="3200" dirty="0"/>
              <a:t> у </a:t>
            </a:r>
            <a:r>
              <a:rPr lang="ru-RU" sz="3200" dirty="0" err="1" smtClean="0"/>
              <a:t>календарній</a:t>
            </a:r>
            <a:r>
              <a:rPr lang="en-US" sz="3200" dirty="0" smtClean="0"/>
              <a:t> </a:t>
            </a:r>
            <a:r>
              <a:rPr lang="ru-RU" sz="3200" dirty="0" err="1" smtClean="0"/>
              <a:t>послідовності</a:t>
            </a:r>
            <a:endParaRPr lang="ru-RU" sz="32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5542705"/>
              </p:ext>
            </p:extLst>
          </p:nvPr>
        </p:nvGraphicFramePr>
        <p:xfrm>
          <a:off x="395536" y="2201863"/>
          <a:ext cx="8208911" cy="3830930"/>
        </p:xfrm>
        <a:graphic>
          <a:graphicData uri="http://schemas.openxmlformats.org/drawingml/2006/table">
            <a:tbl>
              <a:tblPr/>
              <a:tblGrid>
                <a:gridCol w="1820590"/>
                <a:gridCol w="6388321"/>
              </a:tblGrid>
              <a:tr h="342767">
                <a:tc>
                  <a:txBody>
                    <a:bodyPr/>
                    <a:lstStyle/>
                    <a:p>
                      <a:r>
                        <a:rPr lang="ru-RU" sz="1100" b="0" i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Дата </a:t>
                      </a:r>
                      <a:endParaRPr lang="ru-RU" dirty="0">
                        <a:effectLst/>
                        <a:latin typeface="+mj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b="0" i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Подія. Історичне значення</a:t>
                      </a:r>
                      <a:endParaRPr lang="ru-RU">
                        <a:effectLst/>
                        <a:latin typeface="+mj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4558">
                <a:tc>
                  <a:txBody>
                    <a:bodyPr/>
                    <a:lstStyle/>
                    <a:p>
                      <a:r>
                        <a:rPr lang="ru-RU" sz="1100" b="0" i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1016 </a:t>
                      </a:r>
                      <a:r>
                        <a:rPr lang="ru-RU" sz="1100" b="0" i="0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рік</a:t>
                      </a:r>
                      <a:r>
                        <a:rPr lang="ru-RU" sz="1100" b="0" i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endParaRPr lang="ru-RU" dirty="0">
                        <a:effectLst/>
                        <a:latin typeface="+mj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b="0" i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Укладання «Руської правди», перших писаних</a:t>
                      </a:r>
                      <a:br>
                        <a:rPr lang="ru-RU" sz="1100" b="0" i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</a:br>
                      <a:r>
                        <a:rPr lang="ru-RU" sz="1100" b="0" i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законів Русі-України.</a:t>
                      </a:r>
                      <a:endParaRPr lang="ru-RU">
                        <a:effectLst/>
                        <a:latin typeface="+mj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6349">
                <a:tc>
                  <a:txBody>
                    <a:bodyPr/>
                    <a:lstStyle/>
                    <a:p>
                      <a:r>
                        <a:rPr lang="ru-RU" sz="1100" b="0" i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1199 рік </a:t>
                      </a:r>
                      <a:endParaRPr lang="ru-RU">
                        <a:effectLst/>
                        <a:latin typeface="+mj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b="0" i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Утвердження волинського князя Романа Мсти</a:t>
                      </a:r>
                      <a:br>
                        <a:rPr lang="ru-RU" sz="1100" b="0" i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</a:br>
                      <a:r>
                        <a:rPr lang="ru-RU" sz="1100" b="0" i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славича в Галицькому князівстві. Утворення Галицько</a:t>
                      </a:r>
                      <a:br>
                        <a:rPr lang="ru-RU" sz="1100" b="0" i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</a:br>
                      <a:r>
                        <a:rPr lang="ru-RU" sz="1100" b="0" i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Волинської держави — Королівства Руського.</a:t>
                      </a:r>
                      <a:endParaRPr lang="ru-RU">
                        <a:effectLst/>
                        <a:latin typeface="+mj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4558">
                <a:tc>
                  <a:txBody>
                    <a:bodyPr/>
                    <a:lstStyle/>
                    <a:p>
                      <a:r>
                        <a:rPr lang="ru-RU" sz="1100" b="0" i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1561 рік </a:t>
                      </a:r>
                      <a:endParaRPr lang="ru-RU">
                        <a:effectLst/>
                        <a:latin typeface="+mj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b="0" i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Створення Пересопницького Євангелія. Вперше</a:t>
                      </a:r>
                      <a:br>
                        <a:rPr lang="ru-RU" sz="1100" b="0" i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</a:br>
                      <a:r>
                        <a:rPr lang="ru-RU" sz="1100" b="0" i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перекладено релігійний твір староукраїнською мовою.</a:t>
                      </a:r>
                      <a:endParaRPr lang="ru-RU">
                        <a:effectLst/>
                        <a:latin typeface="+mj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6349">
                <a:tc>
                  <a:txBody>
                    <a:bodyPr/>
                    <a:lstStyle/>
                    <a:p>
                      <a:r>
                        <a:rPr lang="ru-RU" sz="1100" b="0" i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22 січня</a:t>
                      </a:r>
                      <a:br>
                        <a:rPr lang="ru-RU" sz="1100" b="0" i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</a:br>
                      <a:r>
                        <a:rPr lang="ru-RU" sz="1100" b="0" i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1918 року</a:t>
                      </a:r>
                      <a:endParaRPr lang="ru-RU">
                        <a:effectLst/>
                        <a:latin typeface="+mj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b="0" i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Схвалення Українською Центральною Радою</a:t>
                      </a:r>
                      <a:br>
                        <a:rPr lang="ru-RU" sz="1100" b="0" i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</a:br>
                      <a:r>
                        <a:rPr lang="ru-RU" sz="1100" b="0" i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IV Універсалу. Проголошення незалежності Україн</a:t>
                      </a:r>
                      <a:br>
                        <a:rPr lang="ru-RU" sz="1100" b="0" i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</a:br>
                      <a:r>
                        <a:rPr lang="ru-RU" sz="1100" b="0" i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ської Народної Республіки.</a:t>
                      </a:r>
                      <a:endParaRPr lang="ru-RU">
                        <a:effectLst/>
                        <a:latin typeface="+mj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6349">
                <a:tc>
                  <a:txBody>
                    <a:bodyPr/>
                    <a:lstStyle/>
                    <a:p>
                      <a:r>
                        <a:rPr lang="ru-RU" sz="1100" b="0" i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24 серпня</a:t>
                      </a:r>
                      <a:br>
                        <a:rPr lang="ru-RU" sz="1100" b="0" i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</a:br>
                      <a:r>
                        <a:rPr lang="ru-RU" sz="1100" b="0" i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1991 року</a:t>
                      </a:r>
                      <a:endParaRPr lang="ru-RU">
                        <a:effectLst/>
                        <a:latin typeface="+mj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b="0" i="0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Прийняття</a:t>
                      </a:r>
                      <a:r>
                        <a:rPr lang="ru-RU" sz="1100" b="0" i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Верховною Радою Акта </a:t>
                      </a:r>
                      <a:r>
                        <a:rPr lang="ru-RU" sz="1100" b="0" i="0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проголошення</a:t>
                      </a:r>
                      <a:r>
                        <a:rPr lang="ru-RU" sz="1100" b="0" i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/>
                      </a:r>
                      <a:br>
                        <a:rPr lang="ru-RU" sz="1100" b="0" i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</a:br>
                      <a:r>
                        <a:rPr lang="ru-RU" sz="1100" b="0" i="0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незалежності</a:t>
                      </a:r>
                      <a:r>
                        <a:rPr lang="ru-RU" sz="1100" b="0" i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ru-RU" sz="1100" b="0" i="0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України</a:t>
                      </a:r>
                      <a:r>
                        <a:rPr lang="ru-RU" sz="1100" b="0" i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. </a:t>
                      </a:r>
                      <a:r>
                        <a:rPr lang="ru-RU" sz="1100" b="0" i="0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Відновлення</a:t>
                      </a:r>
                      <a:r>
                        <a:rPr lang="ru-RU" sz="1100" b="0" i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ru-RU" sz="1100" b="0" i="0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незалежної</a:t>
                      </a:r>
                      <a:r>
                        <a:rPr lang="ru-RU" sz="1100" b="0" i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/>
                      </a:r>
                      <a:br>
                        <a:rPr lang="ru-RU" sz="1100" b="0" i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</a:br>
                      <a:r>
                        <a:rPr lang="ru-RU" sz="1100" b="0" i="0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Української</a:t>
                      </a:r>
                      <a:r>
                        <a:rPr lang="ru-RU" sz="1100" b="0" i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ru-RU" sz="1100" b="0" i="0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держави</a:t>
                      </a:r>
                      <a:endParaRPr lang="ru-RU" dirty="0">
                        <a:effectLst/>
                        <a:latin typeface="+mj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166938" y="1863309"/>
            <a:ext cx="184731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choolBookCItalic"/>
                <a:cs typeface="Arial" pitchFamily="34" charset="0"/>
              </a:rPr>
              <a:t/>
            </a:r>
            <a:br>
              <a:rPr kumimoji="0" lang="ru-RU" altLang="ru-RU" sz="12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choolBookCItalic"/>
                <a:cs typeface="Arial" pitchFamily="34" charset="0"/>
              </a:rPr>
            </a:b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5885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sz="3100" b="1" i="1" dirty="0" smtClean="0"/>
              <a:t/>
            </a:r>
            <a:br>
              <a:rPr lang="ru-RU" sz="3100" b="1" i="1" dirty="0" smtClean="0"/>
            </a:br>
            <a:r>
              <a:rPr lang="ru-RU" sz="3100" b="1" i="1" dirty="0"/>
              <a:t/>
            </a:r>
            <a:br>
              <a:rPr lang="ru-RU" sz="3100" b="1" i="1" dirty="0"/>
            </a:br>
            <a:r>
              <a:rPr lang="ru-RU" sz="3100" b="1" i="1" dirty="0" smtClean="0"/>
              <a:t/>
            </a:r>
            <a:br>
              <a:rPr lang="ru-RU" sz="3100" b="1" i="1" dirty="0" smtClean="0"/>
            </a:br>
            <a:r>
              <a:rPr lang="ru-RU" sz="3100" b="1" i="1" dirty="0" smtClean="0"/>
              <a:t/>
            </a:r>
            <a:br>
              <a:rPr lang="ru-RU" sz="3100" b="1" i="1" dirty="0" smtClean="0"/>
            </a:br>
            <a:r>
              <a:rPr lang="ru-RU" sz="3100" b="1" i="1" dirty="0"/>
              <a:t/>
            </a:r>
            <a:br>
              <a:rPr lang="ru-RU" sz="3100" b="1" i="1" dirty="0"/>
            </a:br>
            <a:r>
              <a:rPr lang="ru-RU" sz="3100" b="1" i="1" dirty="0" smtClean="0"/>
              <a:t/>
            </a:r>
            <a:br>
              <a:rPr lang="ru-RU" sz="3100" b="1" i="1" dirty="0" smtClean="0"/>
            </a:br>
            <a:r>
              <a:rPr lang="ru-RU" sz="3100" b="1" i="1" dirty="0"/>
              <a:t/>
            </a:r>
            <a:br>
              <a:rPr lang="ru-RU" sz="3100" b="1" i="1" dirty="0"/>
            </a:br>
            <a:r>
              <a:rPr lang="ru-RU" sz="3100" b="1" i="1" dirty="0" smtClean="0"/>
              <a:t/>
            </a:r>
            <a:br>
              <a:rPr lang="ru-RU" sz="3100" b="1" i="1" dirty="0" smtClean="0"/>
            </a:br>
            <a:r>
              <a:rPr lang="ru-RU" sz="3100" b="1" i="1" dirty="0"/>
              <a:t/>
            </a:r>
            <a:br>
              <a:rPr lang="ru-RU" sz="3100" b="1" i="1" dirty="0"/>
            </a:br>
            <a:r>
              <a:rPr lang="ru-RU" sz="3100" b="1" i="1" dirty="0" smtClean="0"/>
              <a:t/>
            </a:r>
            <a:br>
              <a:rPr lang="ru-RU" sz="3100" b="1" i="1" dirty="0" smtClean="0"/>
            </a:br>
            <a:r>
              <a:rPr lang="ru-RU" sz="3100" b="1" i="1" dirty="0"/>
              <a:t/>
            </a:r>
            <a:br>
              <a:rPr lang="ru-RU" sz="3100" b="1" i="1" dirty="0"/>
            </a:br>
            <a:r>
              <a:rPr lang="ru-RU" sz="3100" b="1" i="1" dirty="0" err="1" smtClean="0"/>
              <a:t>Синхронізована</a:t>
            </a:r>
            <a:r>
              <a:rPr lang="ru-RU" sz="3100" b="1" i="1" dirty="0" smtClean="0"/>
              <a:t> </a:t>
            </a:r>
            <a:r>
              <a:rPr lang="ru-RU" sz="3100" b="1" i="1" dirty="0" err="1"/>
              <a:t>таблиця</a:t>
            </a:r>
            <a:r>
              <a:rPr lang="ru-RU" sz="3100" b="1" i="1" dirty="0"/>
              <a:t> </a:t>
            </a:r>
            <a:r>
              <a:rPr lang="ru-RU" sz="3100" dirty="0"/>
              <a:t>— </a:t>
            </a:r>
            <a:r>
              <a:rPr lang="ru-RU" sz="3100" dirty="0" err="1"/>
              <a:t>це</a:t>
            </a:r>
            <a:r>
              <a:rPr lang="ru-RU" sz="3100" dirty="0"/>
              <a:t> </a:t>
            </a:r>
            <a:r>
              <a:rPr lang="ru-RU" sz="3100" dirty="0" err="1"/>
              <a:t>різновид</a:t>
            </a:r>
            <a:r>
              <a:rPr lang="ru-RU" sz="3100" dirty="0"/>
              <a:t> </a:t>
            </a:r>
            <a:r>
              <a:rPr lang="ru-RU" sz="3100" dirty="0" err="1"/>
              <a:t>хронологічної</a:t>
            </a:r>
            <a:r>
              <a:rPr lang="ru-RU" sz="3100" dirty="0"/>
              <a:t> </a:t>
            </a:r>
            <a:r>
              <a:rPr lang="ru-RU" sz="3100" dirty="0" err="1"/>
              <a:t>таблиці</a:t>
            </a:r>
            <a:r>
              <a:rPr lang="ru-RU" sz="3100" dirty="0"/>
              <a:t>, до </a:t>
            </a:r>
            <a:r>
              <a:rPr lang="ru-RU" sz="3100" dirty="0" err="1"/>
              <a:t>якої</a:t>
            </a:r>
            <a:r>
              <a:rPr lang="ru-RU" sz="3100" dirty="0"/>
              <a:t> </a:t>
            </a:r>
            <a:r>
              <a:rPr lang="ru-RU" sz="3100" dirty="0" err="1"/>
              <a:t>заносять</a:t>
            </a:r>
            <a:r>
              <a:rPr lang="ru-RU" sz="3100" dirty="0"/>
              <a:t> </a:t>
            </a:r>
            <a:r>
              <a:rPr lang="ru-RU" sz="3100" dirty="0" err="1"/>
              <a:t>історичні</a:t>
            </a:r>
            <a:r>
              <a:rPr lang="ru-RU" sz="3100" dirty="0"/>
              <a:t> </a:t>
            </a:r>
            <a:r>
              <a:rPr lang="ru-RU" sz="3100" dirty="0" err="1"/>
              <a:t>події</a:t>
            </a:r>
            <a:r>
              <a:rPr lang="ru-RU" sz="3100" dirty="0"/>
              <a:t>, </a:t>
            </a:r>
            <a:r>
              <a:rPr lang="ru-RU" sz="3100" dirty="0" err="1"/>
              <a:t>що</a:t>
            </a:r>
            <a:r>
              <a:rPr lang="ru-RU" sz="3100" dirty="0"/>
              <a:t> </a:t>
            </a:r>
            <a:r>
              <a:rPr lang="ru-RU" sz="3100" dirty="0" err="1"/>
              <a:t>відбувалися</a:t>
            </a:r>
            <a:r>
              <a:rPr lang="ru-RU" sz="3100" dirty="0"/>
              <a:t> </a:t>
            </a:r>
            <a:r>
              <a:rPr lang="ru-RU" sz="3100" dirty="0" err="1"/>
              <a:t>одночасно</a:t>
            </a:r>
            <a:r>
              <a:rPr lang="ru-RU" sz="3100" dirty="0"/>
              <a:t> в </a:t>
            </a:r>
            <a:r>
              <a:rPr lang="ru-RU" sz="3100" dirty="0" err="1"/>
              <a:t>різних</a:t>
            </a:r>
            <a:r>
              <a:rPr lang="ru-RU" sz="3100" dirty="0"/>
              <a:t> </a:t>
            </a:r>
            <a:r>
              <a:rPr lang="ru-RU" sz="3100" dirty="0" err="1"/>
              <a:t>куточках</a:t>
            </a:r>
            <a:r>
              <a:rPr lang="ru-RU" sz="3100" dirty="0"/>
              <a:t> </a:t>
            </a:r>
            <a:r>
              <a:rPr lang="ru-RU" sz="3100" dirty="0" err="1"/>
              <a:t>світу</a:t>
            </a:r>
            <a:r>
              <a:rPr lang="ru-RU" dirty="0"/>
              <a:t>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10661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9775841"/>
              </p:ext>
            </p:extLst>
          </p:nvPr>
        </p:nvGraphicFramePr>
        <p:xfrm>
          <a:off x="179512" y="116631"/>
          <a:ext cx="8784976" cy="6691154"/>
        </p:xfrm>
        <a:graphic>
          <a:graphicData uri="http://schemas.openxmlformats.org/drawingml/2006/table">
            <a:tbl>
              <a:tblPr/>
              <a:tblGrid>
                <a:gridCol w="2016224"/>
                <a:gridCol w="2520280"/>
                <a:gridCol w="1656184"/>
                <a:gridCol w="2592288"/>
              </a:tblGrid>
              <a:tr h="418072">
                <a:tc>
                  <a:txBody>
                    <a:bodyPr/>
                    <a:lstStyle/>
                    <a:p>
                      <a:r>
                        <a:rPr lang="ru-RU" sz="1600" b="1" i="1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Всесвітня</a:t>
                      </a:r>
                      <a:r>
                        <a:rPr lang="ru-RU" sz="1600" b="1" i="1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1" i="1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історія</a:t>
                      </a:r>
                      <a:r>
                        <a:rPr lang="ru-RU" sz="1600" b="1" i="1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endParaRPr lang="ru-RU" sz="1600" b="1" dirty="0">
                        <a:effectLst/>
                        <a:latin typeface="+mn-lt"/>
                      </a:endParaRPr>
                    </a:p>
                  </a:txBody>
                  <a:tcPr marL="76067" marR="76067" marT="38033" marB="3803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600" b="1" dirty="0">
                        <a:effectLst/>
                        <a:latin typeface="+mn-lt"/>
                      </a:endParaRPr>
                    </a:p>
                  </a:txBody>
                  <a:tcPr marL="76067" marR="76067" marT="38033" marB="3803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err="1" smtClean="0">
                          <a:latin typeface="+mn-lt"/>
                        </a:rPr>
                        <a:t>Історія</a:t>
                      </a:r>
                      <a:r>
                        <a:rPr lang="ru-RU" sz="1600" b="1" dirty="0" smtClean="0">
                          <a:latin typeface="+mn-lt"/>
                        </a:rPr>
                        <a:t> </a:t>
                      </a:r>
                      <a:r>
                        <a:rPr lang="ru-RU" sz="1600" b="1" dirty="0" err="1" smtClean="0">
                          <a:latin typeface="+mn-lt"/>
                        </a:rPr>
                        <a:t>України</a:t>
                      </a:r>
                      <a:endParaRPr lang="ru-RU" sz="1600" b="1" dirty="0" smtClean="0">
                        <a:latin typeface="+mn-lt"/>
                      </a:endParaRPr>
                    </a:p>
                    <a:p>
                      <a:endParaRPr lang="ru-RU" sz="1600" b="1" dirty="0">
                        <a:latin typeface="+mn-lt"/>
                      </a:endParaRPr>
                    </a:p>
                  </a:txBody>
                  <a:tcPr marL="76067" marR="76067" marT="38033" marB="38033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400">
                        <a:latin typeface="+mn-lt"/>
                      </a:endParaRPr>
                    </a:p>
                  </a:txBody>
                  <a:tcPr marL="76067" marR="76067" marT="38033" marB="38033"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595">
                <a:tc>
                  <a:txBody>
                    <a:bodyPr/>
                    <a:lstStyle/>
                    <a:p>
                      <a:r>
                        <a:rPr lang="ru-RU" sz="14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Роки </a:t>
                      </a:r>
                      <a:endParaRPr lang="ru-RU" sz="1400" dirty="0">
                        <a:effectLst/>
                        <a:latin typeface="+mn-lt"/>
                      </a:endParaRPr>
                    </a:p>
                  </a:txBody>
                  <a:tcPr marL="76067" marR="76067" marT="38033" marB="3803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i="0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Події</a:t>
                      </a:r>
                      <a:r>
                        <a:rPr lang="ru-RU" sz="14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endParaRPr lang="ru-RU" sz="1400" dirty="0">
                        <a:effectLst/>
                        <a:latin typeface="+mn-lt"/>
                      </a:endParaRPr>
                    </a:p>
                  </a:txBody>
                  <a:tcPr marL="76067" marR="76067" marT="38033" marB="3803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Роки </a:t>
                      </a:r>
                      <a:endParaRPr lang="ru-RU" sz="1400">
                        <a:effectLst/>
                        <a:latin typeface="+mn-lt"/>
                      </a:endParaRPr>
                    </a:p>
                  </a:txBody>
                  <a:tcPr marL="76067" marR="76067" marT="38033" marB="3803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Події</a:t>
                      </a:r>
                      <a:endParaRPr lang="ru-RU" sz="1400">
                        <a:effectLst/>
                        <a:latin typeface="+mn-lt"/>
                      </a:endParaRPr>
                    </a:p>
                  </a:txBody>
                  <a:tcPr marL="76067" marR="76067" marT="38033" marB="3803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6629">
                <a:tc>
                  <a:txBody>
                    <a:bodyPr/>
                    <a:lstStyle/>
                    <a:p>
                      <a:r>
                        <a:rPr lang="ru-RU" sz="14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1492 р. </a:t>
                      </a:r>
                      <a:endParaRPr lang="ru-RU" sz="1400">
                        <a:effectLst/>
                        <a:latin typeface="+mn-lt"/>
                      </a:endParaRPr>
                    </a:p>
                  </a:txBody>
                  <a:tcPr marL="76067" marR="76067" marT="38033" marB="3803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Христофор Колумб</a:t>
                      </a:r>
                      <a:br>
                        <a:rPr lang="ru-RU" sz="14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ru-RU" sz="1400" b="0" i="0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відкрив</a:t>
                      </a:r>
                      <a:r>
                        <a:rPr lang="ru-RU" sz="14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Америку.</a:t>
                      </a:r>
                      <a:endParaRPr lang="ru-RU" sz="1400" dirty="0">
                        <a:effectLst/>
                        <a:latin typeface="+mn-lt"/>
                      </a:endParaRPr>
                    </a:p>
                  </a:txBody>
                  <a:tcPr marL="76067" marR="76067" marT="38033" marB="3803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i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1489р</a:t>
                      </a:r>
                      <a:r>
                        <a:rPr lang="ru-RU" sz="14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 </a:t>
                      </a:r>
                      <a:endParaRPr lang="ru-RU" sz="1400" dirty="0">
                        <a:effectLst/>
                        <a:latin typeface="+mn-lt"/>
                      </a:endParaRPr>
                    </a:p>
                  </a:txBody>
                  <a:tcPr marL="76067" marR="76067" marT="38033" marB="3803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Одна з перших</a:t>
                      </a:r>
                      <a:br>
                        <a:rPr lang="ru-RU" sz="14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ru-RU" sz="14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згадок про</a:t>
                      </a:r>
                      <a:br>
                        <a:rPr lang="ru-RU" sz="14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ru-RU" sz="14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українських козаків.</a:t>
                      </a:r>
                      <a:endParaRPr lang="ru-RU" sz="1400">
                        <a:effectLst/>
                        <a:latin typeface="+mn-lt"/>
                      </a:endParaRPr>
                    </a:p>
                  </a:txBody>
                  <a:tcPr marL="76067" marR="76067" marT="38033" marB="3803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1885">
                <a:tc>
                  <a:txBody>
                    <a:bodyPr/>
                    <a:lstStyle/>
                    <a:p>
                      <a:r>
                        <a:rPr lang="ru-RU" sz="14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1632 р. </a:t>
                      </a:r>
                      <a:endParaRPr lang="ru-RU" sz="1400">
                        <a:effectLst/>
                        <a:latin typeface="+mn-lt"/>
                      </a:endParaRPr>
                    </a:p>
                  </a:txBody>
                  <a:tcPr marL="76067" marR="76067" marT="38033" marB="3803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В Італії Галілео Галілей</a:t>
                      </a:r>
                      <a:br>
                        <a:rPr lang="ru-RU" sz="14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ru-RU" sz="14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надрукував книжку</a:t>
                      </a:r>
                      <a:br>
                        <a:rPr lang="ru-RU" sz="14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ru-RU" sz="14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«Діалог стосовно двох</a:t>
                      </a:r>
                      <a:br>
                        <a:rPr lang="ru-RU" sz="14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ru-RU" sz="14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головних систем світу»,</a:t>
                      </a:r>
                      <a:br>
                        <a:rPr lang="ru-RU" sz="14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ru-RU" sz="14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в якій стверджував, що</a:t>
                      </a:r>
                      <a:br>
                        <a:rPr lang="ru-RU" sz="14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ru-RU" sz="14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земля обертається</a:t>
                      </a:r>
                      <a:br>
                        <a:rPr lang="ru-RU" sz="14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ru-RU" sz="14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навколо Сонця.</a:t>
                      </a:r>
                      <a:endParaRPr lang="ru-RU" sz="1400">
                        <a:effectLst/>
                        <a:latin typeface="+mn-lt"/>
                      </a:endParaRPr>
                    </a:p>
                  </a:txBody>
                  <a:tcPr marL="76067" marR="76067" marT="38033" marB="3803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1632 р. </a:t>
                      </a:r>
                      <a:endParaRPr lang="ru-RU" sz="1400">
                        <a:effectLst/>
                        <a:latin typeface="+mn-lt"/>
                      </a:endParaRPr>
                    </a:p>
                  </a:txBody>
                  <a:tcPr marL="76067" marR="76067" marT="38033" marB="3803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Створено </a:t>
                      </a:r>
                      <a:r>
                        <a:rPr lang="ru-RU" sz="1400" b="0" i="0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Києво</a:t>
                      </a:r>
                      <a:r>
                        <a:rPr lang="ru-RU" sz="14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/>
                      </a:r>
                      <a:br>
                        <a:rPr lang="ru-RU" sz="14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ru-RU" sz="1400" b="0" i="0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Могилянський</a:t>
                      </a:r>
                      <a:r>
                        <a:rPr lang="ru-RU" sz="14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/>
                      </a:r>
                      <a:br>
                        <a:rPr lang="ru-RU" sz="14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ru-RU" sz="1400" b="0" i="0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колегіум</a:t>
                      </a:r>
                      <a:r>
                        <a:rPr lang="ru-RU" sz="14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endParaRPr lang="ru-RU" sz="1400" dirty="0">
                        <a:effectLst/>
                        <a:latin typeface="+mn-lt"/>
                      </a:endParaRPr>
                    </a:p>
                  </a:txBody>
                  <a:tcPr marL="76067" marR="76067" marT="38033" marB="3803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3670">
                <a:tc>
                  <a:txBody>
                    <a:bodyPr/>
                    <a:lstStyle/>
                    <a:p>
                      <a:r>
                        <a:rPr lang="ru-RU" sz="14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1652 р. </a:t>
                      </a:r>
                      <a:endParaRPr lang="ru-RU" sz="1400">
                        <a:effectLst/>
                        <a:latin typeface="+mn-lt"/>
                      </a:endParaRPr>
                    </a:p>
                  </a:txBody>
                  <a:tcPr marL="76067" marR="76067" marT="38033" marB="3803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У британській колонії</a:t>
                      </a:r>
                      <a:br>
                        <a:rPr lang="ru-RU" sz="14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ru-RU" sz="14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Род-Айленд у Північній</a:t>
                      </a:r>
                      <a:br>
                        <a:rPr lang="ru-RU" sz="14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ru-RU" sz="14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Америці прийняли</a:t>
                      </a:r>
                      <a:br>
                        <a:rPr lang="ru-RU" sz="14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ru-RU" sz="14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вперше закон про</a:t>
                      </a:r>
                      <a:br>
                        <a:rPr lang="ru-RU" sz="14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ru-RU" sz="14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заборону рабства і</a:t>
                      </a:r>
                      <a:br>
                        <a:rPr lang="ru-RU" sz="14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ru-RU" sz="14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работоргівлі.</a:t>
                      </a:r>
                      <a:endParaRPr lang="ru-RU" sz="1400">
                        <a:effectLst/>
                        <a:latin typeface="+mn-lt"/>
                      </a:endParaRPr>
                    </a:p>
                  </a:txBody>
                  <a:tcPr marL="76067" marR="76067" marT="38033" marB="3803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1652 р. </a:t>
                      </a:r>
                      <a:endParaRPr lang="ru-RU" sz="1400">
                        <a:effectLst/>
                        <a:latin typeface="+mn-lt"/>
                      </a:endParaRPr>
                    </a:p>
                  </a:txBody>
                  <a:tcPr marL="76067" marR="76067" marT="38033" marB="3803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Зведено</a:t>
                      </a:r>
                      <a:br>
                        <a:rPr lang="ru-RU" sz="14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ru-RU" sz="14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Чортомлицьку Січ.</a:t>
                      </a:r>
                      <a:endParaRPr lang="ru-RU" sz="1400">
                        <a:effectLst/>
                        <a:latin typeface="+mn-lt"/>
                      </a:endParaRPr>
                    </a:p>
                  </a:txBody>
                  <a:tcPr marL="76067" marR="76067" marT="38033" marB="3803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57240">
                <a:tc>
                  <a:txBody>
                    <a:bodyPr/>
                    <a:lstStyle/>
                    <a:p>
                      <a:r>
                        <a:rPr lang="ru-RU" sz="14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1701 р. </a:t>
                      </a:r>
                      <a:endParaRPr lang="ru-RU" sz="1400">
                        <a:effectLst/>
                        <a:latin typeface="+mn-lt"/>
                      </a:endParaRPr>
                    </a:p>
                  </a:txBody>
                  <a:tcPr marL="76067" marR="76067" marT="38033" marB="3803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У Пруссії було</a:t>
                      </a:r>
                      <a:br>
                        <a:rPr lang="ru-RU" sz="14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ru-RU" sz="14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оголошено про</a:t>
                      </a:r>
                      <a:br>
                        <a:rPr lang="ru-RU" sz="14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ru-RU" sz="14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створення королівства.</a:t>
                      </a:r>
                      <a:endParaRPr lang="ru-RU" sz="1400">
                        <a:effectLst/>
                        <a:latin typeface="+mn-lt"/>
                      </a:endParaRPr>
                    </a:p>
                  </a:txBody>
                  <a:tcPr marL="76067" marR="76067" marT="38033" marB="3803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1701 р. </a:t>
                      </a:r>
                      <a:endParaRPr lang="ru-RU" sz="1400">
                        <a:effectLst/>
                        <a:latin typeface="+mn-lt"/>
                      </a:endParaRPr>
                    </a:p>
                  </a:txBody>
                  <a:tcPr marL="76067" marR="76067" marT="38033" marB="3803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Києво</a:t>
                      </a:r>
                      <a:br>
                        <a:rPr lang="ru-RU" sz="14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ru-RU" sz="14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Могилянський</a:t>
                      </a:r>
                      <a:br>
                        <a:rPr lang="ru-RU" sz="14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ru-RU" sz="14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колегіум став</a:t>
                      </a:r>
                      <a:br>
                        <a:rPr lang="ru-RU" sz="14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ru-RU" sz="14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академією.</a:t>
                      </a:r>
                      <a:endParaRPr lang="ru-RU" sz="1400">
                        <a:effectLst/>
                        <a:latin typeface="+mn-lt"/>
                      </a:endParaRPr>
                    </a:p>
                  </a:txBody>
                  <a:tcPr marL="76067" marR="76067" marT="38033" marB="3803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45455">
                <a:tc>
                  <a:txBody>
                    <a:bodyPr/>
                    <a:lstStyle/>
                    <a:p>
                      <a:r>
                        <a:rPr lang="ru-RU" sz="14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1754 р. </a:t>
                      </a:r>
                      <a:endParaRPr lang="ru-RU" sz="1400">
                        <a:effectLst/>
                        <a:latin typeface="+mn-lt"/>
                      </a:endParaRPr>
                    </a:p>
                  </a:txBody>
                  <a:tcPr marL="76067" marR="76067" marT="38033" marB="3803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У Нью-Йорку (США)</a:t>
                      </a:r>
                      <a:br>
                        <a:rPr lang="ru-RU" sz="14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ru-RU" sz="1400" b="0" i="0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відкрився</a:t>
                      </a:r>
                      <a:r>
                        <a:rPr lang="ru-RU" sz="14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ru-RU" sz="1400" b="0" i="0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королівський</a:t>
                      </a:r>
                      <a:r>
                        <a:rPr lang="ru-RU" sz="14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/>
                      </a:r>
                      <a:br>
                        <a:rPr lang="ru-RU" sz="14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ru-RU" sz="1400" b="0" i="0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коледж</a:t>
                      </a:r>
                      <a:r>
                        <a:rPr lang="ru-RU" sz="14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— </a:t>
                      </a:r>
                      <a:r>
                        <a:rPr lang="ru-RU" sz="1400" b="0" i="0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нині</a:t>
                      </a:r>
                      <a:r>
                        <a:rPr lang="ru-RU" sz="14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/>
                      </a:r>
                      <a:br>
                        <a:rPr lang="ru-RU" sz="14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ru-RU" sz="1400" b="0" i="0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Кембріджський</a:t>
                      </a:r>
                      <a:r>
                        <a:rPr lang="ru-RU" sz="14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/>
                      </a:r>
                      <a:br>
                        <a:rPr lang="ru-RU" sz="14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ru-RU" sz="1400" b="0" i="0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університет</a:t>
                      </a:r>
                      <a:endParaRPr lang="ru-RU" sz="1400" dirty="0">
                        <a:effectLst/>
                        <a:latin typeface="+mn-lt"/>
                      </a:endParaRPr>
                    </a:p>
                  </a:txBody>
                  <a:tcPr marL="76067" marR="76067" marT="38033" marB="3803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i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1754 р. </a:t>
                      </a:r>
                      <a:endParaRPr lang="ru-RU" sz="1400">
                        <a:effectLst/>
                        <a:latin typeface="+mn-lt"/>
                      </a:endParaRPr>
                    </a:p>
                  </a:txBody>
                  <a:tcPr marL="76067" marR="76067" marT="38033" marB="3803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У </a:t>
                      </a:r>
                      <a:r>
                        <a:rPr lang="ru-RU" sz="1400" b="0" i="0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Києві</a:t>
                      </a:r>
                      <a:r>
                        <a:rPr lang="ru-RU" sz="14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/>
                      </a:r>
                      <a:br>
                        <a:rPr lang="ru-RU" sz="14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ru-RU" sz="1400" b="0" i="0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Бартоломео</a:t>
                      </a:r>
                      <a:r>
                        <a:rPr lang="ru-RU" sz="14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/>
                      </a:r>
                      <a:br>
                        <a:rPr lang="ru-RU" sz="14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ru-RU" sz="1400" b="0" i="0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Растреллі</a:t>
                      </a:r>
                      <a:r>
                        <a:rPr lang="ru-RU" sz="14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/>
                      </a:r>
                      <a:br>
                        <a:rPr lang="ru-RU" sz="14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ru-RU" sz="1400" b="0" i="0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збудував</a:t>
                      </a:r>
                      <a:r>
                        <a:rPr lang="ru-RU" sz="14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/>
                      </a:r>
                      <a:br>
                        <a:rPr lang="ru-RU" sz="14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ru-RU" sz="1400" b="0" i="0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Андріївську</a:t>
                      </a:r>
                      <a:r>
                        <a:rPr lang="ru-RU" sz="14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ru-RU" sz="1400" b="0" i="0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церкву</a:t>
                      </a:r>
                      <a:endParaRPr lang="ru-RU" sz="1400" dirty="0">
                        <a:effectLst/>
                        <a:latin typeface="+mn-lt"/>
                      </a:endParaRPr>
                    </a:p>
                  </a:txBody>
                  <a:tcPr marL="76067" marR="76067" marT="38033" marB="3803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0036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                      </a:t>
            </a:r>
            <a:r>
              <a:rPr lang="uk-UA" dirty="0" err="1" smtClean="0"/>
              <a:t>Самоцінювання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err="1" smtClean="0"/>
              <a:t>Са</a:t>
            </a:r>
            <a:endParaRPr lang="ru-RU" b="1" dirty="0" smtClean="0"/>
          </a:p>
          <a:p>
            <a:endParaRPr lang="ru-RU" b="1" dirty="0"/>
          </a:p>
          <a:p>
            <a:pPr>
              <a:buFont typeface="Wingdings" panose="05000000000000000000" pitchFamily="2" charset="2"/>
              <a:buChar char="Ø"/>
            </a:pPr>
            <a:endParaRPr lang="ru-RU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одиниці</a:t>
            </a:r>
            <a:r>
              <a:rPr lang="ru-RU" dirty="0"/>
              <a:t> </a:t>
            </a:r>
            <a:r>
              <a:rPr lang="ru-RU" dirty="0" err="1"/>
              <a:t>вимірювання</a:t>
            </a:r>
            <a:r>
              <a:rPr lang="ru-RU" dirty="0"/>
              <a:t> </a:t>
            </a:r>
            <a:r>
              <a:rPr lang="ru-RU" dirty="0" smtClean="0"/>
              <a:t>часу </a:t>
            </a:r>
            <a:r>
              <a:rPr lang="ru-RU" dirty="0" err="1" smtClean="0"/>
              <a:t>використовують</a:t>
            </a:r>
            <a:r>
              <a:rPr lang="ru-RU" dirty="0" smtClean="0"/>
              <a:t> </a:t>
            </a:r>
            <a:r>
              <a:rPr lang="ru-RU" dirty="0" err="1"/>
              <a:t>історики</a:t>
            </a:r>
            <a:r>
              <a:rPr lang="ru-RU" dirty="0" smtClean="0"/>
              <a:t>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існують</a:t>
            </a:r>
            <a:r>
              <a:rPr lang="ru-RU" dirty="0"/>
              <a:t> </a:t>
            </a:r>
            <a:r>
              <a:rPr lang="ru-RU" dirty="0" err="1"/>
              <a:t>способи</a:t>
            </a:r>
            <a:r>
              <a:rPr lang="ru-RU" dirty="0"/>
              <a:t> </a:t>
            </a:r>
            <a:r>
              <a:rPr lang="ru-RU" dirty="0" err="1"/>
              <a:t>упорядкування</a:t>
            </a:r>
            <a:r>
              <a:rPr lang="ru-RU" dirty="0"/>
              <a:t> </a:t>
            </a:r>
            <a:r>
              <a:rPr lang="ru-RU" dirty="0" err="1"/>
              <a:t>хронологічних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? </a:t>
            </a:r>
            <a:br>
              <a:rPr lang="ru-RU" dirty="0"/>
            </a:br>
            <a:endParaRPr lang="ru-RU" b="1" dirty="0"/>
          </a:p>
          <a:p>
            <a:endParaRPr lang="ru-RU" b="1" dirty="0" smtClean="0"/>
          </a:p>
          <a:p>
            <a:endParaRPr lang="ru-RU" b="1" dirty="0"/>
          </a:p>
          <a:p>
            <a:endParaRPr lang="ru-RU" b="1" dirty="0" smtClean="0"/>
          </a:p>
          <a:p>
            <a:endParaRPr lang="ru-RU" b="1" dirty="0"/>
          </a:p>
          <a:p>
            <a:endParaRPr lang="ru-RU" b="1" dirty="0" smtClean="0"/>
          </a:p>
          <a:p>
            <a:endParaRPr lang="ru-RU" b="1" dirty="0"/>
          </a:p>
          <a:p>
            <a:endParaRPr lang="ru-RU" b="1" dirty="0" smtClean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612" y="-99392"/>
            <a:ext cx="3482752" cy="30963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69139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uk-UA" b="1" i="1" dirty="0" smtClean="0">
                <a:solidFill>
                  <a:srgbClr val="0070C0"/>
                </a:solidFill>
              </a:rPr>
              <a:t>Домашнє завдання</a:t>
            </a:r>
            <a:endParaRPr lang="ru-RU" b="1" i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Опрацювати</a:t>
            </a:r>
            <a:r>
              <a:rPr lang="ru-RU" dirty="0"/>
              <a:t> § 10–11, </a:t>
            </a:r>
            <a:endParaRPr lang="ru-RU" dirty="0" smtClean="0"/>
          </a:p>
          <a:p>
            <a:r>
              <a:rPr lang="ru-RU" dirty="0" err="1" smtClean="0"/>
              <a:t>виконати</a:t>
            </a:r>
            <a:r>
              <a:rPr lang="ru-RU" dirty="0" smtClean="0"/>
              <a:t> </a:t>
            </a:r>
            <a:r>
              <a:rPr lang="ru-RU" dirty="0" err="1"/>
              <a:t>завдання</a:t>
            </a:r>
            <a:r>
              <a:rPr lang="ru-RU" dirty="0"/>
              <a:t> 1-3 - </a:t>
            </a:r>
            <a:r>
              <a:rPr lang="ru-RU" dirty="0" err="1"/>
              <a:t>письмово</a:t>
            </a:r>
            <a:r>
              <a:rPr lang="ru-RU" dirty="0"/>
              <a:t> в </a:t>
            </a:r>
            <a:r>
              <a:rPr lang="ru-RU" dirty="0" err="1"/>
              <a:t>зошиті</a:t>
            </a:r>
            <a:r>
              <a:rPr lang="ru-RU" dirty="0"/>
              <a:t> (файл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завданнями</a:t>
            </a:r>
            <a:r>
              <a:rPr lang="ru-RU" dirty="0"/>
              <a:t> </a:t>
            </a:r>
            <a:r>
              <a:rPr lang="ru-RU" dirty="0" err="1" smtClean="0"/>
              <a:t>прикріплений</a:t>
            </a:r>
            <a:r>
              <a:rPr lang="ru-RU" dirty="0" smtClean="0"/>
              <a:t>:</a:t>
            </a:r>
          </a:p>
          <a:p>
            <a:pPr marL="0" indent="0">
              <a:buNone/>
            </a:pPr>
            <a:r>
              <a:rPr lang="ru-RU" dirty="0" smtClean="0"/>
              <a:t>"</a:t>
            </a:r>
            <a:r>
              <a:rPr lang="ru-RU" dirty="0" err="1"/>
              <a:t>Домашнє</a:t>
            </a:r>
            <a:r>
              <a:rPr lang="ru-RU" dirty="0"/>
              <a:t> </a:t>
            </a:r>
            <a:r>
              <a:rPr lang="ru-RU" dirty="0" err="1"/>
              <a:t>завдання</a:t>
            </a:r>
            <a:r>
              <a:rPr lang="ru-RU" dirty="0"/>
              <a:t> 5 </a:t>
            </a:r>
            <a:r>
              <a:rPr lang="ru-RU" dirty="0" err="1"/>
              <a:t>клас</a:t>
            </a:r>
            <a:r>
              <a:rPr lang="ru-RU" dirty="0"/>
              <a:t>")</a:t>
            </a:r>
          </a:p>
        </p:txBody>
      </p:sp>
    </p:spTree>
    <p:extLst>
      <p:ext uri="{BB962C8B-B14F-4D97-AF65-F5344CB8AC3E}">
        <p14:creationId xmlns:p14="http://schemas.microsoft.com/office/powerpoint/2010/main" val="2748186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i="1" dirty="0" smtClean="0"/>
              <a:t>              </a:t>
            </a:r>
            <a:r>
              <a:rPr lang="ru-RU" sz="3200" b="1" i="1" dirty="0" err="1" smtClean="0">
                <a:solidFill>
                  <a:srgbClr val="FF0000"/>
                </a:solidFill>
              </a:rPr>
              <a:t>Розв’яжіть</a:t>
            </a:r>
            <a:r>
              <a:rPr lang="ru-RU" sz="3200" b="1" i="1" dirty="0" smtClean="0">
                <a:solidFill>
                  <a:srgbClr val="FF0000"/>
                </a:solidFill>
              </a:rPr>
              <a:t> </a:t>
            </a:r>
            <a:r>
              <a:rPr lang="ru-RU" sz="3200" b="1" i="1" dirty="0" err="1">
                <a:solidFill>
                  <a:srgbClr val="FF0000"/>
                </a:solidFill>
              </a:rPr>
              <a:t>історичну</a:t>
            </a:r>
            <a:r>
              <a:rPr lang="ru-RU" sz="3200" b="1" i="1" dirty="0">
                <a:solidFill>
                  <a:srgbClr val="FF0000"/>
                </a:solidFill>
              </a:rPr>
              <a:t> задачу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У </a:t>
            </a:r>
            <a:r>
              <a:rPr lang="ru-RU" dirty="0"/>
              <a:t>1989 р. </a:t>
            </a:r>
            <a:r>
              <a:rPr lang="ru-RU" dirty="0" err="1"/>
              <a:t>урочисто</a:t>
            </a:r>
            <a:r>
              <a:rPr lang="ru-RU" dirty="0"/>
              <a:t> </a:t>
            </a:r>
            <a:r>
              <a:rPr lang="ru-RU" dirty="0" err="1"/>
              <a:t>святкували</a:t>
            </a:r>
            <a:r>
              <a:rPr lang="ru-RU" dirty="0"/>
              <a:t> 500-річчя</a:t>
            </a:r>
            <a:br>
              <a:rPr lang="ru-RU" dirty="0"/>
            </a:br>
            <a:r>
              <a:rPr lang="ru-RU" dirty="0" err="1"/>
              <a:t>виникнення</a:t>
            </a:r>
            <a:r>
              <a:rPr lang="ru-RU" dirty="0"/>
              <a:t> </a:t>
            </a:r>
            <a:r>
              <a:rPr lang="ru-RU" dirty="0" err="1"/>
              <a:t>українського</a:t>
            </a:r>
            <a:r>
              <a:rPr lang="ru-RU" dirty="0"/>
              <a:t> </a:t>
            </a:r>
            <a:r>
              <a:rPr lang="ru-RU" dirty="0" err="1"/>
              <a:t>козацтва</a:t>
            </a:r>
            <a:r>
              <a:rPr lang="ru-RU" dirty="0"/>
              <a:t>. </a:t>
            </a:r>
            <a:r>
              <a:rPr lang="ru-RU" dirty="0" err="1"/>
              <a:t>Яким</a:t>
            </a:r>
            <a:r>
              <a:rPr lang="ru-RU" dirty="0"/>
              <a:t> роком </a:t>
            </a:r>
            <a:r>
              <a:rPr lang="ru-RU" dirty="0" err="1"/>
              <a:t>датується</a:t>
            </a:r>
            <a:r>
              <a:rPr lang="ru-RU" dirty="0"/>
              <a:t> перша </a:t>
            </a:r>
            <a:r>
              <a:rPr lang="ru-RU" dirty="0" err="1"/>
              <a:t>згадка</a:t>
            </a:r>
            <a:r>
              <a:rPr lang="ru-RU" dirty="0"/>
              <a:t> про </a:t>
            </a:r>
            <a:r>
              <a:rPr lang="ru-RU" dirty="0" err="1"/>
              <a:t>козаків</a:t>
            </a:r>
            <a:r>
              <a:rPr lang="ru-RU" dirty="0"/>
              <a:t> у </a:t>
            </a:r>
            <a:r>
              <a:rPr lang="ru-RU" dirty="0" err="1"/>
              <a:t>писемних</a:t>
            </a:r>
            <a:r>
              <a:rPr lang="ru-RU" dirty="0"/>
              <a:t> </a:t>
            </a:r>
            <a:r>
              <a:rPr lang="ru-RU" dirty="0" err="1"/>
              <a:t>джерелах</a:t>
            </a:r>
            <a:r>
              <a:rPr lang="ru-RU" dirty="0"/>
              <a:t>? </a:t>
            </a:r>
            <a:endParaRPr lang="ru-RU" dirty="0" smtClean="0"/>
          </a:p>
          <a:p>
            <a:pPr marL="0" indent="0">
              <a:buNone/>
            </a:pP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4" name="Стрелка вправо 3"/>
          <p:cNvSpPr/>
          <p:nvPr/>
        </p:nvSpPr>
        <p:spPr>
          <a:xfrm>
            <a:off x="444116" y="4797152"/>
            <a:ext cx="8280920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Блок-схема: типовой процесс 4"/>
          <p:cNvSpPr/>
          <p:nvPr/>
        </p:nvSpPr>
        <p:spPr>
          <a:xfrm>
            <a:off x="7524328" y="4719673"/>
            <a:ext cx="120588" cy="519613"/>
          </a:xfrm>
          <a:prstGeom prst="flowChartPredefined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Блок-схема: типовой процесс 5"/>
          <p:cNvSpPr/>
          <p:nvPr/>
        </p:nvSpPr>
        <p:spPr>
          <a:xfrm>
            <a:off x="4188532" y="4778570"/>
            <a:ext cx="120588" cy="519613"/>
          </a:xfrm>
          <a:prstGeom prst="flowChartPredefined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98" y="0"/>
            <a:ext cx="2258654" cy="22048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17384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2060848"/>
            <a:ext cx="7772400" cy="1470025"/>
          </a:xfrm>
        </p:spPr>
        <p:txBody>
          <a:bodyPr>
            <a:normAutofit fontScale="90000"/>
          </a:bodyPr>
          <a:lstStyle/>
          <a:p>
            <a:pPr algn="l"/>
            <a:r>
              <a:rPr lang="uk-UA" b="1" i="1" dirty="0" smtClean="0"/>
              <a:t/>
            </a:r>
            <a:br>
              <a:rPr lang="uk-UA" b="1" i="1" dirty="0" smtClean="0"/>
            </a:br>
            <a:r>
              <a:rPr lang="uk-UA" i="1" u="sng" dirty="0" smtClean="0"/>
              <a:t>Тема уроку</a:t>
            </a:r>
            <a:r>
              <a:rPr lang="uk-UA" b="1" i="1" dirty="0" smtClean="0"/>
              <a:t/>
            </a:r>
            <a:br>
              <a:rPr lang="uk-UA" b="1" i="1" dirty="0" smtClean="0"/>
            </a:br>
            <a:r>
              <a:rPr lang="uk-UA" sz="5300" b="1" i="1" dirty="0"/>
              <a:t/>
            </a:r>
            <a:br>
              <a:rPr lang="uk-UA" sz="5300" b="1" i="1" dirty="0"/>
            </a:br>
            <a:r>
              <a:rPr lang="uk-UA" sz="5300" b="1" i="1" dirty="0" smtClean="0">
                <a:solidFill>
                  <a:srgbClr val="FF0000"/>
                </a:solidFill>
              </a:rPr>
              <a:t>Одиниці вимірювання часу.</a:t>
            </a:r>
            <a:br>
              <a:rPr lang="uk-UA" sz="5300" b="1" i="1" dirty="0" smtClean="0">
                <a:solidFill>
                  <a:srgbClr val="FF0000"/>
                </a:solidFill>
              </a:rPr>
            </a:br>
            <a:r>
              <a:rPr lang="uk-UA" sz="5300" b="1" i="1" dirty="0" smtClean="0">
                <a:solidFill>
                  <a:srgbClr val="FF0000"/>
                </a:solidFill>
              </a:rPr>
              <a:t>Способи упорядкування хронологічних даних</a:t>
            </a:r>
            <a:endParaRPr lang="ru-RU" sz="5300" b="1" i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91331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i="1" dirty="0" smtClean="0">
                <a:solidFill>
                  <a:srgbClr val="FF0000"/>
                </a:solidFill>
              </a:rPr>
              <a:t>!!!</a:t>
            </a:r>
            <a:r>
              <a:rPr lang="uk-UA" b="1" i="1" dirty="0" smtClean="0"/>
              <a:t> Очікувані результати навчання</a:t>
            </a:r>
            <a:endParaRPr lang="ru-RU" b="1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ru-RU" dirty="0" smtClean="0"/>
              <a:t>знати </a:t>
            </a:r>
            <a:r>
              <a:rPr lang="ru-RU" dirty="0" err="1"/>
              <a:t>одиниці</a:t>
            </a:r>
            <a:r>
              <a:rPr lang="ru-RU" dirty="0"/>
              <a:t> </a:t>
            </a:r>
            <a:r>
              <a:rPr lang="ru-RU" dirty="0" err="1"/>
              <a:t>вимірювання</a:t>
            </a:r>
            <a:r>
              <a:rPr lang="ru-RU" dirty="0"/>
              <a:t> </a:t>
            </a:r>
            <a:r>
              <a:rPr lang="ru-RU" dirty="0" smtClean="0"/>
              <a:t>часу:</a:t>
            </a:r>
          </a:p>
          <a:p>
            <a:pPr marL="0" indent="0">
              <a:buNone/>
            </a:pPr>
            <a:r>
              <a:rPr lang="ru-RU" dirty="0" smtClean="0"/>
              <a:t> «</a:t>
            </a:r>
            <a:r>
              <a:rPr lang="ru-RU" dirty="0" err="1"/>
              <a:t>рік</a:t>
            </a:r>
            <a:r>
              <a:rPr lang="ru-RU" dirty="0"/>
              <a:t>», «</a:t>
            </a:r>
            <a:r>
              <a:rPr lang="ru-RU" dirty="0" err="1"/>
              <a:t>століття</a:t>
            </a:r>
            <a:r>
              <a:rPr lang="ru-RU" dirty="0"/>
              <a:t>», «</a:t>
            </a:r>
            <a:r>
              <a:rPr lang="ru-RU" dirty="0" err="1"/>
              <a:t>тисячоліття</a:t>
            </a:r>
            <a:r>
              <a:rPr lang="ru-RU" dirty="0" smtClean="0"/>
              <a:t>»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/>
              <a:t> знати </a:t>
            </a:r>
            <a:r>
              <a:rPr lang="ru-RU" dirty="0" err="1" smtClean="0"/>
              <a:t>назви</a:t>
            </a:r>
            <a:r>
              <a:rPr lang="ru-RU" dirty="0" smtClean="0"/>
              <a:t> </a:t>
            </a:r>
            <a:r>
              <a:rPr lang="ru-RU" dirty="0" err="1" smtClean="0"/>
              <a:t>історичних</a:t>
            </a:r>
            <a:r>
              <a:rPr lang="ru-RU" dirty="0" smtClean="0"/>
              <a:t> </a:t>
            </a:r>
            <a:r>
              <a:rPr lang="ru-RU" dirty="0" err="1"/>
              <a:t>періодів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людства</a:t>
            </a:r>
            <a:r>
              <a:rPr lang="ru-RU" dirty="0"/>
              <a:t>; </a:t>
            </a:r>
            <a:r>
              <a:rPr lang="ru-RU" dirty="0" err="1"/>
              <a:t>історичних</a:t>
            </a:r>
            <a:r>
              <a:rPr lang="ru-RU" dirty="0"/>
              <a:t> </a:t>
            </a:r>
            <a:r>
              <a:rPr lang="ru-RU" dirty="0" err="1"/>
              <a:t>періодів</a:t>
            </a:r>
            <a:r>
              <a:rPr lang="ru-RU" dirty="0"/>
              <a:t> </a:t>
            </a:r>
            <a:r>
              <a:rPr lang="ru-RU" dirty="0" err="1"/>
              <a:t>історії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 smtClean="0"/>
              <a:t>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/>
              <a:t>з</a:t>
            </a:r>
            <a:r>
              <a:rPr lang="ru-RU" dirty="0" smtClean="0"/>
              <a:t>нати </a:t>
            </a:r>
            <a:r>
              <a:rPr lang="ru-RU" dirty="0" err="1" smtClean="0"/>
              <a:t>хронологічні</a:t>
            </a:r>
            <a:r>
              <a:rPr lang="ru-RU" dirty="0" smtClean="0"/>
              <a:t> </a:t>
            </a:r>
            <a:r>
              <a:rPr lang="ru-RU" dirty="0" err="1"/>
              <a:t>межі</a:t>
            </a:r>
            <a:r>
              <a:rPr lang="ru-RU" dirty="0"/>
              <a:t> </a:t>
            </a:r>
            <a:r>
              <a:rPr lang="ru-RU" dirty="0" err="1"/>
              <a:t>історичних</a:t>
            </a:r>
            <a:r>
              <a:rPr lang="ru-RU" dirty="0"/>
              <a:t> </a:t>
            </a:r>
            <a:r>
              <a:rPr lang="ru-RU" dirty="0" err="1"/>
              <a:t>періодів</a:t>
            </a:r>
            <a:r>
              <a:rPr lang="ru-RU" dirty="0"/>
              <a:t> </a:t>
            </a:r>
            <a:r>
              <a:rPr lang="ru-RU" dirty="0" err="1"/>
              <a:t>історії</a:t>
            </a:r>
            <a:r>
              <a:rPr lang="ru-RU" dirty="0"/>
              <a:t> </a:t>
            </a:r>
            <a:r>
              <a:rPr lang="ru-RU" dirty="0" err="1" smtClean="0"/>
              <a:t>України</a:t>
            </a:r>
            <a:r>
              <a:rPr lang="ru-RU" dirty="0" smtClean="0"/>
              <a:t>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dirty="0"/>
              <a:t>у</a:t>
            </a:r>
            <a:r>
              <a:rPr lang="uk-UA" dirty="0" smtClean="0"/>
              <a:t>міти </a:t>
            </a:r>
            <a:r>
              <a:rPr lang="ru-RU" dirty="0" err="1"/>
              <a:t>с</a:t>
            </a:r>
            <a:r>
              <a:rPr lang="ru-RU" dirty="0" err="1" smtClean="0"/>
              <a:t>кладати</a:t>
            </a:r>
            <a:r>
              <a:rPr lang="ru-RU" dirty="0" smtClean="0"/>
              <a:t> </a:t>
            </a:r>
            <a:r>
              <a:rPr lang="ru-RU" dirty="0" err="1"/>
              <a:t>хронологічну</a:t>
            </a:r>
            <a:r>
              <a:rPr lang="ru-RU" dirty="0"/>
              <a:t> та </a:t>
            </a:r>
            <a:r>
              <a:rPr lang="ru-RU" dirty="0" err="1"/>
              <a:t>синхронізовану</a:t>
            </a:r>
            <a:r>
              <a:rPr lang="ru-RU" dirty="0"/>
              <a:t> </a:t>
            </a:r>
            <a:r>
              <a:rPr lang="ru-RU" dirty="0" err="1"/>
              <a:t>хронологічну</a:t>
            </a:r>
            <a:r>
              <a:rPr lang="ru-RU" dirty="0"/>
              <a:t> </a:t>
            </a:r>
            <a:r>
              <a:rPr lang="ru-RU" dirty="0" err="1"/>
              <a:t>таблиці</a:t>
            </a:r>
            <a:endParaRPr lang="ru-RU" dirty="0"/>
          </a:p>
          <a:p>
            <a:pPr>
              <a:buFont typeface="Wingdings" panose="05000000000000000000" pitchFamily="2" charset="2"/>
              <a:buChar char="ü"/>
            </a:pPr>
            <a:endParaRPr lang="ru-RU" dirty="0" smtClean="0"/>
          </a:p>
          <a:p>
            <a:pPr>
              <a:buFont typeface="Wingdings" panose="05000000000000000000" pitchFamily="2" charset="2"/>
              <a:buChar char="ü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86276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/>
              <a:t/>
            </a:r>
            <a:br>
              <a:rPr lang="ru-RU" b="1" i="1" dirty="0" smtClean="0"/>
            </a:br>
            <a:r>
              <a:rPr lang="ru-RU" b="1" i="1" dirty="0" err="1" smtClean="0"/>
              <a:t>Одиниці</a:t>
            </a:r>
            <a:r>
              <a:rPr lang="ru-RU" b="1" i="1" dirty="0" smtClean="0"/>
              <a:t> </a:t>
            </a:r>
            <a:r>
              <a:rPr lang="ru-RU" b="1" i="1" dirty="0" err="1"/>
              <a:t>вимірювання</a:t>
            </a:r>
            <a:r>
              <a:rPr lang="ru-RU" b="1" i="1" dirty="0"/>
              <a:t> часу</a:t>
            </a:r>
            <a:br>
              <a:rPr lang="ru-RU" b="1" i="1" dirty="0"/>
            </a:br>
            <a:endParaRPr lang="ru-RU" b="1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Одним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основних</a:t>
            </a:r>
            <a:r>
              <a:rPr lang="ru-RU" dirty="0"/>
              <a:t> </a:t>
            </a:r>
            <a:r>
              <a:rPr lang="ru-RU" dirty="0" err="1"/>
              <a:t>вимірників</a:t>
            </a:r>
            <a:r>
              <a:rPr lang="ru-RU" dirty="0"/>
              <a:t> часу є </a:t>
            </a:r>
            <a:r>
              <a:rPr lang="ru-RU" b="1" dirty="0" err="1" smtClean="0"/>
              <a:t>рік</a:t>
            </a:r>
            <a:r>
              <a:rPr lang="ru-RU" b="1" dirty="0" smtClean="0"/>
              <a:t> </a:t>
            </a:r>
            <a:r>
              <a:rPr lang="ru-RU" dirty="0" smtClean="0"/>
              <a:t>(1</a:t>
            </a:r>
            <a:r>
              <a:rPr lang="ru-RU" dirty="0"/>
              <a:t>, 2, 3, …, 2021 </a:t>
            </a:r>
            <a:r>
              <a:rPr lang="ru-RU" dirty="0" err="1" smtClean="0"/>
              <a:t>рік</a:t>
            </a:r>
            <a:r>
              <a:rPr lang="ru-RU" dirty="0" smtClean="0"/>
              <a:t>)</a:t>
            </a:r>
            <a:endParaRPr lang="ru-RU" dirty="0"/>
          </a:p>
          <a:p>
            <a:r>
              <a:rPr lang="ru-RU" b="1" dirty="0" err="1" smtClean="0"/>
              <a:t>Століття</a:t>
            </a:r>
            <a:r>
              <a:rPr lang="ru-RU" b="1" dirty="0" smtClean="0"/>
              <a:t> </a:t>
            </a:r>
            <a:r>
              <a:rPr lang="ru-RU" dirty="0" smtClean="0"/>
              <a:t>- сто </a:t>
            </a:r>
            <a:r>
              <a:rPr lang="ru-RU" dirty="0" err="1" smtClean="0"/>
              <a:t>років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100</a:t>
            </a:r>
            <a:r>
              <a:rPr lang="ru-RU" dirty="0"/>
              <a:t>, 200, 300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останні</a:t>
            </a:r>
            <a:r>
              <a:rPr lang="ru-RU" dirty="0"/>
              <a:t> роки </a:t>
            </a:r>
            <a:r>
              <a:rPr lang="ru-RU" dirty="0" err="1"/>
              <a:t>століття</a:t>
            </a:r>
            <a:r>
              <a:rPr lang="ru-RU" dirty="0"/>
              <a:t>. 101, 201, 301 –</a:t>
            </a:r>
          </a:p>
          <a:p>
            <a:pPr marL="0" indent="0">
              <a:buNone/>
            </a:pPr>
            <a:r>
              <a:rPr lang="ru-RU" dirty="0" err="1"/>
              <a:t>перші</a:t>
            </a:r>
            <a:r>
              <a:rPr lang="ru-RU" dirty="0"/>
              <a:t> роки </a:t>
            </a:r>
            <a:r>
              <a:rPr lang="ru-RU" dirty="0" err="1"/>
              <a:t>наступного</a:t>
            </a:r>
            <a:r>
              <a:rPr lang="ru-RU" dirty="0"/>
              <a:t> </a:t>
            </a:r>
            <a:r>
              <a:rPr lang="ru-RU" dirty="0" err="1" smtClean="0"/>
              <a:t>століття</a:t>
            </a:r>
            <a:r>
              <a:rPr lang="ru-RU" dirty="0" smtClean="0"/>
              <a:t>.</a:t>
            </a:r>
            <a:endParaRPr lang="ru-RU" dirty="0"/>
          </a:p>
          <a:p>
            <a:r>
              <a:rPr lang="ru-RU" b="1" dirty="0" err="1" smtClean="0"/>
              <a:t>Тисячоліття</a:t>
            </a:r>
            <a:r>
              <a:rPr lang="ru-RU" dirty="0" smtClean="0"/>
              <a:t> </a:t>
            </a:r>
            <a:r>
              <a:rPr lang="ru-RU" dirty="0"/>
              <a:t>– </a:t>
            </a:r>
            <a:r>
              <a:rPr lang="ru-RU" dirty="0" err="1"/>
              <a:t>це</a:t>
            </a:r>
            <a:r>
              <a:rPr lang="ru-RU" dirty="0"/>
              <a:t> десять </a:t>
            </a:r>
            <a:r>
              <a:rPr lang="ru-RU" dirty="0" err="1"/>
              <a:t>століть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тисяча</a:t>
            </a:r>
            <a:r>
              <a:rPr lang="ru-RU" dirty="0"/>
              <a:t> </a:t>
            </a:r>
            <a:r>
              <a:rPr lang="ru-RU" dirty="0" err="1" smtClean="0"/>
              <a:t>років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 smtClean="0"/>
              <a:t>Перше </a:t>
            </a:r>
            <a:r>
              <a:rPr lang="ru-RU" dirty="0" err="1"/>
              <a:t>тисячоліття</a:t>
            </a:r>
            <a:r>
              <a:rPr lang="ru-RU" dirty="0"/>
              <a:t> </a:t>
            </a:r>
            <a:r>
              <a:rPr lang="ru-RU" dirty="0" err="1"/>
              <a:t>розпочалося</a:t>
            </a:r>
            <a:r>
              <a:rPr lang="ru-RU" dirty="0"/>
              <a:t> </a:t>
            </a:r>
            <a:r>
              <a:rPr lang="ru-RU" dirty="0" err="1"/>
              <a:t>першого</a:t>
            </a:r>
            <a:r>
              <a:rPr lang="ru-RU" dirty="0"/>
              <a:t> року і </a:t>
            </a:r>
            <a:r>
              <a:rPr lang="ru-RU" dirty="0" err="1"/>
              <a:t>тривало</a:t>
            </a:r>
            <a:r>
              <a:rPr lang="ru-RU" dirty="0"/>
              <a:t> до </a:t>
            </a:r>
            <a:r>
              <a:rPr lang="ru-RU" dirty="0" err="1" smtClean="0"/>
              <a:t>тисячного</a:t>
            </a:r>
            <a:r>
              <a:rPr lang="ru-RU" dirty="0" smtClean="0"/>
              <a:t> (1 </a:t>
            </a:r>
            <a:r>
              <a:rPr lang="ru-RU" dirty="0"/>
              <a:t>— 1000). До </a:t>
            </a:r>
            <a:r>
              <a:rPr lang="ru-RU" dirty="0" err="1"/>
              <a:t>першого</a:t>
            </a:r>
            <a:r>
              <a:rPr lang="ru-RU" dirty="0"/>
              <a:t> </a:t>
            </a:r>
            <a:r>
              <a:rPr lang="ru-RU" dirty="0" err="1"/>
              <a:t>тисячоліття</a:t>
            </a:r>
            <a:r>
              <a:rPr lang="ru-RU" dirty="0"/>
              <a:t> належать  </a:t>
            </a:r>
            <a:r>
              <a:rPr lang="ru-RU" dirty="0" smtClean="0"/>
              <a:t>перше – </a:t>
            </a:r>
            <a:r>
              <a:rPr lang="ru-RU" dirty="0" err="1" smtClean="0"/>
              <a:t>десяте</a:t>
            </a:r>
            <a:r>
              <a:rPr lang="ru-RU" dirty="0" smtClean="0"/>
              <a:t> </a:t>
            </a:r>
            <a:r>
              <a:rPr lang="ru-RU" dirty="0" err="1" smtClean="0"/>
              <a:t>століття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98026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У </a:t>
            </a:r>
            <a:r>
              <a:rPr lang="ru-RU" dirty="0" err="1"/>
              <a:t>сучасному</a:t>
            </a:r>
            <a:r>
              <a:rPr lang="ru-RU" dirty="0"/>
              <a:t> </a:t>
            </a:r>
            <a:r>
              <a:rPr lang="ru-RU" dirty="0" err="1"/>
              <a:t>літочисленні</a:t>
            </a:r>
            <a:r>
              <a:rPr lang="ru-RU" dirty="0"/>
              <a:t> початком </a:t>
            </a:r>
            <a:r>
              <a:rPr lang="ru-RU" dirty="0" err="1"/>
              <a:t>століття</a:t>
            </a:r>
            <a:r>
              <a:rPr lang="ru-RU" dirty="0"/>
              <a:t> </a:t>
            </a:r>
            <a:r>
              <a:rPr lang="ru-RU" dirty="0" err="1"/>
              <a:t>вважається</a:t>
            </a:r>
            <a:r>
              <a:rPr lang="ru-RU" dirty="0"/>
              <a:t> «</a:t>
            </a:r>
            <a:r>
              <a:rPr lang="ru-RU" dirty="0" smtClean="0"/>
              <a:t>перший» </a:t>
            </a:r>
            <a:r>
              <a:rPr lang="ru-RU" dirty="0" err="1" smtClean="0"/>
              <a:t>рік</a:t>
            </a:r>
            <a:r>
              <a:rPr lang="ru-RU" dirty="0"/>
              <a:t>, а </a:t>
            </a:r>
            <a:r>
              <a:rPr lang="ru-RU" dirty="0" err="1"/>
              <a:t>кінцем</a:t>
            </a:r>
            <a:r>
              <a:rPr lang="ru-RU" dirty="0"/>
              <a:t> — «</a:t>
            </a:r>
            <a:r>
              <a:rPr lang="ru-RU" dirty="0" err="1"/>
              <a:t>сотий</a:t>
            </a:r>
            <a:r>
              <a:rPr lang="ru-RU" dirty="0"/>
              <a:t>» </a:t>
            </a:r>
            <a:r>
              <a:rPr lang="ru-RU" dirty="0" err="1"/>
              <a:t>рік</a:t>
            </a:r>
            <a:r>
              <a:rPr lang="ru-RU" dirty="0"/>
              <a:t>.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кратний</a:t>
            </a:r>
            <a:r>
              <a:rPr lang="ru-RU" dirty="0"/>
              <a:t> (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ділиться</a:t>
            </a:r>
            <a:r>
              <a:rPr lang="ru-RU" dirty="0"/>
              <a:t>) 100. </a:t>
            </a:r>
            <a:endParaRPr lang="ru-RU" dirty="0" smtClean="0"/>
          </a:p>
          <a:p>
            <a:r>
              <a:rPr lang="ru-RU" dirty="0" err="1" smtClean="0"/>
              <a:t>Наприклад</a:t>
            </a:r>
            <a:r>
              <a:rPr lang="ru-RU" dirty="0"/>
              <a:t>,</a:t>
            </a:r>
            <a:br>
              <a:rPr lang="ru-RU" dirty="0"/>
            </a:br>
            <a:r>
              <a:rPr lang="ru-RU" dirty="0" err="1"/>
              <a:t>дев’ятнадцяте</a:t>
            </a:r>
            <a:r>
              <a:rPr lang="ru-RU" dirty="0"/>
              <a:t> </a:t>
            </a:r>
            <a:r>
              <a:rPr lang="ru-RU" dirty="0" err="1"/>
              <a:t>століття</a:t>
            </a:r>
            <a:r>
              <a:rPr lang="ru-RU" dirty="0"/>
              <a:t> (ХІХ ст.) </a:t>
            </a:r>
            <a:r>
              <a:rPr lang="ru-RU" dirty="0" err="1"/>
              <a:t>почалося</a:t>
            </a:r>
            <a:r>
              <a:rPr lang="ru-RU" dirty="0"/>
              <a:t> у 1801 р., а </a:t>
            </a:r>
            <a:r>
              <a:rPr lang="ru-RU" dirty="0" err="1"/>
              <a:t>закінчилося</a:t>
            </a:r>
            <a:r>
              <a:rPr lang="ru-RU" dirty="0"/>
              <a:t> у 1900 р. 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67061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42194"/>
          </a:xfrm>
        </p:spPr>
        <p:txBody>
          <a:bodyPr>
            <a:normAutofit fontScale="90000"/>
          </a:bodyPr>
          <a:lstStyle/>
          <a:p>
            <a:pPr algn="l"/>
            <a:r>
              <a:rPr lang="ru-RU" sz="3600" b="1" i="1" dirty="0" smtClean="0"/>
              <a:t/>
            </a:r>
            <a:br>
              <a:rPr lang="ru-RU" sz="3600" b="1" i="1" dirty="0" smtClean="0"/>
            </a:br>
            <a:r>
              <a:rPr lang="ru-RU" sz="3600" b="1" i="1" dirty="0" err="1" smtClean="0"/>
              <a:t>Щоб</a:t>
            </a:r>
            <a:r>
              <a:rPr lang="ru-RU" sz="3600" b="1" i="1" dirty="0" smtClean="0"/>
              <a:t> </a:t>
            </a:r>
            <a:r>
              <a:rPr lang="ru-RU" sz="3600" b="1" i="1" dirty="0"/>
              <a:t>правильно і точно </a:t>
            </a:r>
            <a:r>
              <a:rPr lang="ru-RU" sz="3600" b="1" i="1" dirty="0" err="1"/>
              <a:t>записувати</a:t>
            </a:r>
            <a:r>
              <a:rPr lang="ru-RU" sz="3600" b="1" i="1" dirty="0"/>
              <a:t> </a:t>
            </a:r>
            <a:r>
              <a:rPr lang="ru-RU" sz="3600" b="1" i="1" dirty="0" err="1"/>
              <a:t>історичні</a:t>
            </a:r>
            <a:r>
              <a:rPr lang="ru-RU" sz="3600" b="1" i="1" dirty="0"/>
              <a:t> </a:t>
            </a:r>
            <a:r>
              <a:rPr lang="ru-RU" sz="3600" b="1" i="1" dirty="0" err="1"/>
              <a:t>дати</a:t>
            </a:r>
            <a:r>
              <a:rPr lang="ru-RU" sz="3600" b="1" i="1" dirty="0"/>
              <a:t>, </a:t>
            </a:r>
            <a:r>
              <a:rPr lang="ru-RU" sz="3600" b="1" i="1" dirty="0" err="1" smtClean="0"/>
              <a:t>варто</a:t>
            </a:r>
            <a:r>
              <a:rPr lang="en-US" sz="3600" b="1" i="1" dirty="0"/>
              <a:t> </a:t>
            </a:r>
            <a:r>
              <a:rPr lang="ru-RU" sz="3600" b="1" i="1" dirty="0" err="1" smtClean="0"/>
              <a:t>запам’ятати</a:t>
            </a:r>
            <a:r>
              <a:rPr lang="ru-RU" sz="3600" b="1" i="1" dirty="0" smtClean="0"/>
              <a:t> </a:t>
            </a:r>
            <a:r>
              <a:rPr lang="ru-RU" sz="3600" b="1" i="1" dirty="0" err="1"/>
              <a:t>нескладні</a:t>
            </a:r>
            <a:r>
              <a:rPr lang="ru-RU" sz="3600" b="1" i="1" dirty="0"/>
              <a:t> правила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694206"/>
            <a:ext cx="8229600" cy="5141168"/>
          </a:xfrm>
        </p:spPr>
        <p:txBody>
          <a:bodyPr>
            <a:normAutofit fontScale="70000" lnSpcReduction="20000"/>
          </a:bodyPr>
          <a:lstStyle/>
          <a:p>
            <a:endParaRPr lang="ru-RU" dirty="0" smtClean="0"/>
          </a:p>
          <a:p>
            <a:r>
              <a:rPr lang="ru-RU" dirty="0" err="1" smtClean="0"/>
              <a:t>Одиниці</a:t>
            </a:r>
            <a:r>
              <a:rPr lang="ru-RU" dirty="0" smtClean="0"/>
              <a:t> </a:t>
            </a:r>
            <a:r>
              <a:rPr lang="ru-RU" dirty="0" err="1"/>
              <a:t>вимірювання</a:t>
            </a:r>
            <a:r>
              <a:rPr lang="ru-RU" dirty="0"/>
              <a:t> часу </a:t>
            </a:r>
            <a:r>
              <a:rPr lang="ru-RU" dirty="0" err="1"/>
              <a:t>записують</a:t>
            </a:r>
            <a:r>
              <a:rPr lang="ru-RU" dirty="0"/>
              <a:t> </a:t>
            </a:r>
            <a:r>
              <a:rPr lang="ru-RU" dirty="0" err="1"/>
              <a:t>скорочено</a:t>
            </a:r>
            <a:r>
              <a:rPr lang="ru-RU" dirty="0"/>
              <a:t>:</a:t>
            </a:r>
            <a:br>
              <a:rPr lang="ru-RU" dirty="0"/>
            </a:br>
            <a:r>
              <a:rPr lang="ru-RU" dirty="0" err="1"/>
              <a:t>мільйон</a:t>
            </a:r>
            <a:r>
              <a:rPr lang="ru-RU" dirty="0"/>
              <a:t> — </a:t>
            </a:r>
            <a:r>
              <a:rPr lang="ru-RU" b="1" dirty="0"/>
              <a:t>млн, </a:t>
            </a:r>
            <a:r>
              <a:rPr lang="ru-RU" dirty="0"/>
              <a:t>ера — </a:t>
            </a:r>
            <a:r>
              <a:rPr lang="ru-RU" b="1" dirty="0"/>
              <a:t>е., </a:t>
            </a:r>
            <a:r>
              <a:rPr lang="ru-RU" dirty="0" err="1"/>
              <a:t>тисячоліття</a:t>
            </a:r>
            <a:r>
              <a:rPr lang="ru-RU" dirty="0"/>
              <a:t> — </a:t>
            </a:r>
            <a:r>
              <a:rPr lang="ru-RU" b="1" dirty="0"/>
              <a:t>тис</a:t>
            </a:r>
            <a:r>
              <a:rPr lang="ru-RU" b="1" dirty="0" smtClean="0"/>
              <a:t>.,</a:t>
            </a:r>
            <a:r>
              <a:rPr lang="en-US" b="1" dirty="0" smtClean="0"/>
              <a:t> </a:t>
            </a:r>
            <a:r>
              <a:rPr lang="ru-RU" dirty="0" err="1" smtClean="0"/>
              <a:t>століття</a:t>
            </a:r>
            <a:r>
              <a:rPr lang="ru-RU" dirty="0" smtClean="0"/>
              <a:t> </a:t>
            </a:r>
            <a:r>
              <a:rPr lang="ru-RU" dirty="0"/>
              <a:t>— </a:t>
            </a:r>
            <a:r>
              <a:rPr lang="ru-RU" b="1" dirty="0"/>
              <a:t>ст., </a:t>
            </a:r>
            <a:r>
              <a:rPr lang="ru-RU" dirty="0" err="1"/>
              <a:t>рік</a:t>
            </a:r>
            <a:r>
              <a:rPr lang="ru-RU" dirty="0"/>
              <a:t> — </a:t>
            </a:r>
            <a:r>
              <a:rPr lang="ru-RU" b="1" dirty="0"/>
              <a:t>р.</a:t>
            </a:r>
            <a:r>
              <a:rPr lang="ru-RU" dirty="0"/>
              <a:t>, роки — </a:t>
            </a:r>
            <a:r>
              <a:rPr lang="ru-RU" b="1" dirty="0" err="1" smtClean="0"/>
              <a:t>рр</a:t>
            </a:r>
            <a:r>
              <a:rPr lang="en-US" b="1" dirty="0" smtClean="0"/>
              <a:t>.</a:t>
            </a:r>
          </a:p>
          <a:p>
            <a:endParaRPr lang="en-US" b="1" dirty="0" smtClean="0"/>
          </a:p>
          <a:p>
            <a:r>
              <a:rPr lang="ru-RU" dirty="0" err="1"/>
              <a:t>Значення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 </a:t>
            </a:r>
            <a:r>
              <a:rPr lang="ru-RU" dirty="0" err="1"/>
              <a:t>записують</a:t>
            </a:r>
            <a:r>
              <a:rPr lang="ru-RU" dirty="0"/>
              <a:t> </a:t>
            </a:r>
            <a:r>
              <a:rPr lang="ru-RU" dirty="0" err="1"/>
              <a:t>арабськими</a:t>
            </a:r>
            <a:r>
              <a:rPr lang="ru-RU" dirty="0"/>
              <a:t> цифрами: </a:t>
            </a:r>
            <a:r>
              <a:rPr lang="ru-RU" b="1" dirty="0"/>
              <a:t>1991 р.</a:t>
            </a:r>
            <a:r>
              <a:rPr lang="ru-RU" dirty="0"/>
              <a:t> </a:t>
            </a:r>
            <a:endParaRPr lang="en-US" dirty="0"/>
          </a:p>
          <a:p>
            <a:r>
              <a:rPr lang="ru-RU" dirty="0"/>
              <a:t/>
            </a:r>
            <a:br>
              <a:rPr lang="ru-RU" dirty="0"/>
            </a:br>
            <a:r>
              <a:rPr lang="ru-RU" dirty="0" err="1"/>
              <a:t>Значення</a:t>
            </a:r>
            <a:r>
              <a:rPr lang="ru-RU" dirty="0"/>
              <a:t> </a:t>
            </a:r>
            <a:r>
              <a:rPr lang="ru-RU" dirty="0" err="1"/>
              <a:t>століть</a:t>
            </a:r>
            <a:r>
              <a:rPr lang="ru-RU" dirty="0"/>
              <a:t> і </a:t>
            </a:r>
            <a:r>
              <a:rPr lang="ru-RU" dirty="0" err="1"/>
              <a:t>тисячоліть</a:t>
            </a:r>
            <a:r>
              <a:rPr lang="ru-RU" dirty="0"/>
              <a:t> </a:t>
            </a:r>
            <a:r>
              <a:rPr lang="ru-RU" dirty="0" err="1"/>
              <a:t>записують</a:t>
            </a:r>
            <a:r>
              <a:rPr lang="ru-RU" dirty="0"/>
              <a:t> </a:t>
            </a:r>
            <a:r>
              <a:rPr lang="ru-RU" dirty="0" err="1"/>
              <a:t>римськими</a:t>
            </a:r>
            <a:r>
              <a:rPr lang="ru-RU" dirty="0"/>
              <a:t> цифрами.</a:t>
            </a:r>
            <a:br>
              <a:rPr lang="ru-RU" dirty="0"/>
            </a:br>
            <a:r>
              <a:rPr lang="ru-RU" dirty="0"/>
              <a:t>Для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використовують</a:t>
            </a:r>
            <a:r>
              <a:rPr lang="ru-RU" dirty="0"/>
              <a:t> </a:t>
            </a:r>
            <a:r>
              <a:rPr lang="ru-RU" dirty="0" err="1" smtClean="0"/>
              <a:t>відповідність</a:t>
            </a:r>
            <a:r>
              <a:rPr lang="ru-RU" dirty="0"/>
              <a:t> </a:t>
            </a:r>
            <a:r>
              <a:rPr lang="ru-RU" dirty="0" err="1" smtClean="0"/>
              <a:t>арабських</a:t>
            </a:r>
            <a:r>
              <a:rPr lang="ru-RU" dirty="0" smtClean="0"/>
              <a:t> </a:t>
            </a:r>
            <a:r>
              <a:rPr lang="ru-RU" dirty="0"/>
              <a:t>і </a:t>
            </a:r>
            <a:r>
              <a:rPr lang="ru-RU" dirty="0" err="1"/>
              <a:t>римських</a:t>
            </a:r>
            <a:r>
              <a:rPr lang="ru-RU" dirty="0"/>
              <a:t> чисел:</a:t>
            </a:r>
            <a:br>
              <a:rPr lang="ru-RU" dirty="0"/>
            </a:br>
            <a:r>
              <a:rPr lang="ru-RU" b="1" dirty="0"/>
              <a:t>1 — І, 2 — ІІ, 3 — ІІІ, 4 — </a:t>
            </a:r>
            <a:r>
              <a:rPr lang="en-US" b="1" dirty="0"/>
              <a:t>IV, 5 — V, 6 — V</a:t>
            </a:r>
            <a:r>
              <a:rPr lang="ru-RU" b="1" dirty="0"/>
              <a:t>І, 7 — </a:t>
            </a:r>
            <a:r>
              <a:rPr lang="en-US" b="1" dirty="0"/>
              <a:t>V</a:t>
            </a:r>
            <a:r>
              <a:rPr lang="ru-RU" b="1" dirty="0"/>
              <a:t>ІІ,</a:t>
            </a:r>
            <a:br>
              <a:rPr lang="ru-RU" b="1" dirty="0"/>
            </a:br>
            <a:r>
              <a:rPr lang="ru-RU" b="1" dirty="0"/>
              <a:t>8 — </a:t>
            </a:r>
            <a:r>
              <a:rPr lang="en-US" b="1" dirty="0"/>
              <a:t>V</a:t>
            </a:r>
            <a:r>
              <a:rPr lang="ru-RU" b="1" dirty="0"/>
              <a:t>ІІІ, 9 — ІХ, 10 — Х, 11 — ХІ, 12 — ХІІ, 13 — ХІІІ, 14 — ХІ</a:t>
            </a:r>
            <a:r>
              <a:rPr lang="en-US" b="1" dirty="0"/>
              <a:t>V,</a:t>
            </a:r>
            <a:br>
              <a:rPr lang="en-US" b="1" dirty="0"/>
            </a:br>
            <a:r>
              <a:rPr lang="en-US" b="1" dirty="0"/>
              <a:t>15 — </a:t>
            </a:r>
            <a:r>
              <a:rPr lang="ru-RU" b="1" dirty="0"/>
              <a:t>Х</a:t>
            </a:r>
            <a:r>
              <a:rPr lang="en-US" b="1" dirty="0"/>
              <a:t>V, 16 — </a:t>
            </a:r>
            <a:r>
              <a:rPr lang="ru-RU" b="1" dirty="0"/>
              <a:t>Х</a:t>
            </a:r>
            <a:r>
              <a:rPr lang="en-US" b="1" dirty="0"/>
              <a:t>V</a:t>
            </a:r>
            <a:r>
              <a:rPr lang="ru-RU" b="1" dirty="0"/>
              <a:t>І, 17 — Х</a:t>
            </a:r>
            <a:r>
              <a:rPr lang="en-US" b="1" dirty="0"/>
              <a:t>V</a:t>
            </a:r>
            <a:r>
              <a:rPr lang="ru-RU" b="1" dirty="0"/>
              <a:t>ІІ, 18 — Х</a:t>
            </a:r>
            <a:r>
              <a:rPr lang="en-US" b="1" dirty="0"/>
              <a:t>V</a:t>
            </a:r>
            <a:r>
              <a:rPr lang="ru-RU" b="1" dirty="0"/>
              <a:t>ІІІ,</a:t>
            </a:r>
            <a:br>
              <a:rPr lang="ru-RU" b="1" dirty="0"/>
            </a:br>
            <a:r>
              <a:rPr lang="ru-RU" b="1" dirty="0"/>
              <a:t>19 — ХІХ, 20 — ХХ, 21 – ХХІ</a:t>
            </a:r>
            <a:r>
              <a:rPr lang="ru-RU" dirty="0"/>
              <a:t> </a:t>
            </a:r>
            <a:br>
              <a:rPr lang="ru-RU" dirty="0"/>
            </a:br>
            <a:r>
              <a:rPr lang="ru-RU" dirty="0"/>
              <a:t> 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43797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rgbClr val="FF0000"/>
                </a:solidFill>
              </a:rPr>
              <a:t>???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1" i="1" dirty="0" smtClean="0"/>
              <a:t>Завдання 1</a:t>
            </a:r>
            <a:endParaRPr lang="ru-RU" b="1" i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2136339"/>
            <a:ext cx="828092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err="1"/>
              <a:t>Дізнайтеся</a:t>
            </a:r>
            <a:r>
              <a:rPr lang="ru-RU" sz="2400" b="1" i="1" dirty="0"/>
              <a:t> </a:t>
            </a:r>
            <a:r>
              <a:rPr lang="ru-RU" sz="2400" dirty="0"/>
              <a:t>за </a:t>
            </a:r>
            <a:r>
              <a:rPr lang="ru-RU" sz="2400" dirty="0" err="1"/>
              <a:t>допомогою</a:t>
            </a:r>
            <a:r>
              <a:rPr lang="ru-RU" sz="2400" dirty="0"/>
              <a:t> </a:t>
            </a:r>
            <a:r>
              <a:rPr lang="ru-RU" sz="2400" dirty="0" err="1"/>
              <a:t>додаткових</a:t>
            </a:r>
            <a:r>
              <a:rPr lang="ru-RU" sz="2400" dirty="0"/>
              <a:t> </a:t>
            </a:r>
            <a:r>
              <a:rPr lang="ru-RU" sz="2400" dirty="0" err="1"/>
              <a:t>джерел</a:t>
            </a:r>
            <a:r>
              <a:rPr lang="ru-RU" sz="2400" dirty="0"/>
              <a:t> </a:t>
            </a:r>
            <a:r>
              <a:rPr lang="ru-RU" sz="2400" dirty="0" err="1"/>
              <a:t>дати</a:t>
            </a:r>
            <a:r>
              <a:rPr lang="ru-RU" sz="2400" dirty="0"/>
              <a:t> </a:t>
            </a:r>
            <a:r>
              <a:rPr lang="ru-RU" sz="2400" dirty="0" err="1"/>
              <a:t>історичних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 err="1"/>
              <a:t>подій</a:t>
            </a:r>
            <a:r>
              <a:rPr lang="ru-RU" sz="2400" dirty="0"/>
              <a:t> і </a:t>
            </a:r>
            <a:r>
              <a:rPr lang="ru-RU" sz="2400" dirty="0" err="1"/>
              <a:t>визначте</a:t>
            </a:r>
            <a:r>
              <a:rPr lang="ru-RU" sz="2400" dirty="0"/>
              <a:t>, у </a:t>
            </a:r>
            <a:r>
              <a:rPr lang="ru-RU" sz="2400" dirty="0" err="1"/>
              <a:t>якому</a:t>
            </a:r>
            <a:r>
              <a:rPr lang="ru-RU" sz="2400" dirty="0"/>
              <a:t> </a:t>
            </a:r>
            <a:r>
              <a:rPr lang="ru-RU" sz="2400" dirty="0" err="1"/>
              <a:t>столітті</a:t>
            </a:r>
            <a:r>
              <a:rPr lang="ru-RU" sz="2400" dirty="0"/>
              <a:t> вони </a:t>
            </a:r>
            <a:r>
              <a:rPr lang="ru-RU" sz="2400" dirty="0" err="1"/>
              <a:t>відбулися</a:t>
            </a:r>
            <a:r>
              <a:rPr lang="ru-RU" sz="2400" dirty="0"/>
              <a:t>: </a:t>
            </a:r>
            <a:endParaRPr lang="ru-RU" sz="2400" dirty="0" smtClean="0"/>
          </a:p>
          <a:p>
            <a:r>
              <a:rPr lang="ru-RU" sz="2400" b="1" dirty="0" smtClean="0"/>
              <a:t>а</a:t>
            </a:r>
            <a:r>
              <a:rPr lang="ru-RU" sz="2400" b="1" dirty="0"/>
              <a:t>) </a:t>
            </a:r>
            <a:r>
              <a:rPr lang="ru-RU" sz="2400" dirty="0" err="1"/>
              <a:t>хрещення</a:t>
            </a:r>
            <a:r>
              <a:rPr lang="ru-RU" sz="2400" dirty="0"/>
              <a:t> </a:t>
            </a:r>
            <a:r>
              <a:rPr lang="ru-RU" sz="2400" dirty="0" err="1"/>
              <a:t>Русі</a:t>
            </a:r>
            <a:r>
              <a:rPr lang="ru-RU" sz="2400" dirty="0"/>
              <a:t>,</a:t>
            </a:r>
            <a:br>
              <a:rPr lang="ru-RU" sz="2400" dirty="0"/>
            </a:br>
            <a:r>
              <a:rPr lang="ru-RU" sz="2400" b="1" dirty="0"/>
              <a:t>б) </a:t>
            </a:r>
            <a:r>
              <a:rPr lang="ru-RU" sz="2400" dirty="0" err="1"/>
              <a:t>конституція</a:t>
            </a:r>
            <a:r>
              <a:rPr lang="ru-RU" sz="2400" dirty="0"/>
              <a:t> </a:t>
            </a:r>
            <a:r>
              <a:rPr lang="ru-RU" sz="2400" dirty="0" err="1"/>
              <a:t>Пилипа</a:t>
            </a:r>
            <a:r>
              <a:rPr lang="ru-RU" sz="2400" dirty="0"/>
              <a:t> Орлика, </a:t>
            </a:r>
            <a:endParaRPr lang="ru-RU" sz="2400" dirty="0" smtClean="0"/>
          </a:p>
          <a:p>
            <a:r>
              <a:rPr lang="ru-RU" sz="2400" b="1" dirty="0" smtClean="0"/>
              <a:t>в</a:t>
            </a:r>
            <a:r>
              <a:rPr lang="ru-RU" sz="2400" b="1" dirty="0"/>
              <a:t>) </a:t>
            </a:r>
            <a:r>
              <a:rPr lang="ru-RU" sz="2400" dirty="0" err="1"/>
              <a:t>проголошення</a:t>
            </a:r>
            <a:r>
              <a:rPr lang="ru-RU" sz="2400" dirty="0"/>
              <a:t> </a:t>
            </a:r>
            <a:r>
              <a:rPr lang="ru-RU" sz="2400" dirty="0" err="1"/>
              <a:t>незалежності</a:t>
            </a:r>
            <a:r>
              <a:rPr lang="ru-RU" sz="2400" dirty="0"/>
              <a:t> </a:t>
            </a:r>
            <a:r>
              <a:rPr lang="ru-RU" sz="2400" dirty="0" err="1"/>
              <a:t>України</a:t>
            </a:r>
            <a:r>
              <a:rPr lang="ru-RU" sz="2400" dirty="0" smtClean="0"/>
              <a:t>.</a:t>
            </a:r>
          </a:p>
          <a:p>
            <a:r>
              <a:rPr lang="ru-RU" sz="2400" dirty="0"/>
              <a:t/>
            </a:r>
            <a:br>
              <a:rPr lang="ru-RU" sz="2400" dirty="0"/>
            </a:br>
            <a:r>
              <a:rPr lang="ru-RU" sz="2400" b="1" i="1" dirty="0" err="1"/>
              <a:t>Відповідь</a:t>
            </a:r>
            <a:r>
              <a:rPr lang="ru-RU" sz="2400" b="1" i="1" dirty="0"/>
              <a:t> </a:t>
            </a:r>
            <a:r>
              <a:rPr lang="ru-RU" sz="2400" b="1" i="1" dirty="0" err="1"/>
              <a:t>запишіть</a:t>
            </a:r>
            <a:r>
              <a:rPr lang="ru-RU" sz="2400" b="1" i="1" dirty="0"/>
              <a:t> за </a:t>
            </a:r>
            <a:r>
              <a:rPr lang="ru-RU" sz="2400" b="1" i="1" dirty="0" err="1"/>
              <a:t>зразком</a:t>
            </a:r>
            <a:r>
              <a:rPr lang="ru-RU" sz="2400" dirty="0"/>
              <a:t>:</a:t>
            </a:r>
            <a:br>
              <a:rPr lang="ru-RU" sz="2400" dirty="0"/>
            </a:br>
            <a:r>
              <a:rPr lang="ru-RU" sz="2400" dirty="0" err="1"/>
              <a:t>Хрещення</a:t>
            </a:r>
            <a:r>
              <a:rPr lang="ru-RU" sz="2400" dirty="0"/>
              <a:t> </a:t>
            </a:r>
            <a:r>
              <a:rPr lang="ru-RU" sz="2400" dirty="0" err="1"/>
              <a:t>Русі</a:t>
            </a:r>
            <a:r>
              <a:rPr lang="ru-RU" sz="2400" dirty="0"/>
              <a:t>: 988 р. — Х </a:t>
            </a:r>
            <a:r>
              <a:rPr lang="ru-RU" sz="2400" dirty="0" err="1"/>
              <a:t>ст</a:t>
            </a:r>
            <a:r>
              <a:rPr lang="ru-RU" sz="2400" dirty="0"/>
              <a:t>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260648"/>
            <a:ext cx="1219200" cy="131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57601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b="1" i="1" dirty="0" smtClean="0"/>
              <a:t>     </a:t>
            </a:r>
            <a:r>
              <a:rPr lang="uk-UA" b="1" i="1" dirty="0" smtClean="0">
                <a:solidFill>
                  <a:srgbClr val="FF0000"/>
                </a:solidFill>
              </a:rPr>
              <a:t>!!!  Подумайте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err="1" smtClean="0"/>
              <a:t>Опрацювати</a:t>
            </a:r>
            <a:r>
              <a:rPr lang="ru-RU" dirty="0" smtClean="0"/>
              <a:t> </a:t>
            </a:r>
            <a:r>
              <a:rPr lang="ru-RU" dirty="0" err="1"/>
              <a:t>стор</a:t>
            </a:r>
            <a:r>
              <a:rPr lang="ru-RU" dirty="0"/>
              <a:t>. 63 </a:t>
            </a:r>
            <a:r>
              <a:rPr lang="ru-RU" dirty="0" err="1"/>
              <a:t>підручника</a:t>
            </a:r>
            <a:r>
              <a:rPr lang="ru-RU" dirty="0"/>
              <a:t> і </a:t>
            </a:r>
            <a:r>
              <a:rPr lang="ru-RU" dirty="0" err="1"/>
              <a:t>назвати</a:t>
            </a:r>
            <a:r>
              <a:rPr lang="ru-RU" dirty="0"/>
              <a:t> </a:t>
            </a: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ru-RU" dirty="0" err="1" smtClean="0"/>
              <a:t>історичні</a:t>
            </a:r>
            <a:r>
              <a:rPr lang="ru-RU" dirty="0" smtClean="0"/>
              <a:t> </a:t>
            </a:r>
            <a:r>
              <a:rPr lang="ru-RU" dirty="0" err="1" smtClean="0"/>
              <a:t>періоди</a:t>
            </a:r>
            <a:r>
              <a:rPr lang="ru-RU" dirty="0" smtClean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 smtClean="0"/>
              <a:t>людства</a:t>
            </a:r>
            <a:endParaRPr lang="ru-RU" dirty="0"/>
          </a:p>
          <a:p>
            <a:pPr>
              <a:buFont typeface="Wingdings" panose="05000000000000000000" pitchFamily="2" charset="2"/>
              <a:buChar char="Ø"/>
            </a:pPr>
            <a:r>
              <a:rPr lang="ru-RU" dirty="0" err="1" smtClean="0"/>
              <a:t>історичні</a:t>
            </a:r>
            <a:r>
              <a:rPr lang="ru-RU" dirty="0" smtClean="0"/>
              <a:t> </a:t>
            </a:r>
            <a:r>
              <a:rPr lang="ru-RU" dirty="0" err="1" smtClean="0"/>
              <a:t>періоди</a:t>
            </a:r>
            <a:r>
              <a:rPr lang="ru-RU" dirty="0" smtClean="0"/>
              <a:t> </a:t>
            </a:r>
            <a:r>
              <a:rPr lang="ru-RU" dirty="0" err="1"/>
              <a:t>історії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 smtClean="0"/>
              <a:t>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err="1"/>
              <a:t>хронологічні</a:t>
            </a:r>
            <a:r>
              <a:rPr lang="ru-RU" dirty="0"/>
              <a:t> </a:t>
            </a:r>
            <a:r>
              <a:rPr lang="ru-RU" dirty="0" err="1"/>
              <a:t>межі</a:t>
            </a:r>
            <a:r>
              <a:rPr lang="ru-RU" dirty="0"/>
              <a:t> </a:t>
            </a:r>
            <a:r>
              <a:rPr lang="ru-RU" dirty="0" err="1" smtClean="0"/>
              <a:t>історичних</a:t>
            </a:r>
            <a:r>
              <a:rPr lang="ru-RU" dirty="0" smtClean="0"/>
              <a:t> </a:t>
            </a:r>
            <a:r>
              <a:rPr lang="ru-RU" dirty="0" err="1"/>
              <a:t>періодів</a:t>
            </a:r>
            <a:r>
              <a:rPr lang="ru-RU" dirty="0"/>
              <a:t> </a:t>
            </a:r>
            <a:r>
              <a:rPr lang="ru-RU" dirty="0" err="1"/>
              <a:t>історії</a:t>
            </a:r>
            <a:r>
              <a:rPr lang="ru-RU" dirty="0"/>
              <a:t> </a:t>
            </a:r>
            <a:r>
              <a:rPr lang="ru-RU" dirty="0" err="1" smtClean="0"/>
              <a:t>України</a:t>
            </a:r>
            <a:endParaRPr lang="ru-RU" dirty="0" smtClean="0"/>
          </a:p>
          <a:p>
            <a:pPr>
              <a:buFont typeface="Wingdings" panose="05000000000000000000" pitchFamily="2" charset="2"/>
              <a:buChar char="Ø"/>
            </a:pPr>
            <a:endParaRPr lang="ru-RU" dirty="0" smtClean="0"/>
          </a:p>
          <a:p>
            <a:endParaRPr lang="ru-RU" dirty="0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16632"/>
            <a:ext cx="2376264" cy="22322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45143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383</Words>
  <Application>Microsoft Office PowerPoint</Application>
  <PresentationFormat>Экран (4:3)</PresentationFormat>
  <Paragraphs>100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             !!!Пригадайте</vt:lpstr>
      <vt:lpstr>              Розв’яжіть історичну задачу</vt:lpstr>
      <vt:lpstr> Тема уроку  Одиниці вимірювання часу. Способи упорядкування хронологічних даних</vt:lpstr>
      <vt:lpstr>!!! Очікувані результати навчання</vt:lpstr>
      <vt:lpstr> Одиниці вимірювання часу </vt:lpstr>
      <vt:lpstr>Презентация PowerPoint</vt:lpstr>
      <vt:lpstr> Щоб правильно і точно записувати історичні дати, варто запам’ятати нескладні правила  </vt:lpstr>
      <vt:lpstr>???</vt:lpstr>
      <vt:lpstr>     !!!  Подумайте</vt:lpstr>
      <vt:lpstr>Хронологічна таблиця – спосіб упорядкування подій за часом, перелік історичних подій у календарній послідовності</vt:lpstr>
      <vt:lpstr>           Синхронізована таблиця — це різновид хронологічної таблиці, до якої заносять історичні події, що відбувалися одночасно в різних куточках світу.</vt:lpstr>
      <vt:lpstr>Презентация PowerPoint</vt:lpstr>
      <vt:lpstr>                      Самоцінювання</vt:lpstr>
      <vt:lpstr>Домашнє завдання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TARAS</dc:creator>
  <cp:lastModifiedBy>TARAS</cp:lastModifiedBy>
  <cp:revision>14</cp:revision>
  <dcterms:created xsi:type="dcterms:W3CDTF">2022-11-14T20:47:44Z</dcterms:created>
  <dcterms:modified xsi:type="dcterms:W3CDTF">2022-11-15T07:41:59Z</dcterms:modified>
</cp:coreProperties>
</file>