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3" r:id="rId17"/>
    <p:sldId id="274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Зразок підзаголовка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15.11.2022</a:t>
            </a:fld>
            <a:endParaRPr lang="uk-U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15.11.2022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15.11.2022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15.11.2022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15.11.2022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15.11.2022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15.11.2022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15.11.2022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15.11.2022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15.11.2022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15.11.2022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90A66AE-81F5-474A-B74B-EE41E9320F19}" type="datetimeFigureOut">
              <a:rPr lang="uk-UA" smtClean="0"/>
              <a:t>15.11.2022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Опрацювання об'єктів мультимедіа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Інформатика 8 клас</a:t>
            </a:r>
          </a:p>
        </p:txBody>
      </p:sp>
    </p:spTree>
    <p:extLst>
      <p:ext uri="{BB962C8B-B14F-4D97-AF65-F5344CB8AC3E}">
        <p14:creationId xmlns:p14="http://schemas.microsoft.com/office/powerpoint/2010/main" val="3751104608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600200"/>
            <a:ext cx="4618856" cy="4637112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Використовуючи ці програми, можна записати звуковий коментар до презентації, </a:t>
            </a:r>
            <a:r>
              <a:rPr lang="uk-UA" dirty="0" err="1"/>
              <a:t>відеоконференцію</a:t>
            </a:r>
            <a:r>
              <a:rPr lang="uk-UA" dirty="0"/>
              <a:t> в </a:t>
            </a:r>
            <a:r>
              <a:rPr lang="en-US" dirty="0"/>
              <a:t>Skype, </a:t>
            </a:r>
            <a:r>
              <a:rPr lang="uk-UA" dirty="0"/>
              <a:t>веб-трансляцію спортивного змагання тощо.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700808"/>
            <a:ext cx="3672408" cy="441538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4488002"/>
            <a:ext cx="2232248" cy="1613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178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800" dirty="0"/>
              <a:t>Прикладами </a:t>
            </a:r>
            <a:r>
              <a:rPr lang="ru-RU" sz="2800" dirty="0" err="1"/>
              <a:t>програм</a:t>
            </a:r>
            <a:r>
              <a:rPr lang="ru-RU" sz="2800" dirty="0"/>
              <a:t> для </a:t>
            </a:r>
            <a:r>
              <a:rPr lang="ru-RU" sz="2800" dirty="0" err="1"/>
              <a:t>захоплення</a:t>
            </a:r>
            <a:r>
              <a:rPr lang="ru-RU" sz="2800" dirty="0"/>
              <a:t> звуку є </a:t>
            </a:r>
            <a:r>
              <a:rPr lang="en-US" sz="2800" dirty="0"/>
              <a:t>Audacity, </a:t>
            </a:r>
            <a:r>
              <a:rPr lang="en-US" sz="2800" dirty="0" err="1"/>
              <a:t>Audiograbber</a:t>
            </a:r>
            <a:r>
              <a:rPr lang="en-US" sz="2800" dirty="0"/>
              <a:t>, </a:t>
            </a:r>
            <a:r>
              <a:rPr lang="en-US" sz="2800" dirty="0" err="1"/>
              <a:t>Streamripper</a:t>
            </a:r>
            <a:r>
              <a:rPr lang="en-US" sz="2800" dirty="0"/>
              <a:t>,</a:t>
            </a:r>
          </a:p>
          <a:p>
            <a:pPr marL="0" indent="0">
              <a:buNone/>
            </a:pPr>
            <a:r>
              <a:rPr lang="en-US" sz="2800" dirty="0"/>
              <a:t>AML Easy Audio Recorder, Free Sound Recorder </a:t>
            </a:r>
            <a:r>
              <a:rPr lang="uk-UA" sz="2800" dirty="0"/>
              <a:t>та ін. Можна також використати Інтернет-сервіси для запису та збереження звуку, наприклад,</a:t>
            </a:r>
          </a:p>
          <a:p>
            <a:pPr marL="0" indent="0">
              <a:buNone/>
            </a:pPr>
            <a:r>
              <a:rPr lang="en-US" sz="2800" dirty="0"/>
              <a:t>http://vocaroo.com;</a:t>
            </a:r>
          </a:p>
          <a:p>
            <a:pPr marL="0" indent="0">
              <a:buNone/>
            </a:pPr>
            <a:r>
              <a:rPr lang="en-US" sz="2800" dirty="0"/>
              <a:t>http://online-voice-recorder.com.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7079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800" dirty="0"/>
              <a:t>Запис звукового повідомлення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/>
              <a:t>Для того щоб записати звукове повідомлення з використанням мікрофона, потрібно:</a:t>
            </a:r>
          </a:p>
          <a:p>
            <a:pPr marL="0" indent="0">
              <a:buNone/>
            </a:pPr>
            <a:r>
              <a:rPr lang="uk-UA" dirty="0"/>
              <a:t>1.    Підключити мікрофон або скористатися вбудованим (у мобільних комп’ютерах).</a:t>
            </a:r>
          </a:p>
          <a:p>
            <a:pPr marL="0" indent="0">
              <a:buNone/>
            </a:pPr>
            <a:r>
              <a:rPr lang="uk-UA" dirty="0"/>
              <a:t>2.    Запустити програму запису звуку (наприклад, Пуск ^ Усі програми Стандартні ^ </a:t>
            </a:r>
            <a:r>
              <a:rPr lang="uk-UA" dirty="0" err="1"/>
              <a:t>Звукозаписувач</a:t>
            </a:r>
            <a:r>
              <a:rPr lang="uk-UA" dirty="0"/>
              <a:t>).</a:t>
            </a:r>
          </a:p>
          <a:p>
            <a:pPr marL="0" indent="0">
              <a:buNone/>
            </a:pPr>
            <a:r>
              <a:rPr lang="uk-UA" dirty="0"/>
              <a:t>3.    Розпочати запис звуку вибором відповідної кнопки (наприклад, Почати записування (</a:t>
            </a:r>
            <a:r>
              <a:rPr lang="uk-UA" dirty="0" err="1"/>
              <a:t>мал</a:t>
            </a:r>
            <a:r>
              <a:rPr lang="uk-UA" dirty="0"/>
              <a:t>. 4.3)).</a:t>
            </a:r>
          </a:p>
          <a:p>
            <a:pPr marL="0" indent="0">
              <a:buNone/>
            </a:pPr>
            <a:r>
              <a:rPr lang="uk-UA" dirty="0"/>
              <a:t>4.    Проговорити в мікрофон потрібний текст.</a:t>
            </a:r>
          </a:p>
          <a:p>
            <a:pPr marL="0" indent="0">
              <a:buNone/>
            </a:pPr>
            <a:r>
              <a:rPr lang="uk-UA" dirty="0"/>
              <a:t>5.    Зупинити запис вибором відповідної кнопки (наприклад, Зупинити записування).</a:t>
            </a:r>
          </a:p>
          <a:p>
            <a:pPr marL="0" indent="0">
              <a:buNone/>
            </a:pPr>
            <a:r>
              <a:rPr lang="uk-UA" dirty="0"/>
              <a:t>6.    Зберегти звукозапис в </a:t>
            </a:r>
            <a:r>
              <a:rPr lang="uk-UA" dirty="0" err="1"/>
              <a:t>аудіофайлі</a:t>
            </a:r>
            <a:r>
              <a:rPr lang="uk-UA" dirty="0"/>
              <a:t> в обраній вами папці.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9947768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r>
              <a:rPr lang="uk-UA" sz="4400" dirty="0"/>
              <a:t>Програма</a:t>
            </a:r>
            <a:r>
              <a:rPr lang="en-US" sz="4400" dirty="0"/>
              <a:t> </a:t>
            </a:r>
            <a:r>
              <a:rPr lang="en-US" sz="4400" dirty="0" err="1"/>
              <a:t>Qip</a:t>
            </a:r>
            <a:r>
              <a:rPr lang="en-US" sz="4400" dirty="0"/>
              <a:t> Shot</a:t>
            </a:r>
            <a:endParaRPr lang="uk-UA" sz="44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67544" y="908720"/>
            <a:ext cx="8219256" cy="5217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Під час записування відео може виконуватися запис відео й звуку або тільки відео. Відповідно, до комп’ютера слід під’єднати пристрої введення відео- і звукових даних або тільки відеоданих.</a:t>
            </a:r>
          </a:p>
          <a:p>
            <a:pPr marL="0" indent="0">
              <a:buNone/>
            </a:pPr>
            <a:r>
              <a:rPr lang="uk-UA" dirty="0"/>
              <a:t>Запис (захоплення) відео можливо виконувати з веб-камери, з вікна програвача </a:t>
            </a:r>
            <a:r>
              <a:rPr lang="uk-UA" dirty="0" err="1"/>
              <a:t>відеофайлів</a:t>
            </a:r>
            <a:r>
              <a:rPr lang="uk-UA" dirty="0"/>
              <a:t> чи іншої програми, з веб-сторінки. В усіх випадках потрібно використати відповідну програму. Програмами для запису відео є </a:t>
            </a:r>
            <a:r>
              <a:rPr lang="en-US" dirty="0" err="1"/>
              <a:t>CamStudio</a:t>
            </a:r>
            <a:r>
              <a:rPr lang="en-US" dirty="0"/>
              <a:t>, QIP Shot, Free Screen Video Recorder, </a:t>
            </a:r>
            <a:r>
              <a:rPr lang="en-US" dirty="0" err="1"/>
              <a:t>Ezvid</a:t>
            </a:r>
            <a:r>
              <a:rPr lang="en-US" dirty="0"/>
              <a:t> </a:t>
            </a:r>
            <a:r>
              <a:rPr lang="uk-UA" dirty="0"/>
              <a:t>та ін. Наприклад, для запису відео з використанням програми </a:t>
            </a:r>
            <a:r>
              <a:rPr lang="en-US" dirty="0"/>
              <a:t>QIP Shot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71215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uk-UA" sz="4400" dirty="0"/>
              <a:t>Програма</a:t>
            </a:r>
            <a:r>
              <a:rPr lang="en-US" sz="4400" dirty="0"/>
              <a:t> </a:t>
            </a:r>
            <a:r>
              <a:rPr lang="en-US" sz="4400" dirty="0" err="1"/>
              <a:t>Qip</a:t>
            </a:r>
            <a:r>
              <a:rPr lang="en-US" sz="4400" dirty="0"/>
              <a:t> Shot</a:t>
            </a:r>
            <a:endParaRPr lang="uk-UA" sz="4400" dirty="0"/>
          </a:p>
        </p:txBody>
      </p:sp>
      <p:pic>
        <p:nvPicPr>
          <p:cNvPr id="4" name="Місце для вмісту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340768"/>
            <a:ext cx="8622333" cy="4785395"/>
          </a:xfrm>
        </p:spPr>
      </p:pic>
    </p:spTree>
    <p:extLst>
      <p:ext uri="{BB962C8B-B14F-4D97-AF65-F5344CB8AC3E}">
        <p14:creationId xmlns:p14="http://schemas.microsoft.com/office/powerpoint/2010/main" val="2820583303"/>
      </p:ext>
    </p:extLst>
  </p:cSld>
  <p:clrMapOvr>
    <a:masterClrMapping/>
  </p:clrMapOvr>
  <p:transition spd="slow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r>
              <a:rPr lang="uk-UA" sz="4800" dirty="0"/>
              <a:t>Програма</a:t>
            </a:r>
            <a:r>
              <a:rPr lang="en-US" sz="4800" dirty="0"/>
              <a:t> </a:t>
            </a:r>
            <a:r>
              <a:rPr lang="en-US" sz="4800" dirty="0" err="1"/>
              <a:t>Qip</a:t>
            </a:r>
            <a:r>
              <a:rPr lang="en-US" sz="4800" dirty="0"/>
              <a:t> Shot</a:t>
            </a:r>
            <a:endParaRPr lang="uk-UA" sz="48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Відкрити</a:t>
            </a:r>
            <a:r>
              <a:rPr lang="ru-RU" dirty="0"/>
              <a:t> </a:t>
            </a:r>
            <a:r>
              <a:rPr lang="ru-RU" dirty="0" err="1"/>
              <a:t>вікно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, </a:t>
            </a:r>
            <a:r>
              <a:rPr lang="ru-RU" dirty="0" err="1"/>
              <a:t>відео</a:t>
            </a:r>
            <a:r>
              <a:rPr lang="ru-RU" dirty="0"/>
              <a:t> з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записати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відповідний</a:t>
            </a:r>
            <a:r>
              <a:rPr lang="ru-RU" dirty="0"/>
              <a:t> сайт.</a:t>
            </a:r>
          </a:p>
          <a:p>
            <a:pPr marL="0" indent="0">
              <a:buNone/>
            </a:pPr>
            <a:r>
              <a:rPr lang="ru-RU" dirty="0"/>
              <a:t>2.    </a:t>
            </a:r>
            <a:r>
              <a:rPr lang="ru-RU" dirty="0" err="1"/>
              <a:t>Запустити</a:t>
            </a:r>
            <a:r>
              <a:rPr lang="ru-RU" dirty="0"/>
              <a:t> </a:t>
            </a:r>
            <a:r>
              <a:rPr lang="ru-RU" dirty="0" err="1"/>
              <a:t>програму</a:t>
            </a:r>
            <a:r>
              <a:rPr lang="ru-RU" dirty="0"/>
              <a:t> QIP </a:t>
            </a:r>
            <a:r>
              <a:rPr lang="ru-RU" dirty="0" err="1"/>
              <a:t>Shot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3.    </a:t>
            </a:r>
            <a:r>
              <a:rPr lang="ru-RU" dirty="0" err="1"/>
              <a:t>Вибрати</a:t>
            </a:r>
            <a:r>
              <a:rPr lang="ru-RU" dirty="0"/>
              <a:t> режим </a:t>
            </a:r>
            <a:r>
              <a:rPr lang="ru-RU" dirty="0" err="1"/>
              <a:t>запису</a:t>
            </a:r>
            <a:r>
              <a:rPr lang="ru-RU" dirty="0"/>
              <a:t> у списку кнопки </a:t>
            </a:r>
            <a:r>
              <a:rPr lang="ru-RU" dirty="0" err="1"/>
              <a:t>переключення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режимів</a:t>
            </a:r>
            <a:r>
              <a:rPr lang="ru-RU" dirty="0"/>
              <a:t> </a:t>
            </a:r>
            <a:r>
              <a:rPr lang="ru-RU" dirty="0" err="1"/>
              <a:t>зйомки</a:t>
            </a:r>
            <a:r>
              <a:rPr lang="ru-RU" dirty="0"/>
              <a:t>    </a:t>
            </a:r>
            <a:r>
              <a:rPr lang="ru-RU" dirty="0" err="1"/>
              <a:t>наприклад</a:t>
            </a:r>
            <a:r>
              <a:rPr lang="ru-RU" dirty="0"/>
              <a:t> режим </a:t>
            </a:r>
            <a:r>
              <a:rPr lang="ru-RU" dirty="0" err="1"/>
              <a:t>запису</a:t>
            </a:r>
            <a:r>
              <a:rPr lang="ru-RU" dirty="0"/>
              <a:t> пря</a:t>
            </a:r>
          </a:p>
          <a:p>
            <a:pPr marL="0" indent="0">
              <a:buNone/>
            </a:pPr>
            <a:r>
              <a:rPr lang="ru-RU" dirty="0" err="1"/>
              <a:t>мокутної</a:t>
            </a:r>
            <a:r>
              <a:rPr lang="ru-RU" dirty="0"/>
              <a:t> </a:t>
            </a:r>
            <a:r>
              <a:rPr lang="ru-RU" dirty="0" err="1"/>
              <a:t>області</a:t>
            </a:r>
            <a:r>
              <a:rPr lang="ru-RU" dirty="0"/>
              <a:t> </a:t>
            </a:r>
            <a:r>
              <a:rPr lang="ru-RU" dirty="0" err="1"/>
              <a:t>екрана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4.    </a:t>
            </a:r>
            <a:r>
              <a:rPr lang="ru-RU" dirty="0" err="1"/>
              <a:t>Указати</a:t>
            </a:r>
            <a:r>
              <a:rPr lang="ru-RU" dirty="0"/>
              <a:t>, </a:t>
            </a:r>
            <a:r>
              <a:rPr lang="ru-RU" dirty="0" err="1"/>
              <a:t>використовуючи</a:t>
            </a:r>
            <a:r>
              <a:rPr lang="ru-RU" dirty="0"/>
              <a:t> </a:t>
            </a:r>
            <a:r>
              <a:rPr lang="ru-RU" dirty="0" err="1"/>
              <a:t>спеціальний</a:t>
            </a:r>
            <a:r>
              <a:rPr lang="ru-RU" dirty="0"/>
              <a:t> курсор (мал. 4.5) </a:t>
            </a:r>
            <a:r>
              <a:rPr lang="ru-RU" dirty="0" err="1"/>
              <a:t>програми</a:t>
            </a:r>
            <a:r>
              <a:rPr lang="ru-RU" dirty="0"/>
              <a:t>, </a:t>
            </a:r>
            <a:r>
              <a:rPr lang="ru-RU" dirty="0" err="1"/>
              <a:t>прямокутну</a:t>
            </a:r>
            <a:r>
              <a:rPr lang="ru-RU" dirty="0"/>
              <a:t> область, у </a:t>
            </a:r>
            <a:r>
              <a:rPr lang="ru-RU" dirty="0" err="1"/>
              <a:t>якій</a:t>
            </a:r>
            <a:r>
              <a:rPr lang="ru-RU" dirty="0"/>
              <a:t> буде </a:t>
            </a:r>
            <a:r>
              <a:rPr lang="ru-RU" dirty="0" err="1"/>
              <a:t>виконано</a:t>
            </a:r>
            <a:r>
              <a:rPr lang="ru-RU" dirty="0"/>
              <a:t> </a:t>
            </a:r>
            <a:r>
              <a:rPr lang="ru-RU" dirty="0" err="1"/>
              <a:t>захоплення</a:t>
            </a:r>
            <a:r>
              <a:rPr lang="ru-RU" dirty="0"/>
              <a:t> </a:t>
            </a:r>
            <a:r>
              <a:rPr lang="ru-RU" dirty="0" err="1"/>
              <a:t>відео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5.    </a:t>
            </a:r>
            <a:r>
              <a:rPr lang="ru-RU" dirty="0" err="1"/>
              <a:t>Розпочати</a:t>
            </a:r>
            <a:r>
              <a:rPr lang="ru-RU" dirty="0"/>
              <a:t> </a:t>
            </a:r>
            <a:r>
              <a:rPr lang="ru-RU" dirty="0" err="1"/>
              <a:t>програвання</a:t>
            </a:r>
            <a:r>
              <a:rPr lang="ru-RU" dirty="0"/>
              <a:t> </a:t>
            </a:r>
            <a:r>
              <a:rPr lang="ru-RU" dirty="0" err="1"/>
              <a:t>відео</a:t>
            </a:r>
            <a:r>
              <a:rPr lang="ru-RU" dirty="0"/>
              <a:t> у </a:t>
            </a:r>
            <a:r>
              <a:rPr lang="ru-RU" dirty="0" err="1"/>
              <a:t>програмі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на </a:t>
            </a:r>
            <a:r>
              <a:rPr lang="ru-RU" dirty="0" err="1"/>
              <a:t>сайті-джерелі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6.    </a:t>
            </a:r>
            <a:r>
              <a:rPr lang="ru-RU" dirty="0" err="1"/>
              <a:t>Увімкнути</a:t>
            </a:r>
            <a:r>
              <a:rPr lang="ru-RU" dirty="0"/>
              <a:t> </a:t>
            </a:r>
            <a:r>
              <a:rPr lang="ru-RU" dirty="0" err="1"/>
              <a:t>запис</a:t>
            </a:r>
            <a:r>
              <a:rPr lang="ru-RU" dirty="0"/>
              <a:t> </a:t>
            </a:r>
            <a:r>
              <a:rPr lang="ru-RU" dirty="0" err="1"/>
              <a:t>відео</a:t>
            </a:r>
            <a:r>
              <a:rPr lang="ru-RU" dirty="0"/>
              <a:t> </a:t>
            </a:r>
            <a:r>
              <a:rPr lang="ru-RU" dirty="0" err="1"/>
              <a:t>вибором</a:t>
            </a:r>
            <a:r>
              <a:rPr lang="ru-RU" dirty="0"/>
              <a:t> кнопки Початок.</a:t>
            </a:r>
          </a:p>
          <a:p>
            <a:pPr marL="0" indent="0">
              <a:buNone/>
            </a:pPr>
            <a:r>
              <a:rPr lang="ru-RU" dirty="0"/>
              <a:t>7.    Для </a:t>
            </a:r>
            <a:r>
              <a:rPr lang="ru-RU" dirty="0" err="1"/>
              <a:t>завершення</a:t>
            </a:r>
            <a:r>
              <a:rPr lang="ru-RU" dirty="0"/>
              <a:t> </a:t>
            </a:r>
            <a:r>
              <a:rPr lang="ru-RU" dirty="0" err="1"/>
              <a:t>запису</a:t>
            </a:r>
            <a:r>
              <a:rPr lang="ru-RU" dirty="0"/>
              <a:t> </a:t>
            </a:r>
            <a:r>
              <a:rPr lang="ru-RU" dirty="0" err="1"/>
              <a:t>відео</a:t>
            </a:r>
            <a:r>
              <a:rPr lang="ru-RU" dirty="0"/>
              <a:t> </a:t>
            </a:r>
            <a:r>
              <a:rPr lang="ru-RU" dirty="0" err="1"/>
              <a:t>вибрати</a:t>
            </a:r>
            <a:r>
              <a:rPr lang="ru-RU" dirty="0"/>
              <a:t> кнопку Стоп.</a:t>
            </a:r>
          </a:p>
          <a:p>
            <a:pPr marL="0" indent="0">
              <a:buNone/>
            </a:pPr>
            <a:r>
              <a:rPr lang="ru-RU" dirty="0"/>
              <a:t>8.    Для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створеного</a:t>
            </a:r>
            <a:r>
              <a:rPr lang="ru-RU" dirty="0"/>
              <a:t> </a:t>
            </a:r>
            <a:r>
              <a:rPr lang="ru-RU" dirty="0" err="1"/>
              <a:t>відеофрагменту</a:t>
            </a:r>
            <a:r>
              <a:rPr lang="ru-RU" dirty="0"/>
              <a:t> у </a:t>
            </a:r>
            <a:r>
              <a:rPr lang="ru-RU" dirty="0" err="1"/>
              <a:t>файлі</a:t>
            </a:r>
            <a:r>
              <a:rPr lang="ru-RU" dirty="0"/>
              <a:t> </a:t>
            </a:r>
            <a:r>
              <a:rPr lang="ru-RU" dirty="0" err="1"/>
              <a:t>вибрати</a:t>
            </a:r>
            <a:r>
              <a:rPr lang="ru-RU" dirty="0"/>
              <a:t> кнопку </a:t>
            </a:r>
            <a:r>
              <a:rPr lang="ru-RU" dirty="0" err="1"/>
              <a:t>Зберегти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9.    </a:t>
            </a:r>
            <a:r>
              <a:rPr lang="ru-RU" dirty="0" err="1"/>
              <a:t>Указати</a:t>
            </a:r>
            <a:r>
              <a:rPr lang="ru-RU" dirty="0"/>
              <a:t> папку, в яку буде </a:t>
            </a:r>
            <a:r>
              <a:rPr lang="ru-RU" dirty="0" err="1"/>
              <a:t>збережено</a:t>
            </a:r>
            <a:r>
              <a:rPr lang="ru-RU" dirty="0"/>
              <a:t> файл, та </a:t>
            </a:r>
            <a:r>
              <a:rPr lang="ru-RU" dirty="0" err="1"/>
              <a:t>ім’я</a:t>
            </a:r>
            <a:r>
              <a:rPr lang="ru-RU" dirty="0"/>
              <a:t> файлу.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48758443"/>
      </p:ext>
    </p:extLst>
  </p:cSld>
  <p:clrMapOvr>
    <a:masterClrMapping/>
  </p:clrMapOvr>
  <p:transition spd="slow">
    <p:cov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dirty="0">
                <a:effectLst/>
              </a:rPr>
              <a:t>ЗАСОБИ ПЕРЕТВОРЕННЯ АУДІО-ТА ВІДЕОФОРМАТІВ</a:t>
            </a:r>
            <a:endParaRPr lang="uk-UA" sz="32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7811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600" dirty="0"/>
              <a:t>Залежно від потреб користувача щодо використання аудіо- та </a:t>
            </a:r>
            <a:r>
              <a:rPr lang="uk-UA" sz="2600" dirty="0" err="1"/>
              <a:t>відеода</a:t>
            </a:r>
            <a:r>
              <a:rPr lang="uk-UA" sz="2600" dirty="0"/>
              <a:t>-них часто виникає потреба змінити формат файлу, у який записано ці дані. Наприклад, якщо ваш мультимедійний програвач не може відтворити потрібний файл. Для таких випадків використовують спеціальні програми - конвертори. Для конвертації </a:t>
            </a:r>
            <a:r>
              <a:rPr lang="uk-UA" sz="2600" dirty="0" err="1"/>
              <a:t>аудіофайлів</a:t>
            </a:r>
            <a:r>
              <a:rPr lang="uk-UA" sz="2600" dirty="0"/>
              <a:t> використовують такі програми, як </a:t>
            </a:r>
            <a:r>
              <a:rPr lang="en-US" sz="2600" dirty="0"/>
              <a:t>HAMSTER Free Audio Converter, </a:t>
            </a:r>
            <a:r>
              <a:rPr lang="en-US" sz="2600" dirty="0" err="1"/>
              <a:t>SoundConverter</a:t>
            </a:r>
            <a:r>
              <a:rPr lang="en-US" sz="2600" dirty="0"/>
              <a:t> XRECODE II, </a:t>
            </a:r>
            <a:r>
              <a:rPr lang="en-US" sz="2600" dirty="0" err="1"/>
              <a:t>TAudioConverter</a:t>
            </a:r>
            <a:r>
              <a:rPr lang="en-US" sz="2600" dirty="0"/>
              <a:t>, </a:t>
            </a:r>
            <a:r>
              <a:rPr lang="en-US" sz="2600" dirty="0" err="1"/>
              <a:t>AudioConverter</a:t>
            </a:r>
            <a:r>
              <a:rPr lang="en-US" sz="2600" dirty="0"/>
              <a:t> Studio </a:t>
            </a:r>
            <a:r>
              <a:rPr lang="uk-UA" sz="2600" dirty="0"/>
              <a:t>та ін.</a:t>
            </a:r>
          </a:p>
        </p:txBody>
      </p:sp>
    </p:spTree>
    <p:extLst>
      <p:ext uri="{BB962C8B-B14F-4D97-AF65-F5344CB8AC3E}">
        <p14:creationId xmlns:p14="http://schemas.microsoft.com/office/powerpoint/2010/main" val="2782391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400" dirty="0">
                <a:effectLst/>
              </a:rPr>
              <a:t>Програма </a:t>
            </a:r>
            <a:r>
              <a:rPr lang="en-US" sz="4400" dirty="0" err="1">
                <a:effectLst/>
              </a:rPr>
              <a:t>SoundConverter</a:t>
            </a:r>
            <a:endParaRPr lang="uk-UA" sz="44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755576" y="1916832"/>
            <a:ext cx="2880320" cy="4209331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Конвертація</a:t>
            </a:r>
            <a:r>
              <a:rPr lang="ru-RU" dirty="0"/>
              <a:t> </a:t>
            </a:r>
            <a:r>
              <a:rPr lang="ru-RU" dirty="0" err="1"/>
              <a:t>аудіофайлів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 у </a:t>
            </a:r>
            <a:r>
              <a:rPr lang="ru-RU" dirty="0" err="1"/>
              <a:t>програмі</a:t>
            </a:r>
            <a:r>
              <a:rPr lang="ru-RU" dirty="0"/>
              <a:t> </a:t>
            </a:r>
            <a:r>
              <a:rPr lang="ru-RU" dirty="0" err="1"/>
              <a:t>SoundConverter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1996" y="1772816"/>
            <a:ext cx="2088232" cy="4559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670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800" dirty="0">
                <a:effectLst/>
              </a:rPr>
              <a:t>Програма </a:t>
            </a:r>
            <a:r>
              <a:rPr lang="en-US" sz="4800" dirty="0">
                <a:effectLst/>
              </a:rPr>
              <a:t>HAMSTER Free Video Converter</a:t>
            </a:r>
            <a:endParaRPr lang="uk-UA" sz="4800" dirty="0"/>
          </a:p>
        </p:txBody>
      </p:sp>
      <p:pic>
        <p:nvPicPr>
          <p:cNvPr id="4" name="Місце для вмісту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922" y="1600200"/>
            <a:ext cx="8046156" cy="4525963"/>
          </a:xfrm>
        </p:spPr>
      </p:pic>
    </p:spTree>
    <p:extLst>
      <p:ext uri="{BB962C8B-B14F-4D97-AF65-F5344CB8AC3E}">
        <p14:creationId xmlns:p14="http://schemas.microsoft.com/office/powerpoint/2010/main" val="3242129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400" dirty="0">
                <a:effectLst/>
              </a:rPr>
              <a:t>Програма </a:t>
            </a:r>
            <a:r>
              <a:rPr lang="en-US" sz="4400" dirty="0">
                <a:effectLst/>
              </a:rPr>
              <a:t>HAMSTER Free Video Converter</a:t>
            </a:r>
            <a:endParaRPr lang="uk-UA" sz="44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Після</a:t>
            </a:r>
            <a:r>
              <a:rPr lang="ru-RU" dirty="0"/>
              <a:t> запуску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1.    </a:t>
            </a:r>
            <a:r>
              <a:rPr lang="ru-RU" dirty="0" err="1"/>
              <a:t>Додати</a:t>
            </a:r>
            <a:r>
              <a:rPr lang="ru-RU" dirty="0"/>
              <a:t> </a:t>
            </a:r>
            <a:r>
              <a:rPr lang="ru-RU" dirty="0" err="1"/>
              <a:t>файли</a:t>
            </a:r>
            <a:r>
              <a:rPr lang="ru-RU" dirty="0"/>
              <a:t> для </a:t>
            </a:r>
            <a:r>
              <a:rPr lang="ru-RU" dirty="0" err="1"/>
              <a:t>конвертації</a:t>
            </a:r>
            <a:r>
              <a:rPr lang="ru-RU" dirty="0"/>
              <a:t>, </a:t>
            </a:r>
            <a:r>
              <a:rPr lang="ru-RU" dirty="0" err="1"/>
              <a:t>вибравши</a:t>
            </a:r>
            <a:r>
              <a:rPr lang="ru-RU" dirty="0"/>
              <a:t> кнопку </a:t>
            </a:r>
            <a:r>
              <a:rPr lang="ru-RU" dirty="0" err="1"/>
              <a:t>Додати</a:t>
            </a:r>
            <a:r>
              <a:rPr lang="ru-RU" dirty="0"/>
              <a:t> </a:t>
            </a:r>
            <a:r>
              <a:rPr lang="ru-RU" dirty="0" err="1"/>
              <a:t>файли</a:t>
            </a:r>
            <a:r>
              <a:rPr lang="ru-RU" dirty="0"/>
              <a:t> та </a:t>
            </a:r>
            <a:r>
              <a:rPr lang="ru-RU" dirty="0" err="1"/>
              <a:t>вибравши</a:t>
            </a:r>
            <a:r>
              <a:rPr lang="ru-RU" dirty="0"/>
              <a:t> у </a:t>
            </a:r>
            <a:r>
              <a:rPr lang="ru-RU" dirty="0" err="1"/>
              <a:t>вікні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відкрилося</a:t>
            </a:r>
            <a:r>
              <a:rPr lang="ru-RU" dirty="0"/>
              <a:t>, </a:t>
            </a:r>
            <a:r>
              <a:rPr lang="ru-RU" dirty="0" err="1"/>
              <a:t>потрібні</a:t>
            </a:r>
            <a:r>
              <a:rPr lang="ru-RU" dirty="0"/>
              <a:t> </a:t>
            </a:r>
            <a:r>
              <a:rPr lang="ru-RU" dirty="0" err="1"/>
              <a:t>файли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2.    </a:t>
            </a:r>
            <a:r>
              <a:rPr lang="ru-RU" dirty="0" err="1"/>
              <a:t>Вибрати</a:t>
            </a:r>
            <a:r>
              <a:rPr lang="ru-RU" dirty="0"/>
              <a:t> кнопку </a:t>
            </a:r>
            <a:r>
              <a:rPr lang="ru-RU" dirty="0" err="1"/>
              <a:t>Далі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3.    </a:t>
            </a:r>
            <a:r>
              <a:rPr lang="ru-RU" dirty="0" err="1"/>
              <a:t>Указати</a:t>
            </a:r>
            <a:r>
              <a:rPr lang="ru-RU" dirty="0"/>
              <a:t> формат файлу, в </a:t>
            </a:r>
            <a:r>
              <a:rPr lang="ru-RU" dirty="0" err="1"/>
              <a:t>який</a:t>
            </a:r>
            <a:r>
              <a:rPr lang="ru-RU" dirty="0"/>
              <a:t> будете </a:t>
            </a:r>
            <a:r>
              <a:rPr lang="ru-RU" dirty="0" err="1"/>
              <a:t>конвертувати</a:t>
            </a:r>
            <a:r>
              <a:rPr lang="ru-RU" dirty="0"/>
              <a:t>, та за потреби - </a:t>
            </a:r>
            <a:r>
              <a:rPr lang="ru-RU" dirty="0" err="1"/>
              <a:t>значення</a:t>
            </a:r>
            <a:r>
              <a:rPr lang="ru-RU" dirty="0"/>
              <a:t> </a:t>
            </a:r>
            <a:r>
              <a:rPr lang="ru-RU" dirty="0" err="1"/>
              <a:t>властивостей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формату (мал. 4.8).</a:t>
            </a:r>
          </a:p>
          <a:p>
            <a:pPr marL="0" indent="0">
              <a:buNone/>
            </a:pPr>
            <a:r>
              <a:rPr lang="ru-RU" dirty="0"/>
              <a:t>4.    </a:t>
            </a:r>
            <a:r>
              <a:rPr lang="ru-RU" dirty="0" err="1"/>
              <a:t>Вибрати</a:t>
            </a:r>
            <a:r>
              <a:rPr lang="ru-RU" dirty="0"/>
              <a:t> кнопку </a:t>
            </a:r>
            <a:r>
              <a:rPr lang="ru-RU" dirty="0" err="1"/>
              <a:t>Конвертувати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5.    </a:t>
            </a:r>
            <a:r>
              <a:rPr lang="ru-RU" dirty="0" err="1"/>
              <a:t>Указати</a:t>
            </a:r>
            <a:r>
              <a:rPr lang="ru-RU" dirty="0"/>
              <a:t> папку для </a:t>
            </a:r>
            <a:r>
              <a:rPr lang="ru-RU" dirty="0" err="1"/>
              <a:t>запису</a:t>
            </a:r>
            <a:r>
              <a:rPr lang="ru-RU" dirty="0"/>
              <a:t> </a:t>
            </a:r>
            <a:r>
              <a:rPr lang="ru-RU" dirty="0" err="1"/>
              <a:t>конвертованого</a:t>
            </a:r>
            <a:r>
              <a:rPr lang="ru-RU" dirty="0"/>
              <a:t> файлу.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87627103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uk-UA" sz="3200" dirty="0">
                <a:effectLst/>
              </a:rPr>
              <a:t>ФОРМАТИ АУДІО- ТА ВІДЕОФАЙЛІВ</a:t>
            </a:r>
            <a:endParaRPr lang="uk-UA" sz="32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/>
              <a:t>Раніше ви вже ознайомилися з поняттям типу (формату) файлу. Тип (формат) файлу визначає структуру даних у файлі. Вам відомі різні формати текстових і графічних файлів, файлів-презентацій і електронних таблиць. Аудіо- та відеодані також зберігаються у файлах певних форматів, ці файли, як вам відомо, ще називають мультимедійними. Приклади форматів аудіо- та </a:t>
            </a:r>
            <a:r>
              <a:rPr lang="uk-UA" sz="2800" dirty="0" err="1"/>
              <a:t>відеофайлів</a:t>
            </a:r>
            <a:r>
              <a:rPr lang="uk-UA" sz="2800" dirty="0"/>
              <a:t> з описом їх особливостей подано в таблиці</a:t>
            </a:r>
          </a:p>
        </p:txBody>
      </p:sp>
    </p:spTree>
    <p:extLst>
      <p:ext uri="{BB962C8B-B14F-4D97-AF65-F5344CB8AC3E}">
        <p14:creationId xmlns:p14="http://schemas.microsoft.com/office/powerpoint/2010/main" val="4046813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/>
          <a:lstStyle/>
          <a:p>
            <a:r>
              <a:rPr lang="uk-UA" dirty="0"/>
              <a:t>Програми конвертації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200" dirty="0" err="1"/>
              <a:t>Також</a:t>
            </a:r>
            <a:r>
              <a:rPr lang="ru-RU" sz="3200" dirty="0"/>
              <a:t> </a:t>
            </a:r>
            <a:r>
              <a:rPr lang="ru-RU" sz="3200" dirty="0" err="1"/>
              <a:t>існують</a:t>
            </a:r>
            <a:r>
              <a:rPr lang="ru-RU" sz="3200" dirty="0"/>
              <a:t> веб-</a:t>
            </a:r>
            <a:r>
              <a:rPr lang="ru-RU" sz="3200" dirty="0" err="1"/>
              <a:t>версії</a:t>
            </a:r>
            <a:r>
              <a:rPr lang="ru-RU" sz="3200" dirty="0"/>
              <a:t> </a:t>
            </a:r>
            <a:r>
              <a:rPr lang="ru-RU" sz="3200" dirty="0" err="1"/>
              <a:t>конверторів</a:t>
            </a:r>
            <a:r>
              <a:rPr lang="ru-RU" sz="3200" dirty="0"/>
              <a:t> як </a:t>
            </a:r>
            <a:r>
              <a:rPr lang="ru-RU" sz="3200" dirty="0" err="1"/>
              <a:t>аудіо</a:t>
            </a:r>
            <a:r>
              <a:rPr lang="ru-RU" sz="3200" dirty="0"/>
              <a:t>, так і </a:t>
            </a:r>
            <a:r>
              <a:rPr lang="ru-RU" sz="3200" dirty="0" err="1"/>
              <a:t>відео</a:t>
            </a:r>
            <a:r>
              <a:rPr lang="ru-RU" sz="3200" dirty="0"/>
              <a:t>, </a:t>
            </a:r>
            <a:r>
              <a:rPr lang="ru-RU" sz="3200" dirty="0" err="1"/>
              <a:t>наприклад</a:t>
            </a:r>
            <a:r>
              <a:rPr lang="ru-RU" sz="3200" dirty="0"/>
              <a:t>, на сайтах http://audio.online-convert.com, http://benderconverter.com, https:// online-audio-converter.com, http://www.onlinevideoconverter.com, http://www. online-convert.com та </a:t>
            </a:r>
            <a:r>
              <a:rPr lang="ru-RU" sz="3200" dirty="0" err="1"/>
              <a:t>ін</a:t>
            </a:r>
            <a:r>
              <a:rPr lang="ru-RU" sz="3200" dirty="0"/>
              <a:t>.</a:t>
            </a:r>
            <a:endParaRPr lang="uk-UA" sz="32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0337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64904"/>
            <a:ext cx="8229600" cy="1008112"/>
          </a:xfrm>
        </p:spPr>
        <p:txBody>
          <a:bodyPr/>
          <a:lstStyle/>
          <a:p>
            <a:r>
              <a:rPr lang="uk-UA" sz="6000" dirty="0"/>
              <a:t>Дякую за увагу.</a:t>
            </a:r>
          </a:p>
        </p:txBody>
      </p:sp>
    </p:spTree>
    <p:extLst>
      <p:ext uri="{BB962C8B-B14F-4D97-AF65-F5344CB8AC3E}">
        <p14:creationId xmlns:p14="http://schemas.microsoft.com/office/powerpoint/2010/main" val="4161523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2460125"/>
              </p:ext>
            </p:extLst>
          </p:nvPr>
        </p:nvGraphicFramePr>
        <p:xfrm>
          <a:off x="467544" y="188640"/>
          <a:ext cx="8147247" cy="6403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57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57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57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9816">
                <a:tc>
                  <a:txBody>
                    <a:bodyPr/>
                    <a:lstStyle/>
                    <a:p>
                      <a:r>
                        <a:rPr lang="uk-UA" sz="1600" dirty="0">
                          <a:effectLst/>
                        </a:rPr>
                        <a:t>Тип (формат)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600">
                          <a:effectLst/>
                        </a:rPr>
                        <a:t>Опис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effectLst/>
                        </a:rPr>
                        <a:t>Розширення імені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9816">
                <a:tc gridSpan="3">
                  <a:txBody>
                    <a:bodyPr/>
                    <a:lstStyle/>
                    <a:p>
                      <a:r>
                        <a:rPr lang="ru-RU" sz="1600" dirty="0" err="1">
                          <a:effectLst/>
                        </a:rPr>
                        <a:t>Файли</a:t>
                      </a:r>
                      <a:r>
                        <a:rPr lang="ru-RU" sz="1600" dirty="0">
                          <a:effectLst/>
                        </a:rPr>
                        <a:t>, у </a:t>
                      </a:r>
                      <a:r>
                        <a:rPr lang="ru-RU" sz="1600" dirty="0" err="1">
                          <a:effectLst/>
                        </a:rPr>
                        <a:t>яких</a:t>
                      </a:r>
                      <a:r>
                        <a:rPr lang="ru-RU" sz="1600" dirty="0">
                          <a:effectLst/>
                        </a:rPr>
                        <a:t> не </a:t>
                      </a:r>
                      <a:r>
                        <a:rPr lang="ru-RU" sz="1600" dirty="0" err="1">
                          <a:effectLst/>
                        </a:rPr>
                        <a:t>використовується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стиснення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або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використовується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стиснення</a:t>
                      </a:r>
                      <a:r>
                        <a:rPr lang="ru-RU" sz="1600" dirty="0">
                          <a:effectLst/>
                        </a:rPr>
                        <a:t> без </a:t>
                      </a:r>
                      <a:r>
                        <a:rPr lang="ru-RU" sz="1600" dirty="0" err="1">
                          <a:effectLst/>
                        </a:rPr>
                        <a:t>втрати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даних</a:t>
                      </a:r>
                      <a:endParaRPr lang="ru-RU" sz="1600" dirty="0">
                        <a:effectLst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9816"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WAV </a:t>
                      </a:r>
                      <a:r>
                        <a:rPr lang="uk-UA" sz="1600">
                          <a:effectLst/>
                        </a:rPr>
                        <a:t>або </a:t>
                      </a:r>
                      <a:r>
                        <a:rPr lang="en-US" sz="1600">
                          <a:effectLst/>
                        </a:rPr>
                        <a:t>WAVE (</a:t>
                      </a:r>
                      <a:r>
                        <a:rPr lang="uk-UA" sz="1600">
                          <a:effectLst/>
                        </a:rPr>
                        <a:t>англ. </a:t>
                      </a:r>
                      <a:r>
                        <a:rPr lang="en-US" sz="1600">
                          <a:effectLst/>
                        </a:rPr>
                        <a:t>waveform audio format -</a:t>
                      </a:r>
                      <a:r>
                        <a:rPr lang="uk-UA" sz="1600">
                          <a:effectLst/>
                        </a:rPr>
                        <a:t>аудіоформат типу хвиля)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Формат </a:t>
                      </a:r>
                      <a:r>
                        <a:rPr lang="ru-RU" sz="1600" dirty="0" err="1">
                          <a:effectLst/>
                        </a:rPr>
                        <a:t>звукових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файлів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що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використовується</a:t>
                      </a:r>
                      <a:r>
                        <a:rPr lang="ru-RU" sz="1600" dirty="0">
                          <a:effectLst/>
                        </a:rPr>
                        <a:t> як </a:t>
                      </a:r>
                      <a:r>
                        <a:rPr lang="ru-RU" sz="1600" dirty="0" err="1">
                          <a:effectLst/>
                        </a:rPr>
                        <a:t>основний</a:t>
                      </a:r>
                      <a:r>
                        <a:rPr lang="ru-RU" sz="1600" dirty="0">
                          <a:effectLst/>
                        </a:rPr>
                        <a:t> для не-</a:t>
                      </a:r>
                      <a:r>
                        <a:rPr lang="ru-RU" sz="1600" dirty="0" err="1">
                          <a:effectLst/>
                        </a:rPr>
                        <a:t>стиснутих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аудіоданих</a:t>
                      </a:r>
                      <a:r>
                        <a:rPr lang="ru-RU" sz="1600" dirty="0">
                          <a:effectLst/>
                        </a:rPr>
                        <a:t> в </a:t>
                      </a:r>
                      <a:r>
                        <a:rPr lang="ru-RU" sz="1600" dirty="0" err="1">
                          <a:effectLst/>
                        </a:rPr>
                        <a:t>операційних</a:t>
                      </a:r>
                      <a:r>
                        <a:rPr lang="ru-RU" sz="1600" dirty="0">
                          <a:effectLst/>
                        </a:rPr>
                        <a:t> системах </a:t>
                      </a:r>
                      <a:r>
                        <a:rPr lang="ru-RU" sz="1600" dirty="0" err="1">
                          <a:effectLst/>
                        </a:rPr>
                        <a:t>сімейства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Windows</a:t>
                      </a:r>
                      <a:endParaRPr lang="ru-RU" sz="160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wav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9816"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MIDI (</a:t>
                      </a:r>
                      <a:r>
                        <a:rPr lang="uk-UA" sz="1600">
                          <a:effectLst/>
                        </a:rPr>
                        <a:t>англ. </a:t>
                      </a:r>
                      <a:r>
                        <a:rPr lang="en-US" sz="1600">
                          <a:effectLst/>
                        </a:rPr>
                        <a:t>Musical Instrument Digital Interface - </a:t>
                      </a:r>
                      <a:r>
                        <a:rPr lang="uk-UA" sz="1600">
                          <a:effectLst/>
                        </a:rPr>
                        <a:t>цифровий інтерфейс музичних інструментів)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Формат файлів, що містять команди для відтворення звуку спеціальним пристроєм або програмою -синтезатором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mid, midi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9816"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FLAC (</a:t>
                      </a:r>
                      <a:r>
                        <a:rPr lang="uk-UA" sz="1600">
                          <a:effectLst/>
                        </a:rPr>
                        <a:t>англ. </a:t>
                      </a:r>
                      <a:r>
                        <a:rPr lang="en-US" sz="1600">
                          <a:effectLst/>
                        </a:rPr>
                        <a:t>Free Lossless Audio Codec - </a:t>
                      </a:r>
                      <a:r>
                        <a:rPr lang="uk-UA" sz="1600">
                          <a:effectLst/>
                        </a:rPr>
                        <a:t>вільний аудіо-кодек без втрат)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Формат для стиснення аудіоданих без втрат, що розповсюджується за ліцензією вільного програмного забезпечення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effectLst/>
                        </a:rPr>
                        <a:t>flac</a:t>
                      </a:r>
                      <a:endParaRPr lang="en-US" sz="1600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8067041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8521519"/>
              </p:ext>
            </p:extLst>
          </p:nvPr>
        </p:nvGraphicFramePr>
        <p:xfrm>
          <a:off x="457200" y="260648"/>
          <a:ext cx="8229600" cy="63789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9416">
                <a:tc>
                  <a:txBody>
                    <a:bodyPr/>
                    <a:lstStyle/>
                    <a:p>
                      <a:r>
                        <a:rPr lang="uk-UA" sz="1600" dirty="0">
                          <a:effectLst/>
                        </a:rPr>
                        <a:t>Тип (формат)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600">
                          <a:effectLst/>
                        </a:rPr>
                        <a:t>Опис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effectLst/>
                        </a:rPr>
                        <a:t>Розширення імені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416">
                <a:tc gridSpan="3"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Файли, у яких використовується стиснення із частковою втратою даних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366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MP3, </a:t>
                      </a:r>
                      <a:r>
                        <a:rPr lang="uk-UA">
                          <a:effectLst/>
                        </a:rPr>
                        <a:t>точніше </a:t>
                      </a:r>
                      <a:r>
                        <a:rPr lang="en-US">
                          <a:effectLst/>
                        </a:rPr>
                        <a:t>MPEG-1/2/2.5 Layer 3 (</a:t>
                      </a:r>
                      <a:r>
                        <a:rPr lang="uk-UA">
                          <a:effectLst/>
                        </a:rPr>
                        <a:t>англ. </a:t>
                      </a:r>
                      <a:r>
                        <a:rPr lang="en-US">
                          <a:effectLst/>
                        </a:rPr>
                        <a:t>Motion Picture Experts Group - </a:t>
                      </a:r>
                      <a:r>
                        <a:rPr lang="uk-UA">
                          <a:effectLst/>
                        </a:rPr>
                        <a:t>експертна група з питань рухомих зображень, </a:t>
                      </a:r>
                      <a:r>
                        <a:rPr lang="en-US">
                          <a:effectLst/>
                        </a:rPr>
                        <a:t>Layer 3 - </a:t>
                      </a:r>
                      <a:r>
                        <a:rPr lang="uk-UA">
                          <a:effectLst/>
                        </a:rPr>
                        <a:t>третій рівень)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Один з найрозповсюдженіших форматів аудіофайлів. Використовується для передавання звукових даних у глобальних мережах, у файлооб-мінних системах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mp3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6421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MP4 або MPEG-4 Part 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Файли цього формату зазвичай використовуються для цифрового телебачення, зберігання відеофіль-мів тощо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mp4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0781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162836"/>
              </p:ext>
            </p:extLst>
          </p:nvPr>
        </p:nvGraphicFramePr>
        <p:xfrm>
          <a:off x="467544" y="260648"/>
          <a:ext cx="8229600" cy="6192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599">
                <a:tc>
                  <a:txBody>
                    <a:bodyPr/>
                    <a:lstStyle/>
                    <a:p>
                      <a:r>
                        <a:rPr lang="uk-UA">
                          <a:effectLst/>
                        </a:rPr>
                        <a:t>Тип (формат)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>
                          <a:effectLst/>
                        </a:rPr>
                        <a:t>Опис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>
                          <a:effectLst/>
                        </a:rPr>
                        <a:t>Розширення імені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6697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WMA/WMV (</a:t>
                      </a:r>
                      <a:r>
                        <a:rPr lang="uk-UA">
                          <a:effectLst/>
                        </a:rPr>
                        <a:t>англ. </a:t>
                      </a:r>
                      <a:r>
                        <a:rPr lang="en-US">
                          <a:effectLst/>
                        </a:rPr>
                        <a:t>Windows Media Audio/Video)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effectLst/>
                        </a:rPr>
                        <a:t>Формат файлів</a:t>
                      </a:r>
                      <a:r>
                        <a:rPr lang="uk-UA" baseline="0" dirty="0">
                          <a:effectLst/>
                        </a:rPr>
                        <a:t> </a:t>
                      </a:r>
                      <a:r>
                        <a:rPr lang="uk-UA" dirty="0">
                          <a:effectLst/>
                        </a:rPr>
                        <a:t>розроблений корпорацією </a:t>
                      </a:r>
                      <a:r>
                        <a:rPr lang="en-US" dirty="0">
                          <a:effectLst/>
                        </a:rPr>
                        <a:t>Microsoft </a:t>
                      </a:r>
                      <a:r>
                        <a:rPr lang="uk-UA" dirty="0">
                          <a:effectLst/>
                        </a:rPr>
                        <a:t>і стандартно використовується в ОС </a:t>
                      </a:r>
                      <a:r>
                        <a:rPr lang="en-US" dirty="0">
                          <a:effectLst/>
                        </a:rPr>
                        <a:t>Windows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wma, wmv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6684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QuickTime (</a:t>
                      </a:r>
                      <a:r>
                        <a:rPr lang="uk-UA">
                          <a:effectLst/>
                        </a:rPr>
                        <a:t>англ. </a:t>
                      </a:r>
                      <a:r>
                        <a:rPr lang="en-US">
                          <a:effectLst/>
                        </a:rPr>
                        <a:t>Quick Time - </a:t>
                      </a:r>
                      <a:r>
                        <a:rPr lang="uk-UA">
                          <a:effectLst/>
                        </a:rPr>
                        <a:t>швидкий час)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effectLst/>
                        </a:rPr>
                        <a:t>Формат файлів</a:t>
                      </a:r>
                      <a:r>
                        <a:rPr lang="uk-UA" baseline="0" dirty="0">
                          <a:effectLst/>
                        </a:rPr>
                        <a:t> </a:t>
                      </a:r>
                      <a:r>
                        <a:rPr lang="uk-UA" dirty="0">
                          <a:effectLst/>
                        </a:rPr>
                        <a:t>розроблено корпорацією </a:t>
                      </a:r>
                      <a:r>
                        <a:rPr lang="en-US" dirty="0">
                          <a:effectLst/>
                        </a:rPr>
                        <a:t>Apple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mov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66707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Flash </a:t>
                      </a:r>
                      <a:r>
                        <a:rPr lang="uk-UA">
                          <a:effectLst/>
                        </a:rPr>
                        <a:t>відео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Формат файлів, що використовуються зазвичай для розповсюдження відео в Інтернеті. Характеризується високим ступенем стиснення даних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effectLst/>
                        </a:rPr>
                        <a:t>flv</a:t>
                      </a:r>
                      <a:endParaRPr lang="en-US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557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400" dirty="0"/>
              <a:t>КОДЕКИ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У зв’язку з тим що більшість аудіо- та відеоданих стискуються з використанням різноманітних алгоритмів (виконується кодування даних), для їхнього відтворення потрібно виконати декодування. Програми, що містять алгоритми кодування і декодування мультимедійних даних, називають </a:t>
            </a:r>
            <a:r>
              <a:rPr lang="uk-UA" b="1" i="1" dirty="0" err="1"/>
              <a:t>кодеками</a:t>
            </a:r>
            <a:r>
              <a:rPr lang="uk-UA" dirty="0"/>
              <a:t>. </a:t>
            </a:r>
            <a:r>
              <a:rPr lang="uk-UA" dirty="0" err="1"/>
              <a:t>Кодеки</a:t>
            </a:r>
            <a:r>
              <a:rPr lang="uk-UA" dirty="0"/>
              <a:t> входять до складу програм, що опрацьовують аудіо- чи </a:t>
            </a:r>
            <a:r>
              <a:rPr lang="uk-UA" dirty="0" err="1"/>
              <a:t>відеофайли</a:t>
            </a:r>
            <a:r>
              <a:rPr lang="uk-UA" dirty="0"/>
              <a:t>, а також можуть випускатися як додатковий набір програм, наприклад </a:t>
            </a:r>
            <a:r>
              <a:rPr lang="en-US" dirty="0"/>
              <a:t>K-Lite Codec.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95333205"/>
      </p:ext>
    </p:extLst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08112"/>
          </a:xfrm>
        </p:spPr>
        <p:txBody>
          <a:bodyPr/>
          <a:lstStyle/>
          <a:p>
            <a:r>
              <a:rPr lang="ru-RU" sz="2800" dirty="0">
                <a:effectLst/>
              </a:rPr>
              <a:t>ПРОГРАМНЕ ЗАБЕЗПЕЧЕННЯ ДЛЯ ОПРАЦЮВАННЯ ОБ’ЄКТІВ МУЛЬТИМЕДІА</a:t>
            </a:r>
            <a:endParaRPr lang="uk-UA" sz="28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800" dirty="0"/>
              <a:t>Ви </a:t>
            </a:r>
            <a:r>
              <a:rPr lang="ru-RU" sz="2800" dirty="0" err="1"/>
              <a:t>вже</a:t>
            </a:r>
            <a:r>
              <a:rPr lang="ru-RU" sz="2800" dirty="0"/>
              <a:t> </a:t>
            </a:r>
            <a:r>
              <a:rPr lang="ru-RU" sz="2800" dirty="0" err="1"/>
              <a:t>ознайомилися</a:t>
            </a:r>
            <a:r>
              <a:rPr lang="ru-RU" sz="2800" dirty="0"/>
              <a:t> з </a:t>
            </a:r>
            <a:r>
              <a:rPr lang="ru-RU" sz="2800" dirty="0" err="1"/>
              <a:t>певними</a:t>
            </a:r>
            <a:r>
              <a:rPr lang="ru-RU" sz="2800" dirty="0"/>
              <a:t> </a:t>
            </a:r>
            <a:r>
              <a:rPr lang="ru-RU" sz="2800" dirty="0" err="1"/>
              <a:t>програмами</a:t>
            </a:r>
            <a:r>
              <a:rPr lang="ru-RU" sz="2800" dirty="0"/>
              <a:t> для </a:t>
            </a:r>
            <a:r>
              <a:rPr lang="ru-RU" sz="2800" dirty="0" err="1"/>
              <a:t>опрацювання</a:t>
            </a:r>
            <a:r>
              <a:rPr lang="ru-RU" sz="2800" dirty="0"/>
              <a:t> </a:t>
            </a:r>
            <a:r>
              <a:rPr lang="ru-RU" sz="2800" dirty="0" err="1"/>
              <a:t>мультимедійних</a:t>
            </a:r>
            <a:r>
              <a:rPr lang="ru-RU" sz="2800" dirty="0"/>
              <a:t> </a:t>
            </a:r>
            <a:r>
              <a:rPr lang="ru-RU" sz="2800" dirty="0" err="1"/>
              <a:t>даних</a:t>
            </a:r>
            <a:r>
              <a:rPr lang="ru-RU" sz="2800" dirty="0"/>
              <a:t> - </a:t>
            </a:r>
            <a:r>
              <a:rPr lang="ru-RU" sz="2800" dirty="0" err="1"/>
              <a:t>аудіо</a:t>
            </a:r>
            <a:r>
              <a:rPr lang="ru-RU" sz="2800" dirty="0"/>
              <a:t>- та </a:t>
            </a:r>
            <a:r>
              <a:rPr lang="ru-RU" sz="2800" dirty="0" err="1"/>
              <a:t>відеопрогравачами</a:t>
            </a:r>
            <a:r>
              <a:rPr lang="ru-RU" sz="2800" dirty="0"/>
              <a:t>. </a:t>
            </a:r>
            <a:r>
              <a:rPr lang="ru-RU" sz="2800" dirty="0" err="1"/>
              <a:t>Більш</a:t>
            </a:r>
            <a:r>
              <a:rPr lang="ru-RU" sz="2800" dirty="0"/>
              <a:t> </a:t>
            </a:r>
            <a:r>
              <a:rPr lang="ru-RU" sz="2800" dirty="0" err="1"/>
              <a:t>загальну</a:t>
            </a:r>
            <a:r>
              <a:rPr lang="ru-RU" sz="2800" dirty="0"/>
              <a:t> </a:t>
            </a:r>
            <a:r>
              <a:rPr lang="ru-RU" sz="2800" dirty="0" err="1"/>
              <a:t>класифікацію</a:t>
            </a:r>
            <a:r>
              <a:rPr lang="ru-RU" sz="2800" dirty="0"/>
              <a:t> таких </a:t>
            </a:r>
            <a:r>
              <a:rPr lang="ru-RU" sz="2800" dirty="0" err="1"/>
              <a:t>програм</a:t>
            </a:r>
            <a:r>
              <a:rPr lang="ru-RU" sz="2800" dirty="0"/>
              <a:t> за </a:t>
            </a:r>
            <a:r>
              <a:rPr lang="ru-RU" sz="2800" dirty="0" err="1"/>
              <a:t>призначенням</a:t>
            </a:r>
            <a:r>
              <a:rPr lang="ru-RU" sz="2800" dirty="0"/>
              <a:t> подано на </a:t>
            </a:r>
            <a:r>
              <a:rPr lang="ru-RU" sz="2800" dirty="0" err="1"/>
              <a:t>малюнку</a:t>
            </a:r>
            <a:r>
              <a:rPr lang="ru-RU" sz="2800" dirty="0"/>
              <a:t>.</a:t>
            </a:r>
          </a:p>
          <a:p>
            <a:pPr marL="0" indent="0">
              <a:buNone/>
            </a:pPr>
            <a:r>
              <a:rPr lang="ru-RU" sz="2800" dirty="0" err="1"/>
              <a:t>Розглянемо</a:t>
            </a:r>
            <a:r>
              <a:rPr lang="ru-RU" sz="2800" dirty="0"/>
              <a:t> </a:t>
            </a:r>
            <a:r>
              <a:rPr lang="ru-RU" sz="2800" dirty="0" err="1"/>
              <a:t>детальніше</a:t>
            </a:r>
            <a:r>
              <a:rPr lang="ru-RU" sz="2800" dirty="0"/>
              <a:t> </a:t>
            </a:r>
            <a:r>
              <a:rPr lang="ru-RU" sz="2800" dirty="0" err="1"/>
              <a:t>призначення</a:t>
            </a:r>
            <a:r>
              <a:rPr lang="ru-RU" sz="2800" dirty="0"/>
              <a:t> </a:t>
            </a:r>
            <a:r>
              <a:rPr lang="ru-RU" sz="2800" dirty="0" err="1"/>
              <a:t>цих</a:t>
            </a:r>
            <a:r>
              <a:rPr lang="ru-RU" sz="2800" dirty="0"/>
              <a:t> </a:t>
            </a:r>
            <a:r>
              <a:rPr lang="ru-RU" sz="2800" dirty="0" err="1"/>
              <a:t>програм</a:t>
            </a:r>
            <a:r>
              <a:rPr lang="ru-RU" sz="2800" dirty="0"/>
              <a:t> та </a:t>
            </a:r>
            <a:r>
              <a:rPr lang="ru-RU" sz="2800" dirty="0" err="1"/>
              <a:t>алгоритми</a:t>
            </a:r>
            <a:r>
              <a:rPr lang="ru-RU" sz="2800" dirty="0"/>
              <a:t> </a:t>
            </a:r>
            <a:r>
              <a:rPr lang="ru-RU" sz="2800" dirty="0" err="1"/>
              <a:t>роботи</a:t>
            </a:r>
            <a:r>
              <a:rPr lang="ru-RU" sz="2800" dirty="0"/>
              <a:t> з ними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14961244"/>
      </p:ext>
    </p:extLst>
  </p:cSld>
  <p:clrMapOvr>
    <a:masterClrMapping/>
  </p:clrMapOvr>
  <p:transition spd="slow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>
                <a:effectLst/>
              </a:rPr>
              <a:t>ПРОГРАМНЕ ЗАБЕЗПЕЧЕННЯ ДЛЯ ОПРАЦЮВАННЯ ОБ’ЄКТІВ МУЛЬТИМЕДІА</a:t>
            </a:r>
            <a:endParaRPr lang="uk-UA" sz="2800" dirty="0"/>
          </a:p>
        </p:txBody>
      </p:sp>
      <p:pic>
        <p:nvPicPr>
          <p:cNvPr id="6" name="Місце для вмісту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916832"/>
            <a:ext cx="8812874" cy="3456384"/>
          </a:xfrm>
        </p:spPr>
      </p:pic>
    </p:spTree>
    <p:extLst>
      <p:ext uri="{BB962C8B-B14F-4D97-AF65-F5344CB8AC3E}">
        <p14:creationId xmlns:p14="http://schemas.microsoft.com/office/powerpoint/2010/main" val="1376615983"/>
      </p:ext>
    </p:extLst>
  </p:cSld>
  <p:clrMapOvr>
    <a:masterClrMapping/>
  </p:clrMapOvr>
  <p:transition spd="slow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dirty="0">
                <a:effectLst/>
              </a:rPr>
              <a:t>ЗАПИС (ЗАХОПЛЕННЯ) АУДІО ТА ВІДЕО,</a:t>
            </a:r>
            <a:br>
              <a:rPr lang="uk-UA" sz="2800" dirty="0">
                <a:effectLst/>
              </a:rPr>
            </a:br>
            <a:r>
              <a:rPr lang="uk-UA" sz="2800" dirty="0">
                <a:effectLst/>
              </a:rPr>
              <a:t>СТВОРЕННЯ АУДІО-, ВІДЕОФРАГМЕНТІВ</a:t>
            </a:r>
            <a:endParaRPr lang="uk-UA" sz="28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Для збереження аудіо- і відеоданих, що вводяться з використанням пристроїв введення/виведення мультимедійних даних, призначені спеціальні програми запису (захоплення) звуку та відео, які ще називають </a:t>
            </a:r>
            <a:r>
              <a:rPr lang="uk-UA" dirty="0" err="1"/>
              <a:t>граберами</a:t>
            </a:r>
            <a:r>
              <a:rPr lang="uk-UA" dirty="0"/>
              <a:t> (</a:t>
            </a:r>
            <a:r>
              <a:rPr lang="uk-UA" dirty="0" err="1"/>
              <a:t>англ</a:t>
            </a:r>
            <a:r>
              <a:rPr lang="uk-UA" dirty="0"/>
              <a:t>. </a:t>
            </a:r>
            <a:r>
              <a:rPr lang="en-US" dirty="0"/>
              <a:t>grabber - </a:t>
            </a:r>
            <a:r>
              <a:rPr lang="uk-UA" dirty="0"/>
              <a:t>той, хто захоплює, хапуга, грабіжник), або рекордерами (</a:t>
            </a:r>
            <a:r>
              <a:rPr lang="uk-UA" dirty="0" err="1"/>
              <a:t>англ</a:t>
            </a:r>
            <a:r>
              <a:rPr lang="uk-UA" dirty="0"/>
              <a:t>. </a:t>
            </a:r>
            <a:r>
              <a:rPr lang="en-US" dirty="0"/>
              <a:t>record - </a:t>
            </a:r>
            <a:r>
              <a:rPr lang="uk-UA" dirty="0"/>
              <a:t>запис). Дані будуть збережені у відповідних файлах.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233" y="4907909"/>
            <a:ext cx="8640960" cy="945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102035"/>
      </p:ext>
    </p:extLst>
  </p:cSld>
  <p:clrMapOvr>
    <a:masterClrMapping/>
  </p:clrMapOvr>
  <p:transition spd="slow">
    <p:cover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иконавча">
  <a:themeElements>
    <a:clrScheme name="Виконавча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Виконавча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Виконавч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67</TotalTime>
  <Words>1133</Words>
  <Application>Microsoft Office PowerPoint</Application>
  <PresentationFormat>Екран (4:3)</PresentationFormat>
  <Paragraphs>91</Paragraphs>
  <Slides>21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21</vt:i4>
      </vt:variant>
    </vt:vector>
  </HeadingPairs>
  <TitlesOfParts>
    <vt:vector size="26" baseType="lpstr">
      <vt:lpstr>Arial</vt:lpstr>
      <vt:lpstr>Century Gothic</vt:lpstr>
      <vt:lpstr>Courier New</vt:lpstr>
      <vt:lpstr>Palatino Linotype</vt:lpstr>
      <vt:lpstr>Виконавча</vt:lpstr>
      <vt:lpstr>Опрацювання об'єктів мультимедіа</vt:lpstr>
      <vt:lpstr>ФОРМАТИ АУДІО- ТА ВІДЕОФАЙЛІВ</vt:lpstr>
      <vt:lpstr>Презентація PowerPoint</vt:lpstr>
      <vt:lpstr>Презентація PowerPoint</vt:lpstr>
      <vt:lpstr>Презентація PowerPoint</vt:lpstr>
      <vt:lpstr>КОДЕКИ</vt:lpstr>
      <vt:lpstr>ПРОГРАМНЕ ЗАБЕЗПЕЧЕННЯ ДЛЯ ОПРАЦЮВАННЯ ОБ’ЄКТІВ МУЛЬТИМЕДІА</vt:lpstr>
      <vt:lpstr>ПРОГРАМНЕ ЗАБЕЗПЕЧЕННЯ ДЛЯ ОПРАЦЮВАННЯ ОБ’ЄКТІВ МУЛЬТИМЕДІА</vt:lpstr>
      <vt:lpstr>ЗАПИС (ЗАХОПЛЕННЯ) АУДІО ТА ВІДЕО, СТВОРЕННЯ АУДІО-, ВІДЕОФРАГМЕНТІВ</vt:lpstr>
      <vt:lpstr>Презентація PowerPoint</vt:lpstr>
      <vt:lpstr>Презентація PowerPoint</vt:lpstr>
      <vt:lpstr>Запис звукового повідомлення</vt:lpstr>
      <vt:lpstr>Програма Qip Shot</vt:lpstr>
      <vt:lpstr>Програма Qip Shot</vt:lpstr>
      <vt:lpstr>Програма Qip Shot</vt:lpstr>
      <vt:lpstr>ЗАСОБИ ПЕРЕТВОРЕННЯ АУДІО-ТА ВІДЕОФОРМАТІВ</vt:lpstr>
      <vt:lpstr>Програма SoundConverter</vt:lpstr>
      <vt:lpstr>Програма HAMSTER Free Video Converter</vt:lpstr>
      <vt:lpstr>Програма HAMSTER Free Video Converter</vt:lpstr>
      <vt:lpstr>Програми конвертації</vt:lpstr>
      <vt:lpstr>Дякую за увагу.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Опрацювання об'єктів мультимедіа</dc:title>
  <dc:creator>Sara Yasmeen (Wipro Technologies)</dc:creator>
  <cp:lastModifiedBy>SolOlVik</cp:lastModifiedBy>
  <cp:revision>10</cp:revision>
  <dcterms:created xsi:type="dcterms:W3CDTF">2010-02-23T11:30:32Z</dcterms:created>
  <dcterms:modified xsi:type="dcterms:W3CDTF">2022-11-15T11:03:07Z</dcterms:modified>
</cp:coreProperties>
</file>