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sldIdLst>
    <p:sldId id="332" r:id="rId2"/>
    <p:sldId id="334" r:id="rId3"/>
    <p:sldId id="367" r:id="rId4"/>
    <p:sldId id="335" r:id="rId5"/>
    <p:sldId id="337" r:id="rId6"/>
    <p:sldId id="338" r:id="rId7"/>
    <p:sldId id="339" r:id="rId8"/>
    <p:sldId id="341" r:id="rId9"/>
    <p:sldId id="371" r:id="rId10"/>
    <p:sldId id="372" r:id="rId11"/>
    <p:sldId id="380" r:id="rId12"/>
    <p:sldId id="370" r:id="rId13"/>
    <p:sldId id="342" r:id="rId14"/>
    <p:sldId id="343" r:id="rId15"/>
    <p:sldId id="34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660"/>
  </p:normalViewPr>
  <p:slideViewPr>
    <p:cSldViewPr>
      <p:cViewPr varScale="1">
        <p:scale>
          <a:sx n="42" d="100"/>
          <a:sy n="42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FCC85-8452-43BA-9A42-D38193DB3DB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AF213-2E41-483C-968A-0CDAC5EF7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17B79-CD4E-48FC-A9EF-4A0CE2861BA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17B79-CD4E-48FC-A9EF-4A0CE2861BA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5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17B79-CD4E-48FC-A9EF-4A0CE2861BA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6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17B79-CD4E-48FC-A9EF-4A0CE2861BA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8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17B79-CD4E-48FC-A9EF-4A0CE2861BA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2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17B79-CD4E-48FC-A9EF-4A0CE2861BA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3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17B79-CD4E-48FC-A9EF-4A0CE2861BA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5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17B79-CD4E-48FC-A9EF-4A0CE2861BA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5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17B79-CD4E-48FC-A9EF-4A0CE2861BA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81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17B79-CD4E-48FC-A9EF-4A0CE2861BA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7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17B79-CD4E-48FC-A9EF-4A0CE2861BA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0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5E17B79-CD4E-48FC-A9EF-4A0CE2861BA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F6063C3-2FE8-4E84-B915-01F63EA99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5.e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7.wmf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oleObject" Target="../embeddings/oleObject18.bin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14.jpeg"/><Relationship Id="rId10" Type="http://schemas.openxmlformats.org/officeDocument/2006/relationships/image" Target="../media/image2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28950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</a:rPr>
              <a:t>1 : 2 =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304324"/>
              </p:ext>
            </p:extLst>
          </p:nvPr>
        </p:nvGraphicFramePr>
        <p:xfrm>
          <a:off x="179513" y="1550659"/>
          <a:ext cx="129614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4" name="Формула" r:id="rId3" imgW="114120" imgH="253800" progId="Equation.3">
                  <p:embed/>
                </p:oleObj>
              </mc:Choice>
              <mc:Fallback>
                <p:oleObj name="Формула" r:id="rId3" imgW="11412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550659"/>
                        <a:ext cx="1296144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7513" y="1178381"/>
            <a:ext cx="938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436" y="1988840"/>
            <a:ext cx="650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02807" y="1704889"/>
            <a:ext cx="54189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Ціле поділити на 2 рівні частини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475656" y="2194044"/>
            <a:ext cx="936104" cy="342312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169"/>
          <p:cNvGrpSpPr>
            <a:grpSpLocks/>
          </p:cNvGrpSpPr>
          <p:nvPr/>
        </p:nvGrpSpPr>
        <p:grpSpPr bwMode="auto">
          <a:xfrm rot="19829037">
            <a:off x="4268261" y="2370912"/>
            <a:ext cx="4392944" cy="801137"/>
            <a:chOff x="198" y="3003"/>
            <a:chExt cx="3827" cy="755"/>
          </a:xfrm>
        </p:grpSpPr>
        <p:sp>
          <p:nvSpPr>
            <p:cNvPr id="15" name="Freeform 170"/>
            <p:cNvSpPr>
              <a:spLocks/>
            </p:cNvSpPr>
            <p:nvPr/>
          </p:nvSpPr>
          <p:spPr bwMode="auto">
            <a:xfrm>
              <a:off x="198" y="3003"/>
              <a:ext cx="3586" cy="725"/>
            </a:xfrm>
            <a:custGeom>
              <a:avLst/>
              <a:gdLst>
                <a:gd name="T0" fmla="*/ 90 w 3586"/>
                <a:gd name="T1" fmla="*/ 13 h 725"/>
                <a:gd name="T2" fmla="*/ 2402 w 3586"/>
                <a:gd name="T3" fmla="*/ 381 h 725"/>
                <a:gd name="T4" fmla="*/ 2394 w 3586"/>
                <a:gd name="T5" fmla="*/ 333 h 725"/>
                <a:gd name="T6" fmla="*/ 3490 w 3586"/>
                <a:gd name="T7" fmla="*/ 397 h 725"/>
                <a:gd name="T8" fmla="*/ 3586 w 3586"/>
                <a:gd name="T9" fmla="*/ 533 h 725"/>
                <a:gd name="T10" fmla="*/ 3514 w 3586"/>
                <a:gd name="T11" fmla="*/ 669 h 725"/>
                <a:gd name="T12" fmla="*/ 3202 w 3586"/>
                <a:gd name="T13" fmla="*/ 701 h 725"/>
                <a:gd name="T14" fmla="*/ 3002 w 3586"/>
                <a:gd name="T15" fmla="*/ 725 h 725"/>
                <a:gd name="T16" fmla="*/ 2794 w 3586"/>
                <a:gd name="T17" fmla="*/ 725 h 725"/>
                <a:gd name="T18" fmla="*/ 2322 w 3586"/>
                <a:gd name="T19" fmla="*/ 653 h 725"/>
                <a:gd name="T20" fmla="*/ 2402 w 3586"/>
                <a:gd name="T21" fmla="*/ 333 h 725"/>
                <a:gd name="T22" fmla="*/ 2338 w 3586"/>
                <a:gd name="T23" fmla="*/ 589 h 725"/>
                <a:gd name="T24" fmla="*/ 2034 w 3586"/>
                <a:gd name="T25" fmla="*/ 581 h 725"/>
                <a:gd name="T26" fmla="*/ 1858 w 3586"/>
                <a:gd name="T27" fmla="*/ 581 h 725"/>
                <a:gd name="T28" fmla="*/ 1298 w 3586"/>
                <a:gd name="T29" fmla="*/ 533 h 725"/>
                <a:gd name="T30" fmla="*/ 954 w 3586"/>
                <a:gd name="T31" fmla="*/ 461 h 725"/>
                <a:gd name="T32" fmla="*/ 714 w 3586"/>
                <a:gd name="T33" fmla="*/ 365 h 725"/>
                <a:gd name="T34" fmla="*/ 426 w 3586"/>
                <a:gd name="T35" fmla="*/ 264 h 725"/>
                <a:gd name="T36" fmla="*/ 438 w 3586"/>
                <a:gd name="T37" fmla="*/ 216 h 725"/>
                <a:gd name="T38" fmla="*/ 396 w 3586"/>
                <a:gd name="T39" fmla="*/ 252 h 725"/>
                <a:gd name="T40" fmla="*/ 414 w 3586"/>
                <a:gd name="T41" fmla="*/ 195 h 725"/>
                <a:gd name="T42" fmla="*/ 369 w 3586"/>
                <a:gd name="T43" fmla="*/ 240 h 725"/>
                <a:gd name="T44" fmla="*/ 390 w 3586"/>
                <a:gd name="T45" fmla="*/ 186 h 725"/>
                <a:gd name="T46" fmla="*/ 336 w 3586"/>
                <a:gd name="T47" fmla="*/ 222 h 725"/>
                <a:gd name="T48" fmla="*/ 348 w 3586"/>
                <a:gd name="T49" fmla="*/ 174 h 725"/>
                <a:gd name="T50" fmla="*/ 306 w 3586"/>
                <a:gd name="T51" fmla="*/ 210 h 725"/>
                <a:gd name="T52" fmla="*/ 306 w 3586"/>
                <a:gd name="T53" fmla="*/ 165 h 725"/>
                <a:gd name="T54" fmla="*/ 273 w 3586"/>
                <a:gd name="T55" fmla="*/ 198 h 725"/>
                <a:gd name="T56" fmla="*/ 273 w 3586"/>
                <a:gd name="T57" fmla="*/ 153 h 725"/>
                <a:gd name="T58" fmla="*/ 237 w 3586"/>
                <a:gd name="T59" fmla="*/ 186 h 725"/>
                <a:gd name="T60" fmla="*/ 240 w 3586"/>
                <a:gd name="T61" fmla="*/ 141 h 725"/>
                <a:gd name="T62" fmla="*/ 204 w 3586"/>
                <a:gd name="T63" fmla="*/ 165 h 725"/>
                <a:gd name="T64" fmla="*/ 207 w 3586"/>
                <a:gd name="T65" fmla="*/ 126 h 725"/>
                <a:gd name="T66" fmla="*/ 171 w 3586"/>
                <a:gd name="T67" fmla="*/ 153 h 725"/>
                <a:gd name="T68" fmla="*/ 171 w 3586"/>
                <a:gd name="T69" fmla="*/ 108 h 725"/>
                <a:gd name="T70" fmla="*/ 135 w 3586"/>
                <a:gd name="T71" fmla="*/ 129 h 725"/>
                <a:gd name="T72" fmla="*/ 132 w 3586"/>
                <a:gd name="T73" fmla="*/ 84 h 725"/>
                <a:gd name="T74" fmla="*/ 108 w 3586"/>
                <a:gd name="T75" fmla="*/ 117 h 725"/>
                <a:gd name="T76" fmla="*/ 108 w 3586"/>
                <a:gd name="T77" fmla="*/ 72 h 725"/>
                <a:gd name="T78" fmla="*/ 69 w 3586"/>
                <a:gd name="T79" fmla="*/ 99 h 725"/>
                <a:gd name="T80" fmla="*/ 84 w 3586"/>
                <a:gd name="T81" fmla="*/ 54 h 725"/>
                <a:gd name="T82" fmla="*/ 30 w 3586"/>
                <a:gd name="T83" fmla="*/ 75 h 725"/>
                <a:gd name="T84" fmla="*/ 60 w 3586"/>
                <a:gd name="T85" fmla="*/ 45 h 725"/>
                <a:gd name="T86" fmla="*/ 15 w 3586"/>
                <a:gd name="T87" fmla="*/ 48 h 725"/>
                <a:gd name="T88" fmla="*/ 57 w 3586"/>
                <a:gd name="T89" fmla="*/ 27 h 725"/>
                <a:gd name="T90" fmla="*/ 0 w 3586"/>
                <a:gd name="T91" fmla="*/ 0 h 725"/>
                <a:gd name="T92" fmla="*/ 90 w 3586"/>
                <a:gd name="T93" fmla="*/ 13 h 7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86"/>
                <a:gd name="T142" fmla="*/ 0 h 725"/>
                <a:gd name="T143" fmla="*/ 3586 w 3586"/>
                <a:gd name="T144" fmla="*/ 725 h 7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86" h="725">
                  <a:moveTo>
                    <a:pt x="90" y="13"/>
                  </a:moveTo>
                  <a:lnTo>
                    <a:pt x="2402" y="381"/>
                  </a:lnTo>
                  <a:lnTo>
                    <a:pt x="2394" y="333"/>
                  </a:lnTo>
                  <a:lnTo>
                    <a:pt x="3490" y="397"/>
                  </a:lnTo>
                  <a:lnTo>
                    <a:pt x="3586" y="533"/>
                  </a:lnTo>
                  <a:lnTo>
                    <a:pt x="3514" y="669"/>
                  </a:lnTo>
                  <a:lnTo>
                    <a:pt x="3202" y="701"/>
                  </a:lnTo>
                  <a:lnTo>
                    <a:pt x="3002" y="725"/>
                  </a:lnTo>
                  <a:lnTo>
                    <a:pt x="2794" y="725"/>
                  </a:lnTo>
                  <a:lnTo>
                    <a:pt x="2322" y="653"/>
                  </a:lnTo>
                  <a:lnTo>
                    <a:pt x="2402" y="333"/>
                  </a:lnTo>
                  <a:lnTo>
                    <a:pt x="2338" y="589"/>
                  </a:lnTo>
                  <a:lnTo>
                    <a:pt x="2034" y="581"/>
                  </a:lnTo>
                  <a:lnTo>
                    <a:pt x="1858" y="581"/>
                  </a:lnTo>
                  <a:lnTo>
                    <a:pt x="1298" y="533"/>
                  </a:lnTo>
                  <a:lnTo>
                    <a:pt x="954" y="461"/>
                  </a:lnTo>
                  <a:lnTo>
                    <a:pt x="714" y="365"/>
                  </a:lnTo>
                  <a:lnTo>
                    <a:pt x="426" y="264"/>
                  </a:lnTo>
                  <a:lnTo>
                    <a:pt x="438" y="216"/>
                  </a:lnTo>
                  <a:lnTo>
                    <a:pt x="396" y="252"/>
                  </a:lnTo>
                  <a:lnTo>
                    <a:pt x="414" y="195"/>
                  </a:lnTo>
                  <a:lnTo>
                    <a:pt x="369" y="240"/>
                  </a:lnTo>
                  <a:lnTo>
                    <a:pt x="390" y="186"/>
                  </a:lnTo>
                  <a:lnTo>
                    <a:pt x="336" y="222"/>
                  </a:lnTo>
                  <a:lnTo>
                    <a:pt x="348" y="174"/>
                  </a:lnTo>
                  <a:lnTo>
                    <a:pt x="306" y="210"/>
                  </a:lnTo>
                  <a:lnTo>
                    <a:pt x="306" y="165"/>
                  </a:lnTo>
                  <a:lnTo>
                    <a:pt x="273" y="198"/>
                  </a:lnTo>
                  <a:lnTo>
                    <a:pt x="273" y="153"/>
                  </a:lnTo>
                  <a:lnTo>
                    <a:pt x="237" y="186"/>
                  </a:lnTo>
                  <a:lnTo>
                    <a:pt x="240" y="141"/>
                  </a:lnTo>
                  <a:lnTo>
                    <a:pt x="204" y="165"/>
                  </a:lnTo>
                  <a:lnTo>
                    <a:pt x="207" y="126"/>
                  </a:lnTo>
                  <a:lnTo>
                    <a:pt x="171" y="153"/>
                  </a:lnTo>
                  <a:lnTo>
                    <a:pt x="171" y="108"/>
                  </a:lnTo>
                  <a:lnTo>
                    <a:pt x="135" y="129"/>
                  </a:lnTo>
                  <a:lnTo>
                    <a:pt x="132" y="84"/>
                  </a:lnTo>
                  <a:lnTo>
                    <a:pt x="108" y="117"/>
                  </a:lnTo>
                  <a:lnTo>
                    <a:pt x="108" y="72"/>
                  </a:lnTo>
                  <a:lnTo>
                    <a:pt x="69" y="99"/>
                  </a:lnTo>
                  <a:lnTo>
                    <a:pt x="84" y="54"/>
                  </a:lnTo>
                  <a:lnTo>
                    <a:pt x="30" y="75"/>
                  </a:lnTo>
                  <a:lnTo>
                    <a:pt x="60" y="45"/>
                  </a:lnTo>
                  <a:lnTo>
                    <a:pt x="15" y="48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90" y="13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71" descr="Дуб"/>
            <p:cNvSpPr>
              <a:spLocks/>
            </p:cNvSpPr>
            <p:nvPr/>
          </p:nvSpPr>
          <p:spPr bwMode="auto">
            <a:xfrm>
              <a:off x="2769" y="3366"/>
              <a:ext cx="1256" cy="392"/>
            </a:xfrm>
            <a:custGeom>
              <a:avLst/>
              <a:gdLst>
                <a:gd name="T0" fmla="*/ 64 w 1256"/>
                <a:gd name="T1" fmla="*/ 0 h 392"/>
                <a:gd name="T2" fmla="*/ 1152 w 1256"/>
                <a:gd name="T3" fmla="*/ 56 h 392"/>
                <a:gd name="T4" fmla="*/ 1256 w 1256"/>
                <a:gd name="T5" fmla="*/ 208 h 392"/>
                <a:gd name="T6" fmla="*/ 1192 w 1256"/>
                <a:gd name="T7" fmla="*/ 352 h 392"/>
                <a:gd name="T8" fmla="*/ 672 w 1256"/>
                <a:gd name="T9" fmla="*/ 392 h 392"/>
                <a:gd name="T10" fmla="*/ 440 w 1256"/>
                <a:gd name="T11" fmla="*/ 392 h 392"/>
                <a:gd name="T12" fmla="*/ 0 w 1256"/>
                <a:gd name="T13" fmla="*/ 320 h 392"/>
                <a:gd name="T14" fmla="*/ 64 w 1256"/>
                <a:gd name="T15" fmla="*/ 0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6"/>
                <a:gd name="T25" fmla="*/ 0 h 392"/>
                <a:gd name="T26" fmla="*/ 1256 w 1256"/>
                <a:gd name="T27" fmla="*/ 392 h 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6" h="392">
                  <a:moveTo>
                    <a:pt x="64" y="0"/>
                  </a:moveTo>
                  <a:lnTo>
                    <a:pt x="1152" y="56"/>
                  </a:lnTo>
                  <a:lnTo>
                    <a:pt x="1256" y="208"/>
                  </a:lnTo>
                  <a:lnTo>
                    <a:pt x="1192" y="352"/>
                  </a:lnTo>
                  <a:lnTo>
                    <a:pt x="672" y="392"/>
                  </a:lnTo>
                  <a:lnTo>
                    <a:pt x="440" y="392"/>
                  </a:lnTo>
                  <a:lnTo>
                    <a:pt x="0" y="320"/>
                  </a:lnTo>
                  <a:lnTo>
                    <a:pt x="64" y="0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Oval 172"/>
            <p:cNvSpPr>
              <a:spLocks noChangeArrowheads="1"/>
            </p:cNvSpPr>
            <p:nvPr/>
          </p:nvSpPr>
          <p:spPr bwMode="auto">
            <a:xfrm>
              <a:off x="26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173"/>
            <p:cNvSpPr>
              <a:spLocks noChangeArrowheads="1"/>
            </p:cNvSpPr>
            <p:nvPr/>
          </p:nvSpPr>
          <p:spPr bwMode="auto">
            <a:xfrm>
              <a:off x="2752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174"/>
            <p:cNvSpPr>
              <a:spLocks noChangeArrowheads="1"/>
            </p:cNvSpPr>
            <p:nvPr/>
          </p:nvSpPr>
          <p:spPr bwMode="auto">
            <a:xfrm>
              <a:off x="28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175"/>
            <p:cNvSpPr>
              <a:spLocks noChangeArrowheads="1"/>
            </p:cNvSpPr>
            <p:nvPr/>
          </p:nvSpPr>
          <p:spPr bwMode="auto">
            <a:xfrm>
              <a:off x="2960" y="3416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176"/>
            <p:cNvSpPr>
              <a:spLocks noChangeArrowheads="1"/>
            </p:cNvSpPr>
            <p:nvPr/>
          </p:nvSpPr>
          <p:spPr bwMode="auto">
            <a:xfrm>
              <a:off x="2496" y="3400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2" name="Рисунок 21" descr="Картинки по запросу &quot;піца малюнок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501008"/>
            <a:ext cx="3167609" cy="310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трелка вниз 28"/>
          <p:cNvSpPr/>
          <p:nvPr/>
        </p:nvSpPr>
        <p:spPr>
          <a:xfrm>
            <a:off x="4211960" y="3212976"/>
            <a:ext cx="360040" cy="3645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2" grpId="0"/>
      <p:bldP spid="13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1571625"/>
            <a:ext cx="7444680" cy="3009503"/>
          </a:xfrm>
          <a:prstGeom prst="rect">
            <a:avLst/>
          </a:prstGeom>
          <a:blipFill rotWithShape="1">
            <a:blip r:embed="rId2"/>
            <a:stretch>
              <a:fillRect t="-2028"/>
            </a:stretch>
          </a:blipFill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5786" y="50005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Перев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свої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дпов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/>
          </p:cNvPicPr>
          <p:nvPr/>
        </p:nvPicPr>
        <p:blipFill rotWithShape="1">
          <a:blip r:embed="rId2" cstate="print"/>
          <a:srcRect l="13664" t="33175" r="53221" b="19644"/>
          <a:stretch/>
        </p:blipFill>
        <p:spPr bwMode="auto">
          <a:xfrm>
            <a:off x="1214414" y="1750586"/>
            <a:ext cx="6840760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Знаходження частини від цілого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20486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 smtClean="0">
                <a:solidFill>
                  <a:srgbClr val="C00000"/>
                </a:solidFill>
              </a:rPr>
              <a:t>Додаткове завдання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2051720" y="3789040"/>
            <a:ext cx="858284" cy="11644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8</a:t>
            </a:r>
            <a:endParaRPr kumimoji="0" lang="ru-RU" altLang="uk-UA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0333" y="600621"/>
            <a:ext cx="7993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/>
              <a:t>Яку частину піци з</a:t>
            </a:r>
            <a:r>
              <a:rPr lang="uk-UA" sz="5400" b="1" dirty="0" smtClean="0">
                <a:latin typeface="Calibri"/>
                <a:cs typeface="Calibri"/>
              </a:rPr>
              <a:t>’їли?</a:t>
            </a:r>
            <a:r>
              <a:rPr lang="uk-UA" sz="5400" b="1" dirty="0" smtClean="0"/>
              <a:t> </a:t>
            </a:r>
            <a:endParaRPr lang="uk-UA" sz="3200" b="1" dirty="0"/>
          </a:p>
        </p:txBody>
      </p:sp>
      <p:pic>
        <p:nvPicPr>
          <p:cNvPr id="8" name="Рисунок 7" descr="C:\Users\пк2\Desktop\урок\pica_1-8_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7000" r="6334" b="7334"/>
          <a:stretch/>
        </p:blipFill>
        <p:spPr bwMode="auto">
          <a:xfrm>
            <a:off x="3203848" y="1412776"/>
            <a:ext cx="4355976" cy="4484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339752" y="429309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9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0333" y="600621"/>
            <a:ext cx="7993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/>
              <a:t>Яку частину піци з</a:t>
            </a:r>
            <a:r>
              <a:rPr lang="uk-UA" sz="5400" b="1" dirty="0" smtClean="0">
                <a:latin typeface="Calibri"/>
                <a:cs typeface="Calibri"/>
              </a:rPr>
              <a:t>’їли?</a:t>
            </a:r>
            <a:r>
              <a:rPr lang="uk-UA" sz="5400" b="1" dirty="0" smtClean="0"/>
              <a:t> </a:t>
            </a:r>
            <a:endParaRPr lang="uk-UA" sz="3200" b="1" dirty="0"/>
          </a:p>
        </p:txBody>
      </p:sp>
      <p:pic>
        <p:nvPicPr>
          <p:cNvPr id="6" name="Рисунок 5" descr="pica_3-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6711" r="2014" b="8054"/>
          <a:stretch>
            <a:fillRect/>
          </a:stretch>
        </p:blipFill>
        <p:spPr bwMode="auto">
          <a:xfrm>
            <a:off x="2483768" y="1628800"/>
            <a:ext cx="4367185" cy="40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1331640" y="3645024"/>
            <a:ext cx="858284" cy="11644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8</a:t>
            </a:r>
            <a:endParaRPr lang="ru-RU" altLang="uk-UA" sz="24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619672" y="400506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9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0333" y="600621"/>
            <a:ext cx="7993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/>
              <a:t>Яку частину піци з</a:t>
            </a:r>
            <a:r>
              <a:rPr lang="uk-UA" sz="5400" b="1" dirty="0" smtClean="0">
                <a:latin typeface="Calibri"/>
                <a:cs typeface="Calibri"/>
              </a:rPr>
              <a:t>’їли?</a:t>
            </a:r>
            <a:r>
              <a:rPr lang="uk-UA" sz="5400" b="1" dirty="0" smtClean="0"/>
              <a:t> </a:t>
            </a:r>
            <a:endParaRPr lang="uk-UA" sz="3200" b="1" dirty="0"/>
          </a:p>
        </p:txBody>
      </p:sp>
      <p:pic>
        <p:nvPicPr>
          <p:cNvPr id="7" name="Рисунок 6" descr="C:\Users\пк2\Desktop\урок\pica_8-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357298"/>
            <a:ext cx="4646643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1187624" y="3645024"/>
            <a:ext cx="858284" cy="11644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8</a:t>
            </a:r>
            <a:endParaRPr lang="ru-RU" altLang="uk-UA" sz="36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03648" y="422108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9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print"/>
          <a:srcRect l="6096" t="39623" r="74160" b="23626"/>
          <a:stretch/>
        </p:blipFill>
        <p:spPr bwMode="auto">
          <a:xfrm>
            <a:off x="0" y="0"/>
            <a:ext cx="2857488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928731" y="383028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3826337" y="3830285"/>
            <a:ext cx="47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68791" y="383028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96617" y="3797510"/>
            <a:ext cx="485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3739669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-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013420"/>
              </p:ext>
            </p:extLst>
          </p:nvPr>
        </p:nvGraphicFramePr>
        <p:xfrm>
          <a:off x="4590978" y="3996968"/>
          <a:ext cx="720080" cy="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0" name="Формула" r:id="rId4" imgW="114120" imgH="253800" progId="Equation.3">
                  <p:embed/>
                </p:oleObj>
              </mc:Choice>
              <mc:Fallback>
                <p:oleObj name="Формула" r:id="rId4" imgW="11412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978" y="3996968"/>
                        <a:ext cx="720080" cy="18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714796" y="3543693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14796" y="4089899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4714796" y="3543693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716835" y="4083647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61958" y="379751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половина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959943"/>
              </p:ext>
            </p:extLst>
          </p:nvPr>
        </p:nvGraphicFramePr>
        <p:xfrm>
          <a:off x="3137540" y="5174653"/>
          <a:ext cx="720080" cy="25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1" name="Формула" r:id="rId6" imgW="114120" imgH="253800" progId="Equation.3">
                  <p:embed/>
                </p:oleObj>
              </mc:Choice>
              <mc:Fallback>
                <p:oleObj name="Формула" r:id="rId6" imgW="11412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540" y="5174653"/>
                        <a:ext cx="720080" cy="2546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3211507" y="4680611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3211507" y="5220565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86116" y="4978707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29058" y="4857760"/>
            <a:ext cx="5495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іб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, він записується двома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цифрами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і читається так: «одна друга»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2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1" grpId="1"/>
      <p:bldP spid="42" grpId="0"/>
      <p:bldP spid="42" grpId="1"/>
      <p:bldP spid="43" grpId="0"/>
      <p:bldP spid="47" grpId="0"/>
      <p:bldP spid="47" grpId="1"/>
      <p:bldP spid="48" grpId="0"/>
      <p:bldP spid="48" grpId="1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C:\Users\Admin\Desktop\Відкритий урок з математики Частини\83035.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8125067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/>
          <p:nvPr/>
        </p:nvPicPr>
        <p:blipFill rotWithShape="1">
          <a:blip r:embed="rId3" cstate="print"/>
          <a:srcRect l="5616" t="77240" r="5136" b="17096"/>
          <a:stretch/>
        </p:blipFill>
        <p:spPr bwMode="auto">
          <a:xfrm>
            <a:off x="539552" y="836712"/>
            <a:ext cx="5832648" cy="72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06062" y="2276872"/>
            <a:ext cx="1877705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75856" y="2288621"/>
            <a:ext cx="1877705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973449" y="2274007"/>
            <a:ext cx="1877705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25" idx="0"/>
            <a:endCxn id="25" idx="2"/>
          </p:cNvCxnSpPr>
          <p:nvPr/>
        </p:nvCxnSpPr>
        <p:spPr>
          <a:xfrm>
            <a:off x="1544915" y="2276872"/>
            <a:ext cx="0" cy="1224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6" idx="1"/>
            <a:endCxn id="26" idx="3"/>
          </p:cNvCxnSpPr>
          <p:nvPr/>
        </p:nvCxnSpPr>
        <p:spPr>
          <a:xfrm>
            <a:off x="3275856" y="2900689"/>
            <a:ext cx="187770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969834" y="2276872"/>
            <a:ext cx="1877705" cy="1212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06063" y="2285756"/>
            <a:ext cx="938852" cy="121238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75856" y="2918313"/>
            <a:ext cx="1877705" cy="5944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/>
          <p:cNvSpPr/>
          <p:nvPr/>
        </p:nvSpPr>
        <p:spPr>
          <a:xfrm>
            <a:off x="5977064" y="2291386"/>
            <a:ext cx="1874090" cy="1187218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412234"/>
              </p:ext>
            </p:extLst>
          </p:nvPr>
        </p:nvGraphicFramePr>
        <p:xfrm>
          <a:off x="1253979" y="3933056"/>
          <a:ext cx="2127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8" name="Формула" r:id="rId4" imgW="88707" imgH="164742" progId="Equation.3">
                  <p:embed/>
                </p:oleObj>
              </mc:Choice>
              <mc:Fallback>
                <p:oleObj name="Формула" r:id="rId4" imgW="88707" imgH="16474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3979" y="3933056"/>
                        <a:ext cx="2127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478512"/>
              </p:ext>
            </p:extLst>
          </p:nvPr>
        </p:nvGraphicFramePr>
        <p:xfrm>
          <a:off x="1104754" y="4077519"/>
          <a:ext cx="5111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9" name="Формула" r:id="rId6" imgW="114120" imgH="253800" progId="Equation.3">
                  <p:embed/>
                </p:oleObj>
              </mc:Choice>
              <mc:Fallback>
                <p:oleObj name="Формула" r:id="rId6" imgW="11412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754" y="4077519"/>
                        <a:ext cx="511175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087370"/>
              </p:ext>
            </p:extLst>
          </p:nvPr>
        </p:nvGraphicFramePr>
        <p:xfrm>
          <a:off x="1187624" y="4293096"/>
          <a:ext cx="4683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0" name="Формула" r:id="rId8" imgW="126780" imgH="164814" progId="Equation.3">
                  <p:embed/>
                </p:oleObj>
              </mc:Choice>
              <mc:Fallback>
                <p:oleObj name="Формула" r:id="rId8" imgW="126780" imgH="164814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293096"/>
                        <a:ext cx="468313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926117"/>
              </p:ext>
            </p:extLst>
          </p:nvPr>
        </p:nvGraphicFramePr>
        <p:xfrm>
          <a:off x="4021826" y="3932733"/>
          <a:ext cx="2127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1" name="Формула" r:id="rId10" imgW="88707" imgH="164742" progId="Equation.3">
                  <p:embed/>
                </p:oleObj>
              </mc:Choice>
              <mc:Fallback>
                <p:oleObj name="Формула" r:id="rId10" imgW="88707" imgH="16474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826" y="3932733"/>
                        <a:ext cx="2127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176382"/>
              </p:ext>
            </p:extLst>
          </p:nvPr>
        </p:nvGraphicFramePr>
        <p:xfrm>
          <a:off x="3851920" y="4077072"/>
          <a:ext cx="6183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2" name="Формула" r:id="rId11" imgW="114120" imgH="253800" progId="Equation.3">
                  <p:embed/>
                </p:oleObj>
              </mc:Choice>
              <mc:Fallback>
                <p:oleObj name="Формула" r:id="rId11" imgW="11412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077072"/>
                        <a:ext cx="618375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224999"/>
              </p:ext>
            </p:extLst>
          </p:nvPr>
        </p:nvGraphicFramePr>
        <p:xfrm>
          <a:off x="3980551" y="4293096"/>
          <a:ext cx="4683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3" name="Формула" r:id="rId12" imgW="126780" imgH="164814" progId="Equation.3">
                  <p:embed/>
                </p:oleObj>
              </mc:Choice>
              <mc:Fallback>
                <p:oleObj name="Формула" r:id="rId12" imgW="126780" imgH="164814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551" y="4293096"/>
                        <a:ext cx="468313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656512"/>
              </p:ext>
            </p:extLst>
          </p:nvPr>
        </p:nvGraphicFramePr>
        <p:xfrm>
          <a:off x="6701384" y="3933056"/>
          <a:ext cx="2127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4" name="Формула" r:id="rId13" imgW="88707" imgH="164742" progId="Equation.3">
                  <p:embed/>
                </p:oleObj>
              </mc:Choice>
              <mc:Fallback>
                <p:oleObj name="Формула" r:id="rId13" imgW="88707" imgH="164742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1384" y="3933056"/>
                        <a:ext cx="2127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86341"/>
              </p:ext>
            </p:extLst>
          </p:nvPr>
        </p:nvGraphicFramePr>
        <p:xfrm>
          <a:off x="6566579" y="4077196"/>
          <a:ext cx="669717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5" name="Формула" r:id="rId14" imgW="114120" imgH="253800" progId="Equation.3">
                  <p:embed/>
                </p:oleObj>
              </mc:Choice>
              <mc:Fallback>
                <p:oleObj name="Формула" r:id="rId14" imgW="114120" imgH="253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6579" y="4077196"/>
                        <a:ext cx="669717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454335"/>
              </p:ext>
            </p:extLst>
          </p:nvPr>
        </p:nvGraphicFramePr>
        <p:xfrm>
          <a:off x="6674529" y="4293096"/>
          <a:ext cx="4683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6" name="Формула" r:id="rId15" imgW="126780" imgH="164814" progId="Equation.3">
                  <p:embed/>
                </p:oleObj>
              </mc:Choice>
              <mc:Fallback>
                <p:oleObj name="Формула" r:id="rId15" imgW="126780" imgH="164814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4529" y="4293096"/>
                        <a:ext cx="468313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35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eksand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7560840" cy="15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808078"/>
              </p:ext>
            </p:extLst>
          </p:nvPr>
        </p:nvGraphicFramePr>
        <p:xfrm>
          <a:off x="7380312" y="3149634"/>
          <a:ext cx="720079" cy="27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2" name="Формула" r:id="rId4" imgW="114120" imgH="253800" progId="Equation.3">
                  <p:embed/>
                </p:oleObj>
              </mc:Choice>
              <mc:Fallback>
                <p:oleObj name="Формула" r:id="rId4" imgW="11412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149634"/>
                        <a:ext cx="720079" cy="2706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11560" y="2672916"/>
            <a:ext cx="2448272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259632" y="2672916"/>
            <a:ext cx="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2" idx="0"/>
            <a:endCxn id="12" idx="2"/>
          </p:cNvCxnSpPr>
          <p:nvPr/>
        </p:nvCxnSpPr>
        <p:spPr>
          <a:xfrm>
            <a:off x="1835696" y="2672916"/>
            <a:ext cx="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83768" y="2672916"/>
            <a:ext cx="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499993" y="2672916"/>
            <a:ext cx="2520280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7" name="Прямая соединительная линия 26"/>
          <p:cNvCxnSpPr>
            <a:stCxn id="28" idx="1"/>
            <a:endCxn id="28" idx="3"/>
          </p:cNvCxnSpPr>
          <p:nvPr/>
        </p:nvCxnSpPr>
        <p:spPr>
          <a:xfrm>
            <a:off x="4499993" y="3284984"/>
            <a:ext cx="2520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2048"/>
          <p:cNvCxnSpPr/>
          <p:nvPr/>
        </p:nvCxnSpPr>
        <p:spPr>
          <a:xfrm>
            <a:off x="4499993" y="2996952"/>
            <a:ext cx="2520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4" name="Прямая соединительная линия 2053"/>
          <p:cNvCxnSpPr/>
          <p:nvPr/>
        </p:nvCxnSpPr>
        <p:spPr>
          <a:xfrm>
            <a:off x="4499993" y="3573016"/>
            <a:ext cx="2520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11560" y="2672916"/>
            <a:ext cx="648072" cy="122413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99993" y="2672916"/>
            <a:ext cx="2520280" cy="32403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3" name="Объект 20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94853"/>
              </p:ext>
            </p:extLst>
          </p:nvPr>
        </p:nvGraphicFramePr>
        <p:xfrm>
          <a:off x="3390299" y="3192053"/>
          <a:ext cx="720080" cy="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3" name="Формула" r:id="rId6" imgW="114120" imgH="253800" progId="Equation.3">
                  <p:embed/>
                </p:oleObj>
              </mc:Choice>
              <mc:Fallback>
                <p:oleObj name="Формула" r:id="rId6" imgW="11412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299" y="3192053"/>
                        <a:ext cx="720080" cy="18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Box 2054"/>
          <p:cNvSpPr txBox="1"/>
          <p:nvPr/>
        </p:nvSpPr>
        <p:spPr>
          <a:xfrm>
            <a:off x="3514117" y="2738778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3514117" y="3284984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3514117" y="2738778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3528081" y="3284984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057" name="TextBox 2056"/>
          <p:cNvSpPr txBox="1"/>
          <p:nvPr/>
        </p:nvSpPr>
        <p:spPr>
          <a:xfrm>
            <a:off x="7512453" y="2801408"/>
            <a:ext cx="74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7521031" y="329896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7505290" y="2801408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7529394" y="3284984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4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 animBg="1"/>
      <p:bldP spid="15" grpId="0" animBg="1"/>
      <p:bldP spid="26" grpId="0" animBg="1"/>
      <p:bldP spid="2055" grpId="0"/>
      <p:bldP spid="2056" grpId="0"/>
      <p:bldP spid="46" grpId="0"/>
      <p:bldP spid="46" grpId="1"/>
      <p:bldP spid="47" grpId="0"/>
      <p:bldP spid="47" grpId="1"/>
      <p:bldP spid="2057" grpId="0"/>
      <p:bldP spid="2058" grpId="0"/>
      <p:bldP spid="50" grpId="0"/>
      <p:bldP spid="50" grpId="1"/>
      <p:bldP spid="51" grpId="0"/>
      <p:bldP spid="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eksand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7444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leksand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72907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2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Oleksandr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380734" cy="86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Oleksandr\Desktop\a3620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" y="2200253"/>
            <a:ext cx="132305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Oleksandr\Desktop\Этап 1. Чистое колесо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15" y="2200253"/>
            <a:ext cx="134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Oleksandr\Desktop\15134_html_m397ccf2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055" y="2200254"/>
            <a:ext cx="121331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Oleksandr\Desktop\krug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36" y="2200253"/>
            <a:ext cx="1285413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25" y="2200254"/>
            <a:ext cx="1224800" cy="1152128"/>
          </a:xfrm>
          <a:prstGeom prst="rect">
            <a:avLst/>
          </a:prstGeom>
        </p:spPr>
      </p:pic>
      <p:graphicFrame>
        <p:nvGraphicFramePr>
          <p:cNvPr id="58" name="Объект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67673"/>
              </p:ext>
            </p:extLst>
          </p:nvPr>
        </p:nvGraphicFramePr>
        <p:xfrm>
          <a:off x="756403" y="3714930"/>
          <a:ext cx="720080" cy="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2" name="Формула" r:id="rId9" imgW="114120" imgH="253800" progId="Equation.3">
                  <p:embed/>
                </p:oleObj>
              </mc:Choice>
              <mc:Fallback>
                <p:oleObj name="Формула" r:id="rId9" imgW="11412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03" y="3714930"/>
                        <a:ext cx="720080" cy="18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880221" y="3261655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0221" y="3807861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880221" y="3261655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882260" y="3801609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63" name="Объект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853548"/>
              </p:ext>
            </p:extLst>
          </p:nvPr>
        </p:nvGraphicFramePr>
        <p:xfrm>
          <a:off x="2527335" y="3716293"/>
          <a:ext cx="720080" cy="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3" name="Формула" r:id="rId11" imgW="114120" imgH="253800" progId="Equation.3">
                  <p:embed/>
                </p:oleObj>
              </mc:Choice>
              <mc:Fallback>
                <p:oleObj name="Формула" r:id="rId11" imgW="11412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35" y="3716293"/>
                        <a:ext cx="720080" cy="18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2651153" y="3263018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99792" y="3789040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2651153" y="3263018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7" name="Text Box 14"/>
          <p:cNvSpPr txBox="1">
            <a:spLocks noChangeArrowheads="1"/>
          </p:cNvSpPr>
          <p:nvPr/>
        </p:nvSpPr>
        <p:spPr bwMode="auto">
          <a:xfrm>
            <a:off x="2671965" y="3801609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002060"/>
                </a:solidFill>
                <a:latin typeface="Times New Roman" pitchFamily="18" charset="0"/>
              </a:rPr>
              <a:t>8</a:t>
            </a:r>
          </a:p>
        </p:txBody>
      </p:sp>
      <p:graphicFrame>
        <p:nvGraphicFramePr>
          <p:cNvPr id="78" name="Объект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434490"/>
              </p:ext>
            </p:extLst>
          </p:nvPr>
        </p:nvGraphicFramePr>
        <p:xfrm>
          <a:off x="4178814" y="3708678"/>
          <a:ext cx="720080" cy="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4" name="Формула" r:id="rId12" imgW="114120" imgH="253800" progId="Equation.3">
                  <p:embed/>
                </p:oleObj>
              </mc:Choice>
              <mc:Fallback>
                <p:oleObj name="Формула" r:id="rId12" imgW="11412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814" y="3708678"/>
                        <a:ext cx="720080" cy="18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4302632" y="3255403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302632" y="3801609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1" name="Text Box 14"/>
          <p:cNvSpPr txBox="1">
            <a:spLocks noChangeArrowheads="1"/>
          </p:cNvSpPr>
          <p:nvPr/>
        </p:nvSpPr>
        <p:spPr bwMode="auto">
          <a:xfrm>
            <a:off x="4302632" y="3255403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4302632" y="3801609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6</a:t>
            </a:r>
          </a:p>
        </p:txBody>
      </p:sp>
      <p:graphicFrame>
        <p:nvGraphicFramePr>
          <p:cNvPr id="83" name="Объект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856128"/>
              </p:ext>
            </p:extLst>
          </p:nvPr>
        </p:nvGraphicFramePr>
        <p:xfrm>
          <a:off x="5960502" y="3716293"/>
          <a:ext cx="720080" cy="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5" name="Формула" r:id="rId13" imgW="114120" imgH="253800" progId="Equation.3">
                  <p:embed/>
                </p:oleObj>
              </mc:Choice>
              <mc:Fallback>
                <p:oleObj name="Формула" r:id="rId13" imgW="11412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0502" y="3716293"/>
                        <a:ext cx="720080" cy="18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6084320" y="3263018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84320" y="3809224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14"/>
          <p:cNvSpPr txBox="1">
            <a:spLocks noChangeArrowheads="1"/>
          </p:cNvSpPr>
          <p:nvPr/>
        </p:nvSpPr>
        <p:spPr bwMode="auto">
          <a:xfrm>
            <a:off x="6084320" y="3263018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7" name="Text Box 14"/>
          <p:cNvSpPr txBox="1">
            <a:spLocks noChangeArrowheads="1"/>
          </p:cNvSpPr>
          <p:nvPr/>
        </p:nvSpPr>
        <p:spPr bwMode="auto">
          <a:xfrm>
            <a:off x="6098284" y="3809224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93" name="Объект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820976"/>
              </p:ext>
            </p:extLst>
          </p:nvPr>
        </p:nvGraphicFramePr>
        <p:xfrm>
          <a:off x="7582171" y="3801608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6" name="Формула" r:id="rId14" imgW="114120" imgH="253800" progId="Equation.3">
                  <p:embed/>
                </p:oleObj>
              </mc:Choice>
              <mc:Fallback>
                <p:oleObj name="Формула" r:id="rId14" imgW="11412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2171" y="3801608"/>
                        <a:ext cx="720080" cy="92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7705989" y="3255403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705989" y="3801609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6" name="Text Box 14"/>
          <p:cNvSpPr txBox="1">
            <a:spLocks noChangeArrowheads="1"/>
          </p:cNvSpPr>
          <p:nvPr/>
        </p:nvSpPr>
        <p:spPr bwMode="auto">
          <a:xfrm>
            <a:off x="7705989" y="3255403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7" name="Text Box 14"/>
          <p:cNvSpPr txBox="1">
            <a:spLocks noChangeArrowheads="1"/>
          </p:cNvSpPr>
          <p:nvPr/>
        </p:nvSpPr>
        <p:spPr bwMode="auto">
          <a:xfrm>
            <a:off x="7705988" y="3801609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68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1" grpId="1"/>
      <p:bldP spid="62" grpId="0"/>
      <p:bldP spid="62" grpId="1"/>
      <p:bldP spid="64" grpId="0"/>
      <p:bldP spid="65" grpId="0"/>
      <p:bldP spid="66" grpId="0"/>
      <p:bldP spid="66" grpId="1"/>
      <p:bldP spid="67" grpId="0"/>
      <p:bldP spid="67" grpId="1"/>
      <p:bldP spid="79" grpId="0"/>
      <p:bldP spid="80" grpId="0"/>
      <p:bldP spid="81" grpId="0"/>
      <p:bldP spid="81" grpId="1"/>
      <p:bldP spid="82" grpId="0"/>
      <p:bldP spid="82" grpId="1"/>
      <p:bldP spid="84" grpId="0"/>
      <p:bldP spid="85" grpId="0"/>
      <p:bldP spid="86" grpId="0"/>
      <p:bldP spid="86" grpId="1"/>
      <p:bldP spid="87" grpId="0"/>
      <p:bldP spid="87" grpId="1"/>
      <p:bldP spid="94" grpId="0"/>
      <p:bldP spid="95" grpId="0"/>
      <p:bldP spid="96" grpId="0"/>
      <p:bldP spid="96" grpId="1"/>
      <p:bldP spid="97" grpId="0"/>
      <p:bldP spid="9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5001"/>
              </p:ext>
            </p:extLst>
          </p:nvPr>
        </p:nvGraphicFramePr>
        <p:xfrm>
          <a:off x="271718" y="2425242"/>
          <a:ext cx="720080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6" name="Формула" r:id="rId3" imgW="114120" imgH="253800" progId="Equation.3">
                  <p:embed/>
                </p:oleObj>
              </mc:Choice>
              <mc:Fallback>
                <p:oleObj name="Формула" r:id="rId3" imgW="11412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18" y="2425242"/>
                        <a:ext cx="720080" cy="92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95536" y="1879037"/>
            <a:ext cx="3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5536" y="2425243"/>
            <a:ext cx="45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395536" y="1879037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395536" y="2425243"/>
            <a:ext cx="503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b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491879" y="230533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971599" y="277918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731169"/>
              </p:ext>
            </p:extLst>
          </p:nvPr>
        </p:nvGraphicFramePr>
        <p:xfrm>
          <a:off x="748615" y="2419586"/>
          <a:ext cx="3751378" cy="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7" name="Формула" r:id="rId5" imgW="114120" imgH="253800" progId="Equation.3">
                  <p:embed/>
                </p:oleObj>
              </mc:Choice>
              <mc:Fallback>
                <p:oleObj name="Формула" r:id="rId5" imgW="11412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15" y="2419586"/>
                        <a:ext cx="3751378" cy="92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664295" y="1940592"/>
            <a:ext cx="19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чисельник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64295" y="2419586"/>
            <a:ext cx="2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знаменник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996190" y="23853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491879" y="277918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362545"/>
              </p:ext>
            </p:extLst>
          </p:nvPr>
        </p:nvGraphicFramePr>
        <p:xfrm>
          <a:off x="2441830" y="2405542"/>
          <a:ext cx="6840760" cy="9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8" name="Формула" r:id="rId6" imgW="114120" imgH="253800" progId="Equation.3">
                  <p:embed/>
                </p:oleObj>
              </mc:Choice>
              <mc:Fallback>
                <p:oleObj name="Формула" r:id="rId6" imgW="11412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830" y="2405542"/>
                        <a:ext cx="6840760" cy="93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4260258" y="1983397"/>
            <a:ext cx="508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кільки частин взяли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63829" y="2542696"/>
            <a:ext cx="727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скільки рівних частин розділили ціле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643314"/>
            <a:ext cx="8139035" cy="162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68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5" grpId="1"/>
      <p:bldP spid="36" grpId="0"/>
      <p:bldP spid="36" grpId="1"/>
      <p:bldP spid="40" grpId="0"/>
      <p:bldP spid="41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/>
          <a:srcRect l="36787" t="27735" r="20387" b="1757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слайда_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1202</TotalTime>
  <Words>125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оформление слайда_1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Света</cp:lastModifiedBy>
  <cp:revision>112</cp:revision>
  <dcterms:created xsi:type="dcterms:W3CDTF">2012-01-16T15:04:31Z</dcterms:created>
  <dcterms:modified xsi:type="dcterms:W3CDTF">2022-11-16T04:59:20Z</dcterms:modified>
</cp:coreProperties>
</file>