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3981" r:id="rId2"/>
    <p:sldMasterId id="2147483996" r:id="rId3"/>
  </p:sldMasterIdLst>
  <p:notesMasterIdLst>
    <p:notesMasterId r:id="rId36"/>
  </p:notesMasterIdLst>
  <p:sldIdLst>
    <p:sldId id="337" r:id="rId4"/>
    <p:sldId id="336" r:id="rId5"/>
    <p:sldId id="334" r:id="rId6"/>
    <p:sldId id="291" r:id="rId7"/>
    <p:sldId id="303" r:id="rId8"/>
    <p:sldId id="298" r:id="rId9"/>
    <p:sldId id="295" r:id="rId10"/>
    <p:sldId id="301" r:id="rId11"/>
    <p:sldId id="300" r:id="rId12"/>
    <p:sldId id="304" r:id="rId13"/>
    <p:sldId id="306" r:id="rId14"/>
    <p:sldId id="305" r:id="rId15"/>
    <p:sldId id="308" r:id="rId16"/>
    <p:sldId id="322" r:id="rId17"/>
    <p:sldId id="299" r:id="rId18"/>
    <p:sldId id="294" r:id="rId19"/>
    <p:sldId id="314" r:id="rId20"/>
    <p:sldId id="310" r:id="rId21"/>
    <p:sldId id="323" r:id="rId22"/>
    <p:sldId id="324" r:id="rId23"/>
    <p:sldId id="325" r:id="rId24"/>
    <p:sldId id="311" r:id="rId25"/>
    <p:sldId id="333" r:id="rId26"/>
    <p:sldId id="309" r:id="rId27"/>
    <p:sldId id="313" r:id="rId28"/>
    <p:sldId id="316" r:id="rId29"/>
    <p:sldId id="318" r:id="rId30"/>
    <p:sldId id="320" r:id="rId31"/>
    <p:sldId id="319" r:id="rId32"/>
    <p:sldId id="317" r:id="rId33"/>
    <p:sldId id="328" r:id="rId34"/>
    <p:sldId id="32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0099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93DEE8-6702-4D2F-93C6-B5F8331F4C5C}" type="datetimeFigureOut">
              <a:rPr lang="uk-UA"/>
              <a:pPr>
                <a:defRPr/>
              </a:pPr>
              <a:t>15.11.2022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95A93B-8F92-463F-BDDC-16EFE4EEB9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16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5EC8-A106-4E4D-AA99-6B5B9534C79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78C2-F725-4652-90CF-5C08627D2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39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6418-7614-468B-BF76-FA24681865D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E573-6E20-4CAF-8A12-A1F9B014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68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170-88BD-4F50-9365-69E3F2B5441E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AF4F-781C-43AB-A80D-1C46BFD7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27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F3676C-EF8B-4117-AE42-6EE5D8151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3152567"/>
      </p:ext>
    </p:extLst>
  </p:cSld>
  <p:clrMapOvr>
    <a:masterClrMapping/>
  </p:clrMapOvr>
  <p:transition spd="med" advClick="0" advTm="20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6F06A7-DCB9-43E8-B70C-0A7419CA9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0501542"/>
      </p:ext>
    </p:extLst>
  </p:cSld>
  <p:clrMapOvr>
    <a:masterClrMapping/>
  </p:clrMapOvr>
  <p:transition spd="med" advClick="0" advTm="20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9D0956-2838-481D-B63B-57B1979E44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490368"/>
      </p:ext>
    </p:extLst>
  </p:cSld>
  <p:clrMapOvr>
    <a:masterClrMapping/>
  </p:clrMapOvr>
  <p:transition spd="med" advClick="0" advTm="20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69BBB6-D513-4E89-B5DB-03676C094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931558"/>
      </p:ext>
    </p:extLst>
  </p:cSld>
  <p:clrMapOvr>
    <a:masterClrMapping/>
  </p:clrMapOvr>
  <p:transition spd="med" advClick="0" advTm="20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15A96E-F45C-495E-B393-B7F855899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008584"/>
      </p:ext>
    </p:extLst>
  </p:cSld>
  <p:clrMapOvr>
    <a:masterClrMapping/>
  </p:clrMapOvr>
  <p:transition spd="med" advClick="0" advTm="20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161E6-8214-4662-9422-3268B4B5E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306895"/>
      </p:ext>
    </p:extLst>
  </p:cSld>
  <p:clrMapOvr>
    <a:masterClrMapping/>
  </p:clrMapOvr>
  <p:transition spd="med" advClick="0" advTm="20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AE6902-B327-4A0C-9195-BEB3F87F9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6994835"/>
      </p:ext>
    </p:extLst>
  </p:cSld>
  <p:clrMapOvr>
    <a:masterClrMapping/>
  </p:clrMapOvr>
  <p:transition spd="med" advClick="0" advTm="20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181C87-6331-4015-B346-0FEDBB337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3380142"/>
      </p:ext>
    </p:extLst>
  </p:cSld>
  <p:clrMapOvr>
    <a:masterClrMapping/>
  </p:clrMapOvr>
  <p:transition spd="med" advClick="0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30EB-46D5-42A6-9B8A-B74D7DDDF5CE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CCC0-2F7D-4351-A31C-D2B79D479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34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F6F2BE-9BAA-4099-BF1B-4BEDCE687B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9789954"/>
      </p:ext>
    </p:extLst>
  </p:cSld>
  <p:clrMapOvr>
    <a:masterClrMapping/>
  </p:clrMapOvr>
  <p:transition spd="med" advClick="0" advTm="20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11C1A-12DE-4C9E-9FE8-67A73FD4F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604"/>
      </p:ext>
    </p:extLst>
  </p:cSld>
  <p:clrMapOvr>
    <a:masterClrMapping/>
  </p:clrMapOvr>
  <p:transition spd="med" advClick="0" advTm="20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8F265D-C65F-4DDF-BE2D-EDA63CB5E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201174"/>
      </p:ext>
    </p:extLst>
  </p:cSld>
  <p:clrMapOvr>
    <a:masterClrMapping/>
  </p:clrMapOvr>
  <p:transition spd="med" advClick="0" advTm="20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8FEE17-5351-4A31-90ED-C76999E52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577833"/>
      </p:ext>
    </p:extLst>
  </p:cSld>
  <p:clrMapOvr>
    <a:masterClrMapping/>
  </p:clrMapOvr>
  <p:transition spd="med" advClick="0" advTm="20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C19EC5-8793-400E-80DF-0F7F19EF8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425927"/>
      </p:ext>
    </p:extLst>
  </p:cSld>
  <p:clrMapOvr>
    <a:masterClrMapping/>
  </p:clrMapOvr>
  <p:transition spd="med" advClick="0" advTm="20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1_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88F1B8-3158-4EBB-84EA-22B8FD9BF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3167898"/>
      </p:ext>
    </p:extLst>
  </p:cSld>
  <p:clrMapOvr>
    <a:masterClrMapping/>
  </p:clrMapOvr>
  <p:transition spd="med" advClick="0" advTm="20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7702-E180-4B83-93C5-5E48D24A7B1C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C761-A180-40A5-AE5A-129BB36B6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97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C55C-C633-4E56-AB9E-A319EA7DAD0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4BC-DB23-4A90-B85B-93B8F2FF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996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D8B0-962C-4579-B5A3-7AB9C3D1D56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D834-12F4-452E-9FB6-BC2A8BB7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918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5611-B364-49FC-987E-C7B3820AD832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0EB6-B699-4AFE-8D25-56BE19A61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1F2A-59D5-48C9-8CB3-24579B6E5C97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7052-B3E5-4998-B1C4-20349E73F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447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2EC8-01FE-4604-A4C1-73D553E14E0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FDB3-D94C-4805-A567-B2EA9368D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12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A2D-E57B-4D8B-8091-FECED1C57FCB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600D-0CB6-49A5-B19B-390FAA092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010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294C-5DB6-49C0-BDD5-7D3D97268287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1F95-F42A-4B6E-B79A-37A35D656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73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7D4B-AAA5-49FB-9281-9DACC615C70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AD80-0C53-4E21-AB2A-AA2E82E2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1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3824-7EFA-4DB2-BB44-AEFFC2175DA9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F21B-5195-431B-8D82-6F261D77B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31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41DA-B931-4A7C-9274-2E54F0845FA0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B263-66E5-426A-BC3A-0512CDDE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984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490F-B7DC-49C5-BEA5-70352C159DA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913A-908B-4477-A9A4-AD069224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564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6A5D-D8B8-4E93-B508-1C040EFC9120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DC3E-A418-4A83-BABA-F383629D0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467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E1FA-2219-4ED8-81E9-69D319D550C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A8F-243D-4CA1-9124-64AD31AB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058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7D17-B3C8-4A0B-897A-D8EC9C9A88B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80B6-6F86-49CC-A451-DB7F48A6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5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606C-99C7-4EC9-A18F-DE5F9AF9FEE8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4485-D381-4665-BD06-E5541D04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162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BB88-99CC-430C-BBE2-EEA006E0C627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239F-7CDC-43A1-94B1-74A16FBCB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272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B3CE-D73D-4A5A-BFB2-CDB5992F172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0EF3-BEAA-4B91-8517-51E3171C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16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1185-D678-4FDD-B699-A8C2E3E5773B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EC01-7763-4476-A37A-A88FCDC1B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009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CF2D-D997-41ED-A329-A057CD0265E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4DF5-21A9-408A-88EF-75AB0A069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106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3067-DF38-4C42-AA75-551CF0861D0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186A-1708-401D-AC71-7B5630E32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928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3D02-38C2-493C-A0F3-D52768BAEC57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DAA-F083-4CB5-9DC1-10BCAAABF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61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747B-6F87-45E0-8F79-03F3EFB327FD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F87A-4432-4233-9E62-1F044D90B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502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5F92-4946-455C-884B-0823C266447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CE80-0948-471F-9530-4A5F755A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2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4E4-8F66-4736-8DF0-4697335AD27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BB3B-69EC-4A3A-9D35-5136E9F13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834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2B4C-5E6E-4F54-9CA6-FBBD95D1DCD0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2B5A-6D1D-4AD8-9188-2E18F3FA9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5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E6E3-D58D-4617-B5BA-316BC938B53A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C3F5-A848-4955-809C-5EF52598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481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865B-5603-45F1-A98E-66D1FA3B12B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85FB-AE05-40C6-9FF3-E620313A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594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AC1E-8568-40D9-8367-5521A88A720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A961-9F81-4B99-B7CF-EE0B95401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212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0012-7511-405A-88AE-06BCA68F616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630C-74D3-4E24-9634-D209B5434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571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9754-D61C-4594-B6B7-8B170F4E534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2A90-1346-4BFF-AF98-38CDC0329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936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F4C2-F243-4FEF-976E-2AA6F89A4022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0C30-E4CB-4727-9913-35266D3F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50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708F-43D5-4BF9-B1CF-6654A2F54AA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6757-4AB1-4C5D-A503-B479DEB2D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6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FAAE-A634-4228-9447-8C5BCCDA727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5D52-C1A5-4DC5-AE36-88E517630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7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6EB9-029C-40B0-8A9E-6BEC76A5D44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4148-6066-4F5F-BFFF-48A920215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9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D924-59AC-4673-BCD8-186F334374B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F0EF-E6C4-4927-BD43-C01DEB232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77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B77E5-6CD4-4832-AB04-6913FFABC68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F60A4-5D49-4264-B91F-C03D2511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9E1652-6811-4C89-B6A0-D14E6403A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</p:sldLayoutIdLst>
  <p:transition spd="med" advClick="0" advTm="20000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43ADC-DD7D-4334-A61E-E5F32164247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F6FC5-45A4-40CC-924D-0B2B620C0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412" r:id="rId12"/>
    <p:sldLayoutId id="2147484387" r:id="rId13"/>
    <p:sldLayoutId id="2147484388" r:id="rId14"/>
    <p:sldLayoutId id="2147484413" r:id="rId15"/>
    <p:sldLayoutId id="2147484389" r:id="rId16"/>
    <p:sldLayoutId id="2147484414" r:id="rId17"/>
    <p:sldLayoutId id="2147484415" r:id="rId18"/>
    <p:sldLayoutId id="2147484390" r:id="rId19"/>
    <p:sldLayoutId id="2147484391" r:id="rId20"/>
    <p:sldLayoutId id="2147484416" r:id="rId21"/>
    <p:sldLayoutId id="2147484392" r:id="rId22"/>
    <p:sldLayoutId id="2147484393" r:id="rId23"/>
    <p:sldLayoutId id="2147484394" r:id="rId24"/>
    <p:sldLayoutId id="2147484417" r:id="rId25"/>
    <p:sldLayoutId id="2147484418" r:id="rId26"/>
    <p:sldLayoutId id="2147484395" r:id="rId27"/>
    <p:sldLayoutId id="2147484419" r:id="rId28"/>
    <p:sldLayoutId id="2147484420" r:id="rId2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53;&#1077;&#1089;&#1090;&#1086;&#1088;%20&#1051;&#1077;&#1090;&#1086;&#1087;&#1080;&#1089;&#1077;&#1094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71;&#1082;%20&#1090;&#1077;&#1073;&#1077;%20&#1085;&#1077;%20&#1083;&#1102;&#1073;&#1080;&#1090;&#1080;,%20&#1050;&#1080;&#1108;&#1074;&#1077;%20&#1084;&#1110;&#1081;!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0;&#1080;&#1081;,%20&#1065;&#1077;&#1082;,%20&#1061;&#1086;&#1088;&#1080;&#1074;%20&#1110;%20&#1089;&#1077;&#1089;&#1090;&#1088;&#1072;%20&#1111;&#1093;%20&#1051;&#1080;&#1073;&#1110;&#1076;&#1100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0;&#1080;&#1081;,%20&#1065;&#1077;&#1082;,%20&#1061;&#1086;&#1088;&#1080;&#1074;%20&#1080;%20&#1080;&#1093;%20&#1089;&#1077;&#1089;&#1090;&#1088;&#1072;%20&#1051;&#1099;&#1073;&#1077;&#1076;&#1100;.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2;&#1090;&#1077;&#1089;&#1090;&#1072;&#1094;&#1110;&#1103;%202014\&#1091;&#1088;&#1086;&#1082;%20&#1072;&#1090;&#1077;&#1089;&#1090;&#1072;&#1094;&#1110;&#1103;\5%20&#1082;&#1083;&#1072;&#1089;%20&#1030;&#1089;&#1090;&#1086;&#1088;&#1080;&#1095;&#1085;&#1077;%20&#1084;&#1080;&#1085;&#1091;&#1083;&#1077;%20&#1085;&#1072;&#1096;&#1086;&#1075;&#1086;%20&#1085;&#1072;&#1088;&#1086;&#1076;&#1091;\&#1059;&#1088;&#1086;&#1082;%20&#8470;1.%20&#1051;&#1110;&#1090;&#1086;&#1087;&#1080;&#1089;&#1085;&#1110;%20&#1086;&#1087;&#1086;&#1074;&#1110;&#1076;&#1110;%20&#1058;&#1088;&#1080;%20&#1073;&#1088;&#1072;&#1090;&#1080;%20-%20&#1050;&#1080;&#1081;,%20&#1065;&#1077;&#1082;,%20&#1061;&#1086;&#1088;&#1080;&#1074;%20&#1110;%20&#1111;&#1093;&#1085;&#1103;%20&#1089;&#1077;&#1089;&#1090;&#1088;&#1072;%20&#1051;&#1080;&#1073;&#1110;&#1076;&#1100;\S%20V%20Rahmaninov%20Frederik%20Fransua%20Shopen%20NEZhNOS%20Bozhestvennaya%20muzyka33%20Vesenniy%20val%20s%20(mp3top100.net).mp3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1547813" y="1052513"/>
            <a:ext cx="6119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endParaRPr lang="uk-UA" sz="6000">
              <a:solidFill>
                <a:srgbClr val="953735"/>
              </a:solidFill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804863" y="4581525"/>
            <a:ext cx="194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“Повість минулих літ”… </a:t>
            </a:r>
            <a:endParaRPr lang="uk-UA" sz="24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831850"/>
            <a:ext cx="8353425" cy="52315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Arial"/>
                <a:cs typeface="+mn-cs"/>
              </a:rPr>
              <a:t>ІСТОРИЧНЕ МИНУЛЕ НАШОГО НАРОДУ </a:t>
            </a:r>
            <a:endParaRPr lang="ru-RU" sz="3200" b="1" dirty="0" smtClean="0">
              <a:solidFill>
                <a:srgbClr val="C0504D">
                  <a:lumMod val="75000"/>
                </a:srgbClr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+mn-cs"/>
              </a:rPr>
              <a:t> </a:t>
            </a:r>
            <a:r>
              <a:rPr lang="ru-RU" sz="3200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+mn-cs"/>
              </a:rPr>
              <a:t>«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Повість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минулих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літ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»  -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найдавніший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літопис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нашого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народу.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Літописні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оповіді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«Три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брати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– Кий, Щек, Хорив і сестра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їхня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Либідь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». «Святослав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укладає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мир з греками і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повертається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 до </a:t>
            </a:r>
            <a:r>
              <a:rPr lang="ru-RU" sz="3200" i="1" dirty="0" err="1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Києва</a:t>
            </a:r>
            <a:r>
              <a:rPr lang="ru-RU" sz="3200" i="1" dirty="0">
                <a:solidFill>
                  <a:srgbClr val="C0504D">
                    <a:lumMod val="75000"/>
                  </a:srgbClr>
                </a:solidFill>
                <a:latin typeface="Constantia" pitchFamily="18" charset="0"/>
                <a:cs typeface="+mn-cs"/>
              </a:rPr>
              <a:t>. Смерть Святослава» </a:t>
            </a:r>
            <a:r>
              <a:rPr lang="uk-UA" sz="3200" kern="0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uk-UA" sz="3200" kern="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uk-UA" sz="3200" b="1" kern="0" dirty="0">
                <a:solidFill>
                  <a:srgbClr val="FF0000"/>
                </a:solidFill>
                <a:latin typeface="+mn-lt"/>
                <a:cs typeface="+mn-cs"/>
              </a:rPr>
              <a:t> 5 клас</a:t>
            </a:r>
          </a:p>
          <a:p>
            <a:pPr marL="288000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400" kern="0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uk-UA" sz="2400" kern="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uk-UA" sz="2000" kern="0" dirty="0">
                <a:solidFill>
                  <a:srgbClr val="FF0000"/>
                </a:solidFill>
                <a:latin typeface="+mn-lt"/>
                <a:cs typeface="+mn-cs"/>
              </a:rPr>
              <a:t>     </a:t>
            </a:r>
          </a:p>
          <a:p>
            <a:pPr marL="2880000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uk-UA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i="1">
                <a:solidFill>
                  <a:srgbClr val="C00000"/>
                </a:solidFill>
                <a:latin typeface="Constantia" pitchFamily="18" charset="0"/>
              </a:rPr>
              <a:t>Нестор Літописець</a:t>
            </a:r>
            <a:endParaRPr lang="ru-RU" sz="3200" b="1" i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6238" y="1196975"/>
            <a:ext cx="5575300" cy="53276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Науковці вважають, що Нестор Літописець народився в 1056-1057 рр. Був високоосвіченою людиною, знав кілька іноземних мов, зокрема грецьку. У віці 17 років став монахом Києво-Печерського монастиря – найбільшого на той час релігійно-культурного центру Київської Русі. З юних літ Нестор відзначався книжковою премудрістю. Особливо його цікавили життя святих та історичні події. Він старанно зібрав і описав найважливіші події вітчизняної історії, склавши  їм оцінку, виклавши власний на них погляд. 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2" descr="C:\Users\Алла\Desktop\Картинки\Урок 1\6775_03_n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2281238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1052736"/>
            <a:ext cx="2139554" cy="384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723900" y="4953000"/>
            <a:ext cx="226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632523"/>
                </a:solidFill>
                <a:latin typeface="Calibri" pitchFamily="34" charset="0"/>
              </a:rPr>
              <a:t>Нестор Літописець</a:t>
            </a: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246063" y="5530850"/>
            <a:ext cx="1198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“Повість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3270250" y="1892300"/>
            <a:ext cx="5334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>
                <a:solidFill>
                  <a:srgbClr val="632523"/>
                </a:solidFill>
                <a:latin typeface="Constantia" pitchFamily="18" charset="0"/>
              </a:rPr>
              <a:t>   «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Це була геніальна людина, яку природа прирекла бути письменником на диво століттям віддаленим, не порадившись ні з якими університетами й академіями».</a:t>
            </a:r>
          </a:p>
          <a:p>
            <a:pPr algn="just">
              <a:lnSpc>
                <a:spcPct val="114000"/>
              </a:lnSpc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                  А.Кубаревпро прп.Нестора</a:t>
            </a:r>
          </a:p>
        </p:txBody>
      </p:sp>
      <p:pic>
        <p:nvPicPr>
          <p:cNvPr id="7" name="irc_mi" descr="http://www.oa.edu.ua/assets/images/n/2012/big/Nestor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908050"/>
            <a:ext cx="2509838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491880" y="484502"/>
            <a:ext cx="2863284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«До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речі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…»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232248" cy="401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684213" y="5102225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632523"/>
                </a:solidFill>
                <a:latin typeface="Calibri" pitchFamily="34" charset="0"/>
              </a:rPr>
              <a:t>Нестор Літописець</a:t>
            </a: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246063" y="5530850"/>
            <a:ext cx="1198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“Повість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  <p:sp>
        <p:nvSpPr>
          <p:cNvPr id="41989" name="Прямоугольник 5"/>
          <p:cNvSpPr>
            <a:spLocks noChangeArrowheads="1"/>
          </p:cNvSpPr>
          <p:nvPr/>
        </p:nvSpPr>
        <p:spPr bwMode="auto">
          <a:xfrm>
            <a:off x="3184525" y="2198688"/>
            <a:ext cx="51831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ct val="20000"/>
              </a:spcBef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Зовнішність описано так: 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«Сивий, борода на зразок Богослова — не роздвоїлась. На плечах — клобук, у правій руці — перо, а в лівій — книга і чотки...».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</a:pPr>
            <a:endParaRPr lang="ru-RU" sz="2200">
              <a:solidFill>
                <a:srgbClr val="632523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98239"/>
            <a:ext cx="2863284" cy="584775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«До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речі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…»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13" y="2028825"/>
            <a:ext cx="5040312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Повість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минулих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літ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” написана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давньоруською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мовою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Одну з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кращих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її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сучасних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літературних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обробок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зробив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письменник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Віктор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Близнець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773238"/>
            <a:ext cx="29718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Одежда для детей от 2 до 7 лет (98 - 122 см) на Totoshik.ru 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4241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181" y="647837"/>
            <a:ext cx="4365298" cy="6463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Для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допитливих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939" y="620688"/>
            <a:ext cx="5662127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Гра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Асоціативна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сітка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163" y="3425825"/>
            <a:ext cx="7559675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асоціації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виникають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у вас, коли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промовляєте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слово «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Київ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»?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Запишіть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їх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на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ягідках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, листочках,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у вас на партах. І ми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спільно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складемо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китичку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калини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же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він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сьогодні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6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8" y="765175"/>
            <a:ext cx="33305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rasivye-mesta.ru/img/Kievo-Pecherskaya-lavra-in-the-nigh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990600"/>
            <a:ext cx="4537075" cy="340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621385"/>
            <a:ext cx="5572358" cy="6463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Мистецька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хвилинка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0275" y="4581525"/>
            <a:ext cx="7818438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Чи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знайомі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вам слова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пісні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Хто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їх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автор?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думки й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почуття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викликала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у вас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пісня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рядки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запам’яталися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Чому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саме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ці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Які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архітектурні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споруди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міста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побачили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у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відео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•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Чи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можете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ви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уявити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Київ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без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старовинних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будівель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Чому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?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765175"/>
            <a:ext cx="74882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Літописна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оповідь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 з «</a:t>
            </a:r>
            <a:r>
              <a:rPr lang="ru-RU" sz="2800" b="1" i="1" dirty="0" err="1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Повісті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минулих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літ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«Три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брати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– Кий, Щек, Хорив і сестра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їхня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Либідь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»</a:t>
            </a:r>
            <a:endParaRPr lang="uk-UA" sz="2800" dirty="0">
              <a:latin typeface="+mn-lt"/>
              <a:cs typeface="+mn-cs"/>
            </a:endParaRPr>
          </a:p>
        </p:txBody>
      </p:sp>
      <p:pic>
        <p:nvPicPr>
          <p:cNvPr id="9" name="Picture 2" descr="Киевский календарь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291" y="2681000"/>
            <a:ext cx="5244080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>
            <a:hlinkClick r:id="rId4" action="ppaction://hlinkfile"/>
          </p:cNvPr>
          <p:cNvSpPr/>
          <p:nvPr/>
        </p:nvSpPr>
        <p:spPr>
          <a:xfrm rot="5400000">
            <a:off x="1739900" y="5821363"/>
            <a:ext cx="263525" cy="504825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95288" y="5899150"/>
            <a:ext cx="936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відео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666" y="620688"/>
            <a:ext cx="5740675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Попрацюй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зі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словником</a:t>
            </a: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1547813" y="3933825"/>
            <a:ext cx="63865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i="1">
                <a:solidFill>
                  <a:srgbClr val="632523"/>
                </a:solidFill>
                <a:latin typeface="Constantia" pitchFamily="18" charset="0"/>
              </a:rPr>
              <a:t>Город, городище, город 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– місто</a:t>
            </a:r>
          </a:p>
          <a:p>
            <a:pPr>
              <a:lnSpc>
                <a:spcPct val="114000"/>
              </a:lnSpc>
            </a:pPr>
            <a:r>
              <a:rPr lang="ru-RU" sz="2400" b="1" i="1">
                <a:solidFill>
                  <a:srgbClr val="632523"/>
                </a:solidFill>
                <a:latin typeface="Constantia" pitchFamily="18" charset="0"/>
              </a:rPr>
              <a:t>Царгород 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– столиця Візантії </a:t>
            </a:r>
          </a:p>
          <a:p>
            <a:pPr>
              <a:lnSpc>
                <a:spcPct val="114000"/>
              </a:lnSpc>
            </a:pPr>
            <a:r>
              <a:rPr lang="ru-RU" sz="2400" b="1" i="1">
                <a:solidFill>
                  <a:srgbClr val="632523"/>
                </a:solidFill>
                <a:latin typeface="Constantia" pitchFamily="18" charset="0"/>
              </a:rPr>
              <a:t>Дунайці 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– люди, що живуть поблизу Дунаю</a:t>
            </a:r>
          </a:p>
          <a:p>
            <a:pPr>
              <a:lnSpc>
                <a:spcPct val="114000"/>
              </a:lnSpc>
            </a:pPr>
            <a:r>
              <a:rPr lang="ru-RU" sz="2400" b="1" i="1">
                <a:solidFill>
                  <a:srgbClr val="632523"/>
                </a:solidFill>
                <a:latin typeface="Constantia" pitchFamily="18" charset="0"/>
              </a:rPr>
              <a:t>Поляни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 – одне з племен Київської Русі</a:t>
            </a:r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764704"/>
            <a:ext cx="4012976" cy="282914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68625"/>
            <a:ext cx="20351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14" y="1306598"/>
            <a:ext cx="7635433" cy="267765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Виразне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літописної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оповіді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«Три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– Кий, Щек, Хорив і сестра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Либідь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cap="all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71850" y="2889250"/>
            <a:ext cx="529113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endParaRPr lang="ru-RU" sz="2200">
              <a:solidFill>
                <a:srgbClr val="632523"/>
              </a:solidFill>
              <a:latin typeface="Constantia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Хто заснував місто Київ?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Звідки взялися брати? Чим вони займались?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Які ще назви пішли від їхніх імен?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Чому Київ назвали на честь старшого брата</a:t>
            </a:r>
            <a:r>
              <a:rPr lang="ru-RU" sz="2400">
                <a:solidFill>
                  <a:srgbClr val="632523"/>
                </a:solidFill>
                <a:latin typeface="Constantia" pitchFamily="18" charset="0"/>
              </a:rPr>
              <a:t>?</a:t>
            </a:r>
            <a:endParaRPr lang="uk-UA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1990435" y="808591"/>
            <a:ext cx="5659883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Поміркуй над прочитаним</a:t>
            </a:r>
            <a:r>
              <a:rPr lang="uk-UA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E:\атестація 2014\урок атестація\00403580_n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94" y="3744420"/>
            <a:ext cx="1884263" cy="263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ла\Desktop\Картинки\Урок 1\Кий,_Щек,_Хорив_і_Либідь_засновують_місто_Київ._482_рі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28763"/>
            <a:ext cx="6408737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6375" y="5503863"/>
            <a:ext cx="6978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Кий, Щек, Хорив і Либідь засновують місто Київ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4313" y="1340768"/>
            <a:ext cx="728757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Доберіть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цитати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запропонованих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ілюстрацій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547813" y="1052513"/>
            <a:ext cx="6119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endParaRPr lang="uk-UA" sz="6000">
              <a:solidFill>
                <a:srgbClr val="953735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4663" y="836613"/>
            <a:ext cx="8280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>
                <a:solidFill>
                  <a:srgbClr val="953735"/>
                </a:solidFill>
                <a:latin typeface="Calibri" pitchFamily="34" charset="0"/>
              </a:rPr>
              <a:t>Історичне минуле </a:t>
            </a:r>
          </a:p>
          <a:p>
            <a:pPr algn="ctr">
              <a:spcBef>
                <a:spcPct val="20000"/>
              </a:spcBef>
            </a:pPr>
            <a:r>
              <a:rPr lang="ru-RU" sz="4800" b="1" i="1">
                <a:solidFill>
                  <a:srgbClr val="953735"/>
                </a:solidFill>
                <a:latin typeface="Calibri" pitchFamily="34" charset="0"/>
              </a:rPr>
              <a:t>нашого народу 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804863" y="4581525"/>
            <a:ext cx="194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“Повість минулих літ”… </a:t>
            </a:r>
            <a:endParaRPr lang="uk-UA" sz="240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182" y="2420888"/>
            <a:ext cx="3053365" cy="396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ла\Desktop\Картинки\Урок 1\Князь_Кий_на_прийомі_у_імператора_Візантії_Зенона._484_рі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33538"/>
            <a:ext cx="684053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92275" y="5732463"/>
            <a:ext cx="70564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Князь Кий на прийомі в імператора Візантії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0243" y="1340768"/>
            <a:ext cx="728757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Доберіть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цитати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запропонованих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ілюстрацій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ла\Desktop\Картинки\Урок 1\Князь_Кий_захищає_фортецю_Києвець.487_рі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6325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51050" y="5607050"/>
            <a:ext cx="64817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Князь Кий захищає фортецю Києвець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218" y="1340768"/>
            <a:ext cx="728757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Доберіть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цитати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запропонованих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ілюстрацій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" y="1862138"/>
            <a:ext cx="6192838" cy="38465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Тема: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зображення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історичного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початку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Київської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держави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її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перших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правителів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та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розвитку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упродовж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часів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княжої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доби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Ідея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: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уславлення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історичних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осіб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які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зробили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внесок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розквіт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Української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держави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2843" y="620688"/>
            <a:ext cx="4365298" cy="6463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Паспорт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твору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2228" name="Picture 2" descr="http://laptevaelena.ucoz.ru/1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65175"/>
            <a:ext cx="3355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548867">
            <a:off x="6854573" y="2511967"/>
            <a:ext cx="117532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ПАСПОРТ</a:t>
            </a:r>
            <a:endParaRPr lang="uk-UA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8"/>
          <a:stretch/>
        </p:blipFill>
        <p:spPr bwMode="auto">
          <a:xfrm>
            <a:off x="1314718" y="1204435"/>
            <a:ext cx="2288387" cy="308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50825" y="4292600"/>
            <a:ext cx="45370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Скульптурна композиція у вигляді 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плоского човна, 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на якому зображені фігури 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засновників Києва 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встановлена в 1982 році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в рамках  святкування </a:t>
            </a:r>
          </a:p>
          <a:p>
            <a:pPr algn="ctr">
              <a:defRPr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1500-річчя Києва.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5154" y="548680"/>
            <a:ext cx="3676006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Пам’ятні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знаки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981075"/>
            <a:ext cx="3846513" cy="369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13275" y="4868863"/>
            <a:ext cx="4116388" cy="133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У 2002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році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на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Майдані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Незалежності</a:t>
            </a:r>
            <a:endParaRPr lang="ru-RU" i="1" kern="0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algn="ctr">
              <a:lnSpc>
                <a:spcPct val="114000"/>
              </a:lnSpc>
              <a:defRPr/>
            </a:pP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було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встановлено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ще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один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пам'ятник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засновникам</a:t>
            </a:r>
            <a:r>
              <a:rPr lang="ru-RU" i="1" kern="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kern="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Києва</a:t>
            </a:r>
            <a:endParaRPr lang="uk-UA" i="1" kern="0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ла\Desktop\Картинки\Урок 1\191-600x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1696892"/>
            <a:ext cx="3261711" cy="240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25897" y="1697838"/>
            <a:ext cx="7488832" cy="1815882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«Святослав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укладає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мир з греками 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повертається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до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Києва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+mj-ea"/>
                <a:cs typeface="+mj-cs"/>
              </a:rPr>
              <a:t> Смерть Святослава»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pic>
        <p:nvPicPr>
          <p:cNvPr id="4" name="Picture 3" descr="C:\Users\Алла\Desktop\Картинки\Урок 1\Svyatoslav.jpg"/>
          <p:cNvPicPr>
            <a:picLocks noChangeAspect="1" noChangeArrowheads="1"/>
          </p:cNvPicPr>
          <p:nvPr/>
        </p:nvPicPr>
        <p:blipFill rotWithShape="1">
          <a:blip r:embed="rId3" cstate="print"/>
          <a:srcRect l="2764" r="8950" b="5843"/>
          <a:stretch/>
        </p:blipFill>
        <p:spPr bwMode="auto">
          <a:xfrm>
            <a:off x="1259633" y="2028473"/>
            <a:ext cx="2261142" cy="2787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971550" y="4945063"/>
            <a:ext cx="331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632523"/>
                </a:solidFill>
                <a:latin typeface="Calibri" pitchFamily="34" charset="0"/>
              </a:rPr>
              <a:t>Князь Святослав</a:t>
            </a:r>
          </a:p>
          <a:p>
            <a:pPr algn="ctr"/>
            <a:r>
              <a:rPr lang="uk-UA">
                <a:solidFill>
                  <a:srgbClr val="632523"/>
                </a:solidFill>
                <a:latin typeface="Calibri" pitchFamily="34" charset="0"/>
              </a:rPr>
              <a:t>близько 931-972</a:t>
            </a:r>
          </a:p>
        </p:txBody>
      </p:sp>
      <p:pic>
        <p:nvPicPr>
          <p:cNvPr id="7" name="Picture 2" descr="C:\Users\Алла\Desktop\Картинки\Урок 1\c556f362a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81190"/>
            <a:ext cx="3456384" cy="2193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rgbClr val="00B98A">
                        <a:shade val="50000"/>
                        <a:satMod val="190000"/>
                      </a:srgbClr>
                    </a:gs>
                    <a:gs pos="0">
                      <a:srgbClr val="00B9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B9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2A00-854B-41B9-B51B-A9EEF024DA54}" type="slidenum">
              <a:rPr lang="ru-RU" smtClean="0">
                <a:solidFill>
                  <a:srgbClr val="B7E7FF">
                    <a:lumMod val="10000"/>
                  </a:srgbClr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B7E7FF">
                  <a:lumMod val="10000"/>
                </a:srgbClr>
              </a:solidFill>
            </a:endParaRPr>
          </a:p>
        </p:txBody>
      </p:sp>
      <p:pic>
        <p:nvPicPr>
          <p:cNvPr id="55300" name="Picture 3" descr="D:\Мои рисунки\1261857781_1252290250_kazkovi-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9088"/>
            <a:ext cx="1938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615113" y="260350"/>
            <a:ext cx="2516187" cy="7191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довідкове бюро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989138"/>
            <a:ext cx="40687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kern="0" dirty="0">
                <a:solidFill>
                  <a:srgbClr val="C00000"/>
                </a:solidFill>
                <a:latin typeface="Calibri"/>
                <a:cs typeface="+mn-cs"/>
              </a:rPr>
              <a:t>Чи знаєш ти, що…</a:t>
            </a:r>
            <a:endParaRPr lang="uk-UA" sz="3600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3650" y="1268413"/>
            <a:ext cx="3959225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kern="0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  <a:cs typeface="+mn-cs"/>
              </a:rPr>
              <a:t>К</a:t>
            </a:r>
            <a:r>
              <a:rPr lang="uk-UA" sz="2000" i="1" kern="0" dirty="0" err="1">
                <a:solidFill>
                  <a:schemeClr val="accent4">
                    <a:lumMod val="10000"/>
                  </a:schemeClr>
                </a:solidFill>
                <a:latin typeface="Constantia" pitchFamily="18" charset="0"/>
                <a:cs typeface="+mn-cs"/>
              </a:rPr>
              <a:t>нязь</a:t>
            </a:r>
            <a:r>
              <a:rPr lang="uk-UA" sz="2000" i="1" kern="0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  <a:cs typeface="+mn-cs"/>
              </a:rPr>
              <a:t> Святослав уславився як відважний воїн, талановитий полководець. Він здійснював походи з метою зміцнення Київської Русі, примусив сусідні держави рахуватися з її інтересами. Підкорив східнослов’янський союз в’ятичів, звільнив від залежності хозарам і примусив сплачувати данину Києву неслов’янські племена мурому, черемисів, мордву, </a:t>
            </a:r>
            <a:r>
              <a:rPr lang="uk-UA" sz="2000" i="1" kern="0" dirty="0" err="1">
                <a:solidFill>
                  <a:schemeClr val="accent4">
                    <a:lumMod val="10000"/>
                  </a:schemeClr>
                </a:solidFill>
                <a:latin typeface="Constantia" pitchFamily="18" charset="0"/>
                <a:cs typeface="+mn-cs"/>
              </a:rPr>
              <a:t>буртасів</a:t>
            </a:r>
            <a:r>
              <a:rPr lang="uk-UA" sz="2000" i="1" kern="0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  <a:cs typeface="+mn-cs"/>
              </a:rPr>
              <a:t>… </a:t>
            </a:r>
            <a:endParaRPr lang="uk-UA" sz="2000" i="1" kern="0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666" y="620688"/>
            <a:ext cx="5740675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Попрацюй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зі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словником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375" y="1793875"/>
            <a:ext cx="5141913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400" i="1" dirty="0" err="1">
                <a:solidFill>
                  <a:srgbClr val="C0504D">
                    <a:lumMod val="50000"/>
                  </a:srgbClr>
                </a:solidFill>
                <a:latin typeface="+mn-lt"/>
                <a:cs typeface="+mn-cs"/>
              </a:rPr>
              <a:t>Поясніть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rgbClr val="C0504D">
                    <a:lumMod val="50000"/>
                  </a:srgbClr>
                </a:solidFill>
                <a:latin typeface="+mn-lt"/>
                <a:cs typeface="+mn-cs"/>
              </a:rPr>
              <a:t>значення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rgbClr val="C0504D">
                    <a:lumMod val="50000"/>
                  </a:srgbClr>
                </a:solidFill>
                <a:latin typeface="+mn-lt"/>
                <a:cs typeface="+mn-cs"/>
              </a:rPr>
              <a:t>слів</a:t>
            </a:r>
            <a:endParaRPr lang="ru-RU" sz="2400" i="1" dirty="0">
              <a:solidFill>
                <a:srgbClr val="C0504D">
                  <a:lumMod val="50000"/>
                </a:srgb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падус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», 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шатро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», 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пітник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», «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січа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», «дружина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00150"/>
            <a:ext cx="207486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513" y="4292600"/>
            <a:ext cx="6470650" cy="1355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Дослідіть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чому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Віктор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Близнець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використав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такі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слова, а не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замінив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їх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на нам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зрозумілі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загальновживані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?</a:t>
            </a:r>
            <a:endParaRPr lang="uk-UA" sz="2400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2" descr="D:\крутяк\Вибіркова робот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292600"/>
            <a:ext cx="13557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5038" y="1065218"/>
            <a:ext cx="7635433" cy="269971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Виразне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літописної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оповіді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«Святослав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укладає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мир з греками і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kern="0" cap="all" dirty="0" err="1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400" b="1" kern="0" cap="all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Смерть Святослава»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cap="all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7348" name="Прямоугольник 6"/>
          <p:cNvSpPr>
            <a:spLocks noChangeArrowheads="1"/>
          </p:cNvSpPr>
          <p:nvPr/>
        </p:nvSpPr>
        <p:spPr bwMode="auto">
          <a:xfrm>
            <a:off x="3442005" y="3327366"/>
            <a:ext cx="5067300" cy="27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953735"/>
                </a:solidFill>
                <a:latin typeface="Constantia" pitchFamily="18" charset="0"/>
              </a:rPr>
              <a:t>Робота в </a:t>
            </a:r>
            <a:r>
              <a:rPr lang="ru-RU" sz="2400" b="1" i="1" dirty="0" err="1">
                <a:solidFill>
                  <a:srgbClr val="953735"/>
                </a:solidFill>
                <a:latin typeface="Constantia" pitchFamily="18" charset="0"/>
              </a:rPr>
              <a:t>групах</a:t>
            </a:r>
            <a:endParaRPr lang="ru-RU" sz="2400" b="1" i="1" dirty="0">
              <a:solidFill>
                <a:srgbClr val="953735"/>
              </a:solidFill>
              <a:latin typeface="Constantia" pitchFamily="18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ru-RU" sz="2400" b="1" i="1" dirty="0">
              <a:solidFill>
                <a:srgbClr val="953735"/>
              </a:solidFill>
              <a:latin typeface="Constantia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i="1" dirty="0" err="1">
                <a:solidFill>
                  <a:srgbClr val="632523"/>
                </a:solidFill>
                <a:latin typeface="Constantia" pitchFamily="18" charset="0"/>
              </a:rPr>
              <a:t>Завдання</a:t>
            </a:r>
            <a:r>
              <a:rPr lang="ru-RU" sz="2400" b="1" i="1" dirty="0">
                <a:solidFill>
                  <a:srgbClr val="632523"/>
                </a:solidFill>
                <a:latin typeface="Constantia" pitchFamily="18" charset="0"/>
              </a:rPr>
              <a:t>.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Опрацювати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 текст,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записати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на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окремому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аркуші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те,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що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запам’ятали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.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Виграє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група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, яка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найповніше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rgbClr val="632523"/>
                </a:solidFill>
                <a:latin typeface="Constantia" pitchFamily="18" charset="0"/>
              </a:rPr>
              <a:t>відтворила</a:t>
            </a:r>
            <a:r>
              <a:rPr lang="ru-RU" sz="2400" i="1" dirty="0">
                <a:solidFill>
                  <a:srgbClr val="632523"/>
                </a:solidFill>
                <a:latin typeface="Constantia" pitchFamily="18" charset="0"/>
              </a:rPr>
              <a:t> текст.</a:t>
            </a:r>
            <a:endParaRPr lang="uk-UA" dirty="0"/>
          </a:p>
        </p:txBody>
      </p:sp>
      <p:pic>
        <p:nvPicPr>
          <p:cNvPr id="16386" name="Picture 2" descr="Достижение це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6447"/>
            <a:ext cx="1824023" cy="164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4140200" y="981075"/>
            <a:ext cx="4572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Хто був правителем Царгорода того часу?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  Про що сперечався Святослав із греками?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 Що вплинуло на перемогу греків?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 Чому греки не допомогли Святославу побороти печенігів?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 Про які риси характеру князя свідчить його звичка попереджати своїх ворогів словами «Іду на Ви»?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200" i="1">
                <a:solidFill>
                  <a:srgbClr val="632523"/>
                </a:solidFill>
                <a:latin typeface="Constantia" pitchFamily="18" charset="0"/>
              </a:rPr>
              <a:t>  Як загинув Святослав?</a:t>
            </a:r>
            <a:endParaRPr lang="uk-UA" i="1"/>
          </a:p>
        </p:txBody>
      </p:sp>
      <p:pic>
        <p:nvPicPr>
          <p:cNvPr id="3" name="Picture 2" descr="zastavka_svyatosla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916113"/>
            <a:ext cx="3455988" cy="30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0803" y="499699"/>
            <a:ext cx="4102405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Бесіда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за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змістом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666" y="620688"/>
            <a:ext cx="5740675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Гронування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650" y="957263"/>
            <a:ext cx="6532563" cy="1355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Дати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характеристику князю Святославу.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Звернутися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за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допомогою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до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ілюстрацій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підручнику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, де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зображено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князя.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0938" y="4152900"/>
            <a:ext cx="2200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Святослав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latin typeface="Constantia" pitchFamily="18" charset="0"/>
                <a:cs typeface="+mn-cs"/>
              </a:rPr>
              <a:t> </a:t>
            </a:r>
            <a:endParaRPr lang="uk-UA" sz="2800" b="1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7450" y="2932113"/>
            <a:ext cx="2727325" cy="3282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Відважний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Впевнений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у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собі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Патріот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Кмітливий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Хоробрий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C0504D">
                  <a:lumMod val="50000"/>
                </a:srgbClr>
              </a:solidFill>
              <a:latin typeface="Constantia" pitchFamily="18" charset="0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05188" y="3371850"/>
            <a:ext cx="1485900" cy="10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13125" y="3887788"/>
            <a:ext cx="1555750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03600" y="4433888"/>
            <a:ext cx="1609725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13125" y="4433888"/>
            <a:ext cx="1584325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13125" y="4446588"/>
            <a:ext cx="1592263" cy="105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" descr="C:\Users\Алла\Desktop\Картинки\Урок 1\Svyatoslav.jpg"/>
          <p:cNvPicPr>
            <a:picLocks noChangeAspect="1" noChangeArrowheads="1"/>
          </p:cNvPicPr>
          <p:nvPr/>
        </p:nvPicPr>
        <p:blipFill rotWithShape="1">
          <a:blip r:embed="rId2" cstate="print"/>
          <a:srcRect l="2764" r="8950" b="5843"/>
          <a:stretch/>
        </p:blipFill>
        <p:spPr bwMode="auto">
          <a:xfrm>
            <a:off x="251521" y="752357"/>
            <a:ext cx="2325720" cy="286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25" y="1031875"/>
            <a:ext cx="80645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 початку Бог сотворив Небо та Землю. А земля пуста та порожня, і темрява була над безоднею, і Дух Божий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ширяв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над поверх­ нею води. І сказав Бог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: «Хай станеться світло!» І сталося світло. І побачив Бог світло, що добре воно,— і Бог назвав світло «День», а тем­ряву назвав «Ніч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». І був вечір, і був ранок, — день перший. І сказав Бог: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«Нехай станеться твердь серед води, і нехай відділяє вона між водою і во­дою»...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І сказав Бог: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«Сотворімо людину за образом Нашим, за подобою Нашою, і хай панують над морською рибою, і над птаством небесним, і над худобою, і над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усею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землею...»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І створив Бог людину — маленьку частинку великого Всесвіту, не­знаного і загадкового. Проте кожна з цих маленьких частинок — це осо­бистість, призначення якої творити прекрасне... Цей процес творіння триває і по сьогодні. Людина, як і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Першотворець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багато чого змінила з тих давніх часів, та й змінилася сама.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 багатовікову історію планети народилося і пішло у вічність чимало митців:  Нестор Літописець, Фео­фан Прокопович, Григорій Сковорода, Тарас Шевченко та багато інших.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Про декого з них ми згадаємо сьогодні на уроці.</a:t>
            </a:r>
            <a:r>
              <a:rPr lang="uk-UA" dirty="0">
                <a:latin typeface="+mn-lt"/>
                <a:cs typeface="+mn-cs"/>
              </a:rPr>
              <a:t/>
            </a:r>
            <a:br>
              <a:rPr lang="uk-UA" dirty="0">
                <a:latin typeface="+mn-lt"/>
                <a:cs typeface="+mn-cs"/>
              </a:rPr>
            </a:br>
            <a:endParaRPr lang="uk-UA" dirty="0">
              <a:latin typeface="+mn-lt"/>
              <a:cs typeface="+mn-cs"/>
            </a:endParaRPr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22225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 V Rahmaninov Frederik Fransua Shopen NEZhNOS Bozhestvennaya muzyka33 Vesenniy val s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" y="5846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581" y="620687"/>
            <a:ext cx="5740675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Підсумок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уроку</a:t>
            </a: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533400" y="1204913"/>
            <a:ext cx="8070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.</a:t>
            </a:r>
            <a:endParaRPr lang="uk-UA"/>
          </a:p>
        </p:txBody>
      </p:sp>
      <p:sp>
        <p:nvSpPr>
          <p:cNvPr id="60420" name="Прямоугольник 3"/>
          <p:cNvSpPr>
            <a:spLocks noChangeArrowheads="1"/>
          </p:cNvSpPr>
          <p:nvPr/>
        </p:nvSpPr>
        <p:spPr bwMode="auto">
          <a:xfrm>
            <a:off x="682625" y="1692275"/>
            <a:ext cx="7772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Що нового ви дізналися про історію нашої батьківщини?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Як називається літопис, який склав Нестор Літописець?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Про які події йдеться в «Повісті минулих літ»?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З літописних оповідей найсильніше враження справила на мене…, тому що…</a:t>
            </a:r>
          </a:p>
        </p:txBody>
      </p:sp>
      <p:pic>
        <p:nvPicPr>
          <p:cNvPr id="60421" name="Picture 3" descr="D:\Украинский язык\крутяк\Опитуванн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708525"/>
            <a:ext cx="34464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400" y="1140659"/>
            <a:ext cx="365516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Вправа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Мікрофон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268413"/>
            <a:ext cx="777716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Перший літопис називався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(«Повість минулих літ»)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Найвідомішим літописцем був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(Нестор)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За легендою Київ заснувало плем’я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(полян)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Засновниками Києва літопис називає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(Кия, Щека, Хорива і Либідь)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Місто Київ дістало свою назву на честь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(старшого брата Кия)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"/>
            </a:pPr>
            <a:r>
              <a:rPr lang="uk-UA" sz="2000">
                <a:solidFill>
                  <a:srgbClr val="632523"/>
                </a:solidFill>
                <a:cs typeface="Times New Roman" pitchFamily="18" charset="0"/>
              </a:rPr>
              <a:t>Кий не міг бути простим перевізником, бо …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"/>
            </a:pPr>
            <a:r>
              <a:rPr lang="uk-UA" sz="2000" i="1">
                <a:solidFill>
                  <a:srgbClr val="632523"/>
                </a:solidFill>
                <a:cs typeface="Times New Roman" pitchFamily="18" charset="0"/>
              </a:rPr>
              <a:t>(ходив походом на Царгород, йому віддавали там великі почесті)</a:t>
            </a:r>
            <a:endParaRPr lang="uk-UA" sz="2000">
              <a:solidFill>
                <a:srgbClr val="632523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003" y="476672"/>
            <a:ext cx="2401298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Клоуз-тест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4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62038"/>
            <a:ext cx="197326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6975"/>
            <a:ext cx="87249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7095" y="611977"/>
            <a:ext cx="4549643" cy="584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Домашнє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завдання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4975" y="1412875"/>
            <a:ext cx="5689600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Читати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«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Повість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минулих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літ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», знати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основні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події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та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персонажів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літописної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оповіді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«Святослав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укладає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мир з греками і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повертається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до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Києва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. Смерть Святослава.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Група</a:t>
            </a:r>
            <a:r>
              <a:rPr lang="ru-RU" b="1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Напишіть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міні-твір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на тему «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Літопис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        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який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мені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найбільше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запам'ятався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(5-7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речень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white"/>
                </a:solidFill>
                <a:latin typeface="Constantia" pitchFamily="18" charset="0"/>
                <a:cs typeface="+mn-cs"/>
              </a:rPr>
              <a:t>ЗА БАЖАННЯМ: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Намалювати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Constantia" pitchFamily="18" charset="0"/>
                <a:cs typeface="+mn-cs"/>
              </a:rPr>
              <a:t>ілюстрації</a:t>
            </a:r>
            <a:r>
              <a:rPr lang="ru-RU" i="1" dirty="0">
                <a:solidFill>
                  <a:schemeClr val="bg1"/>
                </a:solidFill>
                <a:latin typeface="Constantia" pitchFamily="18" charset="0"/>
                <a:cs typeface="+mn-cs"/>
              </a:rPr>
              <a:t> 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6513" y="2887663"/>
            <a:ext cx="489585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Подивіться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лише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добре,                                                                      Прочитайте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знову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                                                                      Тую славу. Та читайте                                                                      Од слова до слова,                                                                      Не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минайте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ані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титли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,                                                                     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Ніже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тії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коми,                                                                        Все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розберіть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… та й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спитайте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                                                                     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Тойді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себе: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Що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ми?...                                                                        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Чиї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сини?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Яких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батьків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? </a:t>
            </a:r>
          </a:p>
          <a:p>
            <a:pPr>
              <a:lnSpc>
                <a:spcPct val="114000"/>
              </a:lnSpc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nstantia"/>
                <a:cs typeface="+mn-cs"/>
              </a:rPr>
              <a:t>                             Тарас Шевченко</a:t>
            </a:r>
          </a:p>
          <a:p>
            <a:pPr algn="ctr">
              <a:defRPr/>
            </a:pPr>
            <a:endParaRPr lang="ru-RU" sz="2400" dirty="0">
              <a:solidFill>
                <a:srgbClr val="B13F9A">
                  <a:lumMod val="75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223838" y="5575300"/>
            <a:ext cx="1223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908050"/>
            <a:ext cx="8418512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«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Повість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минулих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літ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»  - 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найдавніший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літопис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нашого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народу.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Літописні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оповіді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«Три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брати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– Кий, Щек, Хорив і сестра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їхня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Либідь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». «Святослав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укладає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мир з греками і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повертається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 до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Києва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+mn-cs"/>
              </a:rPr>
              <a:t>. Смерть Святослава»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6"/>
          <p:cNvSpPr>
            <a:spLocks noChangeArrowheads="1"/>
          </p:cNvSpPr>
          <p:nvPr/>
        </p:nvSpPr>
        <p:spPr bwMode="auto">
          <a:xfrm>
            <a:off x="223838" y="5575300"/>
            <a:ext cx="1223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  <p:pic>
        <p:nvPicPr>
          <p:cNvPr id="34819" name="Picture 2" descr="Клуб Любителей АудиоКниг АудиоКниги на украинском (p2p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338263"/>
            <a:ext cx="447833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349250" y="2492375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32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36941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i="1">
                <a:solidFill>
                  <a:srgbClr val="632523"/>
                </a:solidFill>
                <a:latin typeface="Constantia" pitchFamily="18" charset="0"/>
              </a:rPr>
              <a:t>“Повість минулих літ” – літописне зведення,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 i="1">
                <a:solidFill>
                  <a:srgbClr val="632523"/>
                </a:solidFill>
                <a:latin typeface="Constantia" pitchFamily="18" charset="0"/>
              </a:rPr>
              <a:t> складене в Києві на початку ХІІ століття,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 i="1">
                <a:solidFill>
                  <a:srgbClr val="632523"/>
                </a:solidFill>
                <a:latin typeface="Constantia" pitchFamily="18" charset="0"/>
              </a:rPr>
              <a:t> пам’ятка історіографії та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 i="1">
                <a:solidFill>
                  <a:srgbClr val="632523"/>
                </a:solidFill>
                <a:latin typeface="Constantia" pitchFamily="18" charset="0"/>
              </a:rPr>
              <a:t>літератури Київської Русі.</a:t>
            </a:r>
            <a:r>
              <a:rPr lang="ru-RU" sz="2400" i="1">
                <a:solidFill>
                  <a:srgbClr val="632523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4619" y="561454"/>
            <a:ext cx="3725700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Літописи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750" y="336550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i="1">
                <a:solidFill>
                  <a:srgbClr val="C00000"/>
                </a:solidFill>
                <a:latin typeface="Constantia" pitchFamily="18" charset="0"/>
              </a:rPr>
              <a:t>У “Повісті минулих літ”… </a:t>
            </a:r>
            <a:endParaRPr lang="ru-RU" sz="3200" b="1" i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9338" y="1927225"/>
            <a:ext cx="6464300" cy="381635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</a:rPr>
              <a:t>  йдеться про героїчне минуле Київської держави з 852р. до 1110р.;</a:t>
            </a:r>
          </a:p>
          <a:p>
            <a:pPr marL="0" indent="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</a:rPr>
              <a:t>   подано докладні відомості про територію, заселену </a:t>
            </a:r>
            <a:r>
              <a:rPr lang="uk-UA" sz="2200" i="1" dirty="0" err="1">
                <a:solidFill>
                  <a:schemeClr val="accent2">
                    <a:lumMod val="50000"/>
                  </a:schemeClr>
                </a:solidFill>
              </a:rPr>
              <a:t>слов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2200" i="1" dirty="0" err="1">
                <a:solidFill>
                  <a:schemeClr val="accent2">
                    <a:lumMod val="50000"/>
                  </a:schemeClr>
                </a:solidFill>
              </a:rPr>
              <a:t>янськими</a:t>
            </a: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</a:rPr>
              <a:t> племенами;</a:t>
            </a:r>
          </a:p>
          <a:p>
            <a:pPr marL="0" indent="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</a:rPr>
              <a:t>  дізнаємося про звичаї, мову та вірування наших предків;</a:t>
            </a:r>
          </a:p>
          <a:p>
            <a:pPr marL="0" indent="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200" i="1" dirty="0">
                <a:solidFill>
                  <a:schemeClr val="accent2">
                    <a:lumMod val="50000"/>
                  </a:schemeClr>
                </a:solidFill>
              </a:rPr>
              <a:t>  розповідається про славних київських князів – Олега, Володимира Великого, Ярослава Мудрого, княгиню Ольгу, князя Святослава.</a:t>
            </a: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179388" y="5527675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28" y="1909890"/>
            <a:ext cx="2004822" cy="319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538" y="333375"/>
            <a:ext cx="7632700" cy="7145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Оригінал (</a:t>
            </a:r>
            <a:r>
              <a:rPr lang="uk-UA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першопис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) “Повісті минулих літ” до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наших днів не зберігся. Збереглися лише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пізніші списки. Під “списком” розуміють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“</a:t>
            </a:r>
            <a:r>
              <a:rPr lang="uk-UA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переписування”з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іншого джерела.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*****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Найдавніші</a:t>
            </a:r>
            <a:r>
              <a:rPr lang="ru-RU" sz="26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 списки “</a:t>
            </a:r>
            <a:r>
              <a:rPr lang="ru-RU" sz="2600" b="1" i="1" dirty="0" err="1">
                <a:solidFill>
                  <a:srgbClr val="C00000"/>
                </a:solidFill>
                <a:latin typeface="Constantia" pitchFamily="18" charset="0"/>
                <a:cs typeface="+mn-cs"/>
              </a:rPr>
              <a:t>Повісті</a:t>
            </a:r>
            <a:r>
              <a:rPr lang="ru-RU" sz="26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…”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Лаврентіївський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переписаний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1377 року,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що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охоплює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події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до 1110 року.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Іпатіївський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переписаний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на початку ХУ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століття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доведенням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розповіді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+mn-cs"/>
              </a:rPr>
              <a:t> до 1117 року.</a:t>
            </a: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6867" name="Picture 2" descr="Одежда для детей от 2 до 7 лет (98 - 122 см) на Totoshik.ru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63688"/>
            <a:ext cx="2424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9333" y="565360"/>
            <a:ext cx="4365298" cy="6463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Для допитливих</a:t>
            </a:r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204788" y="5589588"/>
            <a:ext cx="121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rgbClr val="00B98A">
                        <a:shade val="50000"/>
                        <a:satMod val="190000"/>
                      </a:srgbClr>
                    </a:gs>
                    <a:gs pos="0">
                      <a:srgbClr val="00B9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B9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D8E2-06F6-4F07-AD8C-DFB37A5B2065}" type="slidenum">
              <a:rPr lang="ru-RU" smtClean="0">
                <a:solidFill>
                  <a:srgbClr val="B7E7FF">
                    <a:lumMod val="10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B7E7FF">
                  <a:lumMod val="10000"/>
                </a:srgbClr>
              </a:solidFill>
            </a:endParaRPr>
          </a:p>
        </p:txBody>
      </p:sp>
      <p:pic>
        <p:nvPicPr>
          <p:cNvPr id="37892" name="Picture 3" descr="D:\Мои рисунки\1261857781_1252290250_kazkovi-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05263"/>
            <a:ext cx="20240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675438" y="333375"/>
            <a:ext cx="2427287" cy="7921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довідкове бюро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825" y="1831975"/>
            <a:ext cx="43561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kern="0" dirty="0">
                <a:solidFill>
                  <a:srgbClr val="C00000"/>
                </a:solidFill>
                <a:latin typeface="Calibri"/>
                <a:cs typeface="+mn-cs"/>
              </a:rPr>
              <a:t>Літопис</a:t>
            </a:r>
            <a:r>
              <a:rPr lang="uk-UA" sz="24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</a:t>
            </a:r>
            <a:r>
              <a:rPr lang="uk-UA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– це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найдавніший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вид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історичної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та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художньої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літератури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, у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якому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записи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ведуться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в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часовій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послідовності</a:t>
            </a:r>
            <a:r>
              <a:rPr lang="ru-RU" sz="2200" b="1" i="1" kern="0" dirty="0">
                <a:solidFill>
                  <a:schemeClr val="tx2">
                    <a:lumMod val="25000"/>
                  </a:schemeClr>
                </a:solidFill>
                <a:latin typeface="Calibri"/>
                <a:cs typeface="+mn-cs"/>
              </a:rPr>
              <a:t>.</a:t>
            </a:r>
            <a:endParaRPr lang="uk-UA" sz="2200" b="1" i="1" kern="0" dirty="0">
              <a:solidFill>
                <a:schemeClr val="tx2">
                  <a:lumMod val="2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0475" y="1423988"/>
            <a:ext cx="3816350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Слово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це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походить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від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слів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“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літо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”,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що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давньоруській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мові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означало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рік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, та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від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слова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“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писати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    Авторами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літописів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були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освічені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ченці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 при </a:t>
            </a:r>
            <a:r>
              <a:rPr lang="ru-RU" sz="2200" b="1" i="1" kern="0" dirty="0" err="1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монастирях</a:t>
            </a:r>
            <a:r>
              <a:rPr lang="ru-RU" sz="2200" b="1" i="1" kern="0" dirty="0">
                <a:solidFill>
                  <a:srgbClr val="B7E7FF">
                    <a:lumMod val="25000"/>
                  </a:srgbClr>
                </a:solidFill>
                <a:latin typeface="Calibri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b="1" i="1" kern="0" dirty="0">
              <a:solidFill>
                <a:srgbClr val="B7E7FF">
                  <a:lumMod val="25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49275"/>
            <a:ext cx="729297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latin typeface="Constantia" pitchFamily="18" charset="0"/>
              </a:rPr>
              <a:t>Нестор Літописець  - автор “Повісті минулих літ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219" name="Picture 3" descr="C:\Users\user1\Desktop\0_70087_5b0c9df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063750"/>
            <a:ext cx="4833937" cy="38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06" y="2088950"/>
            <a:ext cx="2017976" cy="362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7" name="Прямоугольник 2"/>
          <p:cNvSpPr>
            <a:spLocks noChangeArrowheads="1"/>
          </p:cNvSpPr>
          <p:nvPr/>
        </p:nvSpPr>
        <p:spPr bwMode="auto">
          <a:xfrm>
            <a:off x="1338263" y="5730875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632523"/>
                </a:solidFill>
                <a:latin typeface="Calibri" pitchFamily="34" charset="0"/>
              </a:rPr>
              <a:t>Нестор Літописець</a:t>
            </a:r>
          </a:p>
        </p:txBody>
      </p:sp>
      <p:sp>
        <p:nvSpPr>
          <p:cNvPr id="38918" name="Прямоугольник 3"/>
          <p:cNvSpPr>
            <a:spLocks noChangeArrowheads="1"/>
          </p:cNvSpPr>
          <p:nvPr/>
        </p:nvSpPr>
        <p:spPr bwMode="auto">
          <a:xfrm>
            <a:off x="246063" y="5530850"/>
            <a:ext cx="1198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i="1">
                <a:solidFill>
                  <a:srgbClr val="C00000"/>
                </a:solidFill>
                <a:latin typeface="Constantia" pitchFamily="18" charset="0"/>
              </a:rPr>
              <a:t>“Повість минулих літ”… </a:t>
            </a:r>
            <a:endParaRPr lang="uk-U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9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7782</TotalTime>
  <Words>1540</Words>
  <Application>Microsoft Office PowerPoint</Application>
  <PresentationFormat>Экран (4:3)</PresentationFormat>
  <Paragraphs>187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19_Тема Office</vt:lpstr>
      <vt:lpstr>Облака</vt:lpstr>
      <vt:lpstr>20_Тема Office</vt:lpstr>
      <vt:lpstr>Слайд 1</vt:lpstr>
      <vt:lpstr>Слайд 2</vt:lpstr>
      <vt:lpstr>Слайд 3</vt:lpstr>
      <vt:lpstr>Слайд 4</vt:lpstr>
      <vt:lpstr>Слайд 5</vt:lpstr>
      <vt:lpstr>У “Повісті минулих літ”… </vt:lpstr>
      <vt:lpstr>Слайд 7</vt:lpstr>
      <vt:lpstr>Слайд 8</vt:lpstr>
      <vt:lpstr>Нестор Літописець  - автор “Повісті минулих літ”</vt:lpstr>
      <vt:lpstr>Нестор Літописець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120</cp:revision>
  <dcterms:created xsi:type="dcterms:W3CDTF">2012-01-11T18:14:07Z</dcterms:created>
  <dcterms:modified xsi:type="dcterms:W3CDTF">2022-11-15T18:30:30Z</dcterms:modified>
</cp:coreProperties>
</file>