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089455" y="2372997"/>
            <a:ext cx="8054543" cy="717934"/>
          </a:xfrm>
        </p:spPr>
        <p:txBody>
          <a:bodyPr>
            <a:normAutofit/>
          </a:bodyPr>
          <a:lstStyle/>
          <a:p>
            <a:r>
              <a:rPr lang="uk-UA" sz="4000" b="1" dirty="0">
                <a:solidFill>
                  <a:srgbClr val="FF0000"/>
                </a:solidFill>
              </a:rPr>
              <a:t>ФОНЕТИЧНА ТРАНСКРИПЦІЯ</a:t>
            </a:r>
            <a:endParaRPr lang="uk-UA" sz="40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29740" cy="24003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370" y="400050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1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324592">
            <a:off x="1197108" y="1801210"/>
            <a:ext cx="8596668" cy="1477728"/>
          </a:xfrm>
        </p:spPr>
        <p:txBody>
          <a:bodyPr>
            <a:normAutofit/>
          </a:bodyPr>
          <a:lstStyle/>
          <a:p>
            <a:r>
              <a:rPr lang="uk-UA" sz="5400" b="1" dirty="0">
                <a:solidFill>
                  <a:srgbClr val="FF0000"/>
                </a:solidFill>
              </a:rPr>
              <a:t>ДЯКУЮ ЗА УВАГУ!!!</a:t>
            </a:r>
            <a:endParaRPr lang="uk-UA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71" y="477323"/>
            <a:ext cx="1905000" cy="24003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113" y="3257214"/>
            <a:ext cx="19431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2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677335" y="334852"/>
            <a:ext cx="8596668" cy="95303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ЗАПАМ</a:t>
            </a:r>
            <a:r>
              <a:rPr lang="en-US" dirty="0" smtClean="0">
                <a:solidFill>
                  <a:srgbClr val="FF0000"/>
                </a:solidFill>
              </a:rPr>
              <a:t>’</a:t>
            </a:r>
            <a:r>
              <a:rPr lang="uk-UA" dirty="0" smtClean="0">
                <a:solidFill>
                  <a:srgbClr val="FF0000"/>
                </a:solidFill>
              </a:rPr>
              <a:t>ЯТАЙ</a:t>
            </a:r>
            <a:r>
              <a:rPr lang="en-US" dirty="0" smtClean="0">
                <a:solidFill>
                  <a:srgbClr val="FF0000"/>
                </a:solidFill>
              </a:rPr>
              <a:t>!!!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106609"/>
            <a:ext cx="8596668" cy="434570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tx1"/>
                </a:solidFill>
              </a:rPr>
              <a:t>1. Слово, що транскрибується, береться в квадратні дужки</a:t>
            </a:r>
            <a:r>
              <a:rPr lang="en-US" sz="2400" dirty="0">
                <a:solidFill>
                  <a:schemeClr val="tx1"/>
                </a:solidFill>
              </a:rPr>
              <a:t> [</a:t>
            </a:r>
            <a:r>
              <a:rPr lang="uk-UA" sz="2400" dirty="0" err="1">
                <a:solidFill>
                  <a:schemeClr val="tx1"/>
                </a:solidFill>
              </a:rPr>
              <a:t>дорóга</a:t>
            </a:r>
            <a:r>
              <a:rPr lang="en-US" sz="2400" dirty="0">
                <a:solidFill>
                  <a:schemeClr val="tx1"/>
                </a:solidFill>
              </a:rPr>
              <a:t>].</a:t>
            </a:r>
          </a:p>
          <a:p>
            <a:r>
              <a:rPr lang="uk-UA" sz="2400" dirty="0">
                <a:solidFill>
                  <a:schemeClr val="tx1"/>
                </a:solidFill>
              </a:rPr>
              <a:t> 2. </a:t>
            </a:r>
            <a:r>
              <a:rPr lang="uk-UA" sz="2400" dirty="0">
                <a:solidFill>
                  <a:srgbClr val="FF0000"/>
                </a:solidFill>
              </a:rPr>
              <a:t>АПОСТРОФ</a:t>
            </a:r>
            <a:r>
              <a:rPr lang="uk-UA" sz="2400" dirty="0">
                <a:solidFill>
                  <a:schemeClr val="tx1"/>
                </a:solidFill>
              </a:rPr>
              <a:t> у транскрипції </a:t>
            </a:r>
            <a:r>
              <a:rPr lang="uk-UA" sz="2400" dirty="0">
                <a:solidFill>
                  <a:srgbClr val="FF0000"/>
                </a:solidFill>
              </a:rPr>
              <a:t>не вживається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r>
              <a:rPr lang="uk-UA" sz="2400" dirty="0">
                <a:solidFill>
                  <a:schemeClr val="tx1"/>
                </a:solidFill>
              </a:rPr>
              <a:t> 3. Літери </a:t>
            </a:r>
            <a:r>
              <a:rPr lang="uk-UA" sz="2400" dirty="0">
                <a:solidFill>
                  <a:srgbClr val="FF0000"/>
                </a:solidFill>
              </a:rPr>
              <a:t>Я, Ю, Є, Ї, Ь</a:t>
            </a:r>
            <a:r>
              <a:rPr lang="uk-UA" sz="2400" dirty="0">
                <a:solidFill>
                  <a:schemeClr val="tx1"/>
                </a:solidFill>
              </a:rPr>
              <a:t> у транскрипції не </a:t>
            </a:r>
            <a:r>
              <a:rPr lang="uk-UA" sz="2400" dirty="0" err="1">
                <a:solidFill>
                  <a:schemeClr val="tx1"/>
                </a:solidFill>
              </a:rPr>
              <a:t>вживаютья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r>
              <a:rPr lang="uk-UA" sz="2400" dirty="0">
                <a:solidFill>
                  <a:schemeClr val="tx1"/>
                </a:solidFill>
              </a:rPr>
              <a:t> 4. Подовжені приголосні позначаються двокрапкою: зна</a:t>
            </a:r>
            <a:r>
              <a:rPr lang="uk-UA" sz="2400" dirty="0">
                <a:solidFill>
                  <a:srgbClr val="FF0000"/>
                </a:solidFill>
              </a:rPr>
              <a:t>нн</a:t>
            </a:r>
            <a:r>
              <a:rPr lang="uk-UA" sz="2400" dirty="0">
                <a:solidFill>
                  <a:schemeClr val="tx1"/>
                </a:solidFill>
              </a:rPr>
              <a:t>я [</a:t>
            </a:r>
            <a:r>
              <a:rPr lang="uk-UA" sz="2400" dirty="0" err="1">
                <a:solidFill>
                  <a:schemeClr val="tx1"/>
                </a:solidFill>
              </a:rPr>
              <a:t>зна</a:t>
            </a:r>
            <a:r>
              <a:rPr lang="uk-UA" sz="2400" dirty="0" err="1">
                <a:solidFill>
                  <a:srgbClr val="FF0000"/>
                </a:solidFill>
              </a:rPr>
              <a:t>н</a:t>
            </a:r>
            <a:r>
              <a:rPr lang="uk-UA" sz="2400" dirty="0">
                <a:solidFill>
                  <a:srgbClr val="FF0000"/>
                </a:solidFill>
              </a:rPr>
              <a:t>':</a:t>
            </a:r>
            <a:r>
              <a:rPr lang="uk-UA" sz="2400" dirty="0">
                <a:solidFill>
                  <a:schemeClr val="tx1"/>
                </a:solidFill>
              </a:rPr>
              <a:t>á], підда</a:t>
            </a:r>
            <a:r>
              <a:rPr lang="uk-UA" sz="2400" dirty="0">
                <a:solidFill>
                  <a:srgbClr val="FF0000"/>
                </a:solidFill>
              </a:rPr>
              <a:t>шш</a:t>
            </a:r>
            <a:r>
              <a:rPr lang="uk-UA" sz="2400" dirty="0">
                <a:solidFill>
                  <a:schemeClr val="tx1"/>
                </a:solidFill>
              </a:rPr>
              <a:t>я [п’</a:t>
            </a:r>
            <a:r>
              <a:rPr lang="uk-UA" sz="2400" dirty="0" err="1">
                <a:solidFill>
                  <a:schemeClr val="tx1"/>
                </a:solidFill>
              </a:rPr>
              <a:t>ід:á</a:t>
            </a:r>
            <a:r>
              <a:rPr lang="uk-UA" sz="2400" dirty="0" err="1">
                <a:solidFill>
                  <a:srgbClr val="FF0000"/>
                </a:solidFill>
              </a:rPr>
              <a:t>ш</a:t>
            </a:r>
            <a:r>
              <a:rPr lang="uk-UA" sz="2400" dirty="0">
                <a:solidFill>
                  <a:srgbClr val="FF0000"/>
                </a:solidFill>
              </a:rPr>
              <a:t>’:</a:t>
            </a:r>
            <a:r>
              <a:rPr lang="uk-UA" sz="2400" dirty="0">
                <a:solidFill>
                  <a:schemeClr val="tx1"/>
                </a:solidFill>
              </a:rPr>
              <a:t>а]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uk-UA" sz="2400" dirty="0">
              <a:solidFill>
                <a:schemeClr val="tx1"/>
              </a:solidFill>
            </a:endParaRPr>
          </a:p>
          <a:p>
            <a:r>
              <a:rPr lang="uk-UA" sz="2400" dirty="0">
                <a:solidFill>
                  <a:schemeClr val="tx1"/>
                </a:solidFill>
              </a:rPr>
              <a:t> 5. Усі слова пишуться з малої літери: Миргород 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uk-UA" sz="2400" dirty="0" err="1">
                <a:solidFill>
                  <a:schemeClr val="tx1"/>
                </a:solidFill>
              </a:rPr>
              <a:t>ми́ргород</a:t>
            </a:r>
            <a:r>
              <a:rPr lang="uk-UA" sz="2400" dirty="0">
                <a:solidFill>
                  <a:schemeClr val="tx1"/>
                </a:solidFill>
              </a:rPr>
              <a:t>]. </a:t>
            </a:r>
          </a:p>
          <a:p>
            <a:r>
              <a:rPr lang="uk-UA" sz="2400" dirty="0">
                <a:solidFill>
                  <a:schemeClr val="tx1"/>
                </a:solidFill>
              </a:rPr>
              <a:t> 6. Якщо слово має більше ніж один склад, то ставиться наголос: 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uk-UA" sz="2400" dirty="0">
                <a:solidFill>
                  <a:schemeClr val="tx1"/>
                </a:solidFill>
              </a:rPr>
              <a:t>мак</a:t>
            </a:r>
            <a:r>
              <a:rPr lang="en-US" sz="2400" dirty="0">
                <a:solidFill>
                  <a:schemeClr val="tx1"/>
                </a:solidFill>
              </a:rPr>
              <a:t>]</a:t>
            </a:r>
            <a:r>
              <a:rPr lang="uk-UA" sz="2400" dirty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chemeClr val="tx1"/>
                </a:solidFill>
              </a:rPr>
              <a:t> [</a:t>
            </a:r>
            <a:r>
              <a:rPr lang="uk-UA" sz="2400" dirty="0">
                <a:solidFill>
                  <a:schemeClr val="tx1"/>
                </a:solidFill>
              </a:rPr>
              <a:t>горá</a:t>
            </a:r>
            <a:r>
              <a:rPr lang="en-US" sz="2400" dirty="0">
                <a:solidFill>
                  <a:schemeClr val="tx1"/>
                </a:solidFill>
              </a:rPr>
              <a:t>].</a:t>
            </a:r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ÐÐ½Ð¸Ð¼Ð°ÑÐ¸Ð¾Ð½Ð½ÑÐµ ÐºÐ°ÑÑÐ¸Ð½ÐºÐ¸ Ð´Ð»Ñ Ð¿ÑÐµÐ·ÐµÐ½ÑÐ°ÑÐ¸Ð¹ Ð½Ð° ÑÐºÐ¾Ð»ÑÐ½ÑÑ ÑÐµÐ¼Ñ :: Huntingrus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10" y="-131793"/>
            <a:ext cx="1905000" cy="223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160" y="4445410"/>
            <a:ext cx="1946536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9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47731"/>
            <a:ext cx="7766936" cy="785610"/>
          </a:xfrm>
        </p:spPr>
        <p:txBody>
          <a:bodyPr/>
          <a:lstStyle/>
          <a:p>
            <a:pPr algn="ctr"/>
            <a:r>
              <a:rPr lang="uk-UA" sz="4000" dirty="0">
                <a:solidFill>
                  <a:srgbClr val="FF0000"/>
                </a:solidFill>
              </a:rPr>
              <a:t>СПІВВІДНОШЕННЯ ЗВУКІВ І БУКВ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3765" y="1365161"/>
            <a:ext cx="8153540" cy="4387877"/>
          </a:xfrm>
        </p:spPr>
        <p:txBody>
          <a:bodyPr>
            <a:noAutofit/>
          </a:bodyPr>
          <a:lstStyle/>
          <a:p>
            <a:pPr algn="l"/>
            <a:r>
              <a:rPr lang="uk-UA" sz="2800" dirty="0">
                <a:solidFill>
                  <a:srgbClr val="FF0000"/>
                </a:solidFill>
              </a:rPr>
              <a:t>Ь </a:t>
            </a:r>
            <a:r>
              <a:rPr lang="uk-UA" sz="2800" dirty="0">
                <a:solidFill>
                  <a:schemeClr val="tx1"/>
                </a:solidFill>
              </a:rPr>
              <a:t>- 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позначає </a:t>
            </a:r>
            <a:r>
              <a:rPr lang="uk-UA" sz="2800" dirty="0">
                <a:solidFill>
                  <a:srgbClr val="FF0000"/>
                </a:solidFill>
              </a:rPr>
              <a:t>0 </a:t>
            </a:r>
            <a:r>
              <a:rPr lang="uk-UA" sz="2800" dirty="0">
                <a:solidFill>
                  <a:schemeClr val="tx1"/>
                </a:solidFill>
              </a:rPr>
              <a:t>звуків</a:t>
            </a:r>
          </a:p>
          <a:p>
            <a:pPr algn="l"/>
            <a:r>
              <a:rPr lang="uk-UA" sz="2800" dirty="0">
                <a:solidFill>
                  <a:srgbClr val="FF0000"/>
                </a:solidFill>
              </a:rPr>
              <a:t>Щ</a:t>
            </a:r>
            <a:r>
              <a:rPr lang="uk-UA" sz="2800" dirty="0">
                <a:solidFill>
                  <a:schemeClr val="tx1"/>
                </a:solidFill>
              </a:rPr>
              <a:t> – </a:t>
            </a:r>
            <a:r>
              <a:rPr lang="uk-UA" sz="2800" dirty="0">
                <a:solidFill>
                  <a:srgbClr val="FF0000"/>
                </a:solidFill>
              </a:rPr>
              <a:t>завжди 2 </a:t>
            </a:r>
            <a:r>
              <a:rPr lang="uk-UA" sz="2800" dirty="0">
                <a:solidFill>
                  <a:schemeClr val="tx1"/>
                </a:solidFill>
              </a:rPr>
              <a:t>звуки: </a:t>
            </a:r>
            <a:r>
              <a:rPr lang="en-US" sz="2800" dirty="0">
                <a:solidFill>
                  <a:schemeClr val="tx1"/>
                </a:solidFill>
              </a:rPr>
              <a:t>[</a:t>
            </a:r>
            <a:r>
              <a:rPr lang="uk-UA" sz="2800" dirty="0">
                <a:solidFill>
                  <a:schemeClr val="tx1"/>
                </a:solidFill>
              </a:rPr>
              <a:t>ШЧ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: щока </a:t>
            </a:r>
            <a:r>
              <a:rPr lang="en-US" sz="2800" dirty="0">
                <a:solidFill>
                  <a:schemeClr val="tx1"/>
                </a:solidFill>
              </a:rPr>
              <a:t>[</a:t>
            </a:r>
            <a:r>
              <a:rPr lang="uk-UA" sz="2800" dirty="0" err="1">
                <a:solidFill>
                  <a:schemeClr val="tx1"/>
                </a:solidFill>
              </a:rPr>
              <a:t>шчокá</a:t>
            </a:r>
            <a:r>
              <a:rPr lang="uk-UA" sz="2800" dirty="0">
                <a:solidFill>
                  <a:schemeClr val="tx1"/>
                </a:solidFill>
              </a:rPr>
              <a:t>]</a:t>
            </a:r>
          </a:p>
          <a:p>
            <a:pPr algn="l"/>
            <a:r>
              <a:rPr lang="uk-UA" sz="2800" dirty="0">
                <a:solidFill>
                  <a:srgbClr val="FF0000"/>
                </a:solidFill>
              </a:rPr>
              <a:t>Ї </a:t>
            </a:r>
            <a:r>
              <a:rPr lang="uk-UA" sz="2800" dirty="0">
                <a:solidFill>
                  <a:schemeClr val="tx1"/>
                </a:solidFill>
              </a:rPr>
              <a:t>– </a:t>
            </a:r>
            <a:r>
              <a:rPr lang="uk-UA" sz="2800" dirty="0">
                <a:solidFill>
                  <a:srgbClr val="FF0000"/>
                </a:solidFill>
              </a:rPr>
              <a:t>завжди 2</a:t>
            </a:r>
            <a:r>
              <a:rPr lang="uk-UA" sz="2800" dirty="0">
                <a:solidFill>
                  <a:schemeClr val="tx1"/>
                </a:solidFill>
              </a:rPr>
              <a:t> звуки</a:t>
            </a:r>
            <a:r>
              <a:rPr lang="en-US" sz="2800" dirty="0">
                <a:solidFill>
                  <a:schemeClr val="tx1"/>
                </a:solidFill>
              </a:rPr>
              <a:t>:[</a:t>
            </a:r>
            <a:r>
              <a:rPr lang="uk-UA" sz="2800" dirty="0">
                <a:solidFill>
                  <a:schemeClr val="tx1"/>
                </a:solidFill>
              </a:rPr>
              <a:t>ЙІ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: їжак </a:t>
            </a:r>
            <a:r>
              <a:rPr lang="en-US" sz="2800" dirty="0">
                <a:solidFill>
                  <a:schemeClr val="tx1"/>
                </a:solidFill>
              </a:rPr>
              <a:t>[</a:t>
            </a:r>
            <a:r>
              <a:rPr lang="uk-UA" sz="2800" dirty="0" err="1">
                <a:solidFill>
                  <a:schemeClr val="tx1"/>
                </a:solidFill>
              </a:rPr>
              <a:t>йіжáк</a:t>
            </a:r>
            <a:r>
              <a:rPr lang="uk-UA" sz="2800" dirty="0">
                <a:solidFill>
                  <a:schemeClr val="tx1"/>
                </a:solidFill>
              </a:rPr>
              <a:t>]</a:t>
            </a:r>
          </a:p>
          <a:p>
            <a:pPr algn="l"/>
            <a:r>
              <a:rPr lang="uk-UA" sz="2800" dirty="0">
                <a:solidFill>
                  <a:schemeClr val="tx1"/>
                </a:solidFill>
              </a:rPr>
              <a:t>  БУКВОСПОЛУЧЕННЯ </a:t>
            </a:r>
            <a:r>
              <a:rPr lang="uk-UA" sz="2800" dirty="0">
                <a:solidFill>
                  <a:srgbClr val="FF0000"/>
                </a:solidFill>
              </a:rPr>
              <a:t>ДЖ, ДЗ  </a:t>
            </a:r>
            <a:endParaRPr lang="en-US" sz="2800" dirty="0">
              <a:solidFill>
                <a:srgbClr val="FF0000"/>
              </a:solidFill>
            </a:endParaRPr>
          </a:p>
          <a:p>
            <a:pPr algn="l"/>
            <a:r>
              <a:rPr lang="uk-UA" sz="2800" dirty="0">
                <a:solidFill>
                  <a:schemeClr val="tx1"/>
                </a:solidFill>
              </a:rPr>
              <a:t>позначають </a:t>
            </a:r>
            <a:r>
              <a:rPr lang="uk-UA" sz="2800" dirty="0">
                <a:solidFill>
                  <a:srgbClr val="FF0000"/>
                </a:solidFill>
              </a:rPr>
              <a:t>1</a:t>
            </a:r>
            <a:r>
              <a:rPr lang="uk-UA" sz="2800" dirty="0">
                <a:solidFill>
                  <a:schemeClr val="tx1"/>
                </a:solidFill>
              </a:rPr>
              <a:t> звук (</a:t>
            </a:r>
            <a:r>
              <a:rPr lang="uk-UA" sz="2800" dirty="0">
                <a:solidFill>
                  <a:srgbClr val="FF0000"/>
                </a:solidFill>
              </a:rPr>
              <a:t>у корені слова</a:t>
            </a:r>
            <a:r>
              <a:rPr lang="uk-UA" sz="2800" dirty="0">
                <a:solidFill>
                  <a:schemeClr val="tx1"/>
                </a:solidFill>
              </a:rPr>
              <a:t>):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ДЖ </a:t>
            </a:r>
            <a:r>
              <a:rPr lang="en-US" sz="2800" dirty="0">
                <a:solidFill>
                  <a:schemeClr val="tx1"/>
                </a:solidFill>
              </a:rPr>
              <a:t>[   </a:t>
            </a:r>
            <a:r>
              <a:rPr lang="en-US" sz="2800" dirty="0" smtClean="0">
                <a:solidFill>
                  <a:schemeClr val="tx1"/>
                </a:solidFill>
              </a:rPr>
              <a:t>], </a:t>
            </a:r>
            <a:r>
              <a:rPr lang="uk-UA" sz="2800" dirty="0" smtClean="0">
                <a:solidFill>
                  <a:schemeClr val="tx1"/>
                </a:solidFill>
              </a:rPr>
              <a:t>ДЗ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[</a:t>
            </a:r>
            <a:r>
              <a:rPr lang="en-US" sz="2800" dirty="0">
                <a:solidFill>
                  <a:schemeClr val="tx1"/>
                </a:solidFill>
              </a:rPr>
              <a:t>    </a:t>
            </a:r>
            <a:r>
              <a:rPr lang="en-US" sz="2800" dirty="0" smtClean="0">
                <a:solidFill>
                  <a:schemeClr val="tx1"/>
                </a:solidFill>
              </a:rPr>
              <a:t>]</a:t>
            </a:r>
            <a:r>
              <a:rPr lang="uk-UA" sz="2800" dirty="0" smtClean="0">
                <a:solidFill>
                  <a:schemeClr val="tx1"/>
                </a:solidFill>
              </a:rPr>
              <a:t>: </a:t>
            </a:r>
            <a:r>
              <a:rPr lang="uk-UA" sz="2800" dirty="0">
                <a:solidFill>
                  <a:schemeClr val="tx1"/>
                </a:solidFill>
              </a:rPr>
              <a:t>джаз </a:t>
            </a:r>
            <a:r>
              <a:rPr lang="en-US" sz="2800" dirty="0">
                <a:solidFill>
                  <a:schemeClr val="tx1"/>
                </a:solidFill>
              </a:rPr>
              <a:t>[  </a:t>
            </a:r>
            <a:r>
              <a:rPr lang="uk-UA" sz="2800" dirty="0" smtClean="0">
                <a:solidFill>
                  <a:schemeClr val="tx1"/>
                </a:solidFill>
              </a:rPr>
              <a:t>  аз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uk-UA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 </a:t>
            </a:r>
            <a:r>
              <a:rPr lang="uk-UA" sz="2800" dirty="0">
                <a:solidFill>
                  <a:srgbClr val="FF0000"/>
                </a:solidFill>
              </a:rPr>
              <a:t>звуки</a:t>
            </a:r>
            <a:r>
              <a:rPr lang="uk-UA" sz="2800" dirty="0">
                <a:solidFill>
                  <a:schemeClr val="tx1"/>
                </a:solidFill>
              </a:rPr>
              <a:t>:</a:t>
            </a:r>
            <a:r>
              <a:rPr lang="en-US" sz="2800" dirty="0">
                <a:solidFill>
                  <a:schemeClr val="tx1"/>
                </a:solidFill>
              </a:rPr>
              <a:t> [</a:t>
            </a:r>
            <a:r>
              <a:rPr lang="uk-UA" sz="2800" dirty="0">
                <a:solidFill>
                  <a:schemeClr val="tx1"/>
                </a:solidFill>
              </a:rPr>
              <a:t>д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 і</a:t>
            </a:r>
            <a:r>
              <a:rPr lang="en-US" sz="2800" dirty="0">
                <a:solidFill>
                  <a:schemeClr val="tx1"/>
                </a:solidFill>
              </a:rPr>
              <a:t> [</a:t>
            </a:r>
            <a:r>
              <a:rPr lang="uk-UA" sz="2800" dirty="0">
                <a:solidFill>
                  <a:schemeClr val="tx1"/>
                </a:solidFill>
              </a:rPr>
              <a:t>ж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, </a:t>
            </a:r>
            <a:r>
              <a:rPr lang="en-US" sz="2800" dirty="0">
                <a:solidFill>
                  <a:schemeClr val="tx1"/>
                </a:solidFill>
              </a:rPr>
              <a:t>[</a:t>
            </a:r>
            <a:r>
              <a:rPr lang="uk-UA" sz="2800" dirty="0">
                <a:solidFill>
                  <a:schemeClr val="tx1"/>
                </a:solidFill>
              </a:rPr>
              <a:t>д</a:t>
            </a:r>
            <a:r>
              <a:rPr lang="en-US" sz="2800" dirty="0">
                <a:solidFill>
                  <a:schemeClr val="tx1"/>
                </a:solidFill>
              </a:rPr>
              <a:t>] </a:t>
            </a:r>
            <a:r>
              <a:rPr lang="uk-UA" sz="2800" dirty="0">
                <a:solidFill>
                  <a:schemeClr val="tx1"/>
                </a:solidFill>
              </a:rPr>
              <a:t>і </a:t>
            </a:r>
            <a:r>
              <a:rPr lang="en-US" sz="2800" dirty="0">
                <a:solidFill>
                  <a:schemeClr val="tx1"/>
                </a:solidFill>
              </a:rPr>
              <a:t>[</a:t>
            </a:r>
            <a:r>
              <a:rPr lang="uk-UA" sz="2800" dirty="0">
                <a:solidFill>
                  <a:schemeClr val="tx1"/>
                </a:solidFill>
              </a:rPr>
              <a:t>з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(</a:t>
            </a:r>
            <a:r>
              <a:rPr lang="uk-UA" sz="2800" dirty="0" err="1">
                <a:solidFill>
                  <a:schemeClr val="tx1"/>
                </a:solidFill>
              </a:rPr>
              <a:t>префікс+корінь</a:t>
            </a:r>
            <a:r>
              <a:rPr lang="uk-UA" sz="2800" dirty="0">
                <a:solidFill>
                  <a:schemeClr val="tx1"/>
                </a:solidFill>
              </a:rPr>
              <a:t>): </a:t>
            </a:r>
            <a:r>
              <a:rPr lang="uk-UA" sz="2800" dirty="0" err="1">
                <a:solidFill>
                  <a:schemeClr val="tx1"/>
                </a:solidFill>
              </a:rPr>
              <a:t>під+земелля</a:t>
            </a:r>
            <a:r>
              <a:rPr lang="uk-UA" sz="2800" dirty="0">
                <a:solidFill>
                  <a:schemeClr val="tx1"/>
                </a:solidFill>
              </a:rPr>
              <a:t> [п</a:t>
            </a:r>
            <a:r>
              <a:rPr lang="en-US" sz="2800" dirty="0">
                <a:solidFill>
                  <a:schemeClr val="tx1"/>
                </a:solidFill>
              </a:rPr>
              <a:t>’</a:t>
            </a:r>
            <a:r>
              <a:rPr lang="uk-UA" sz="2800" dirty="0" err="1">
                <a:solidFill>
                  <a:schemeClr val="tx1"/>
                </a:solidFill>
              </a:rPr>
              <a:t>ідзе</a:t>
            </a:r>
            <a:r>
              <a:rPr lang="uk-UA" sz="2800" baseline="30000" dirty="0" err="1">
                <a:solidFill>
                  <a:schemeClr val="tx1"/>
                </a:solidFill>
              </a:rPr>
              <a:t>и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err="1">
                <a:solidFill>
                  <a:schemeClr val="tx1"/>
                </a:solidFill>
              </a:rPr>
              <a:t>мел</a:t>
            </a:r>
            <a:r>
              <a:rPr lang="uk-UA" sz="2800" dirty="0">
                <a:solidFill>
                  <a:schemeClr val="tx1"/>
                </a:solidFill>
              </a:rPr>
              <a:t>':á]</a:t>
            </a:r>
          </a:p>
          <a:p>
            <a:pPr algn="l"/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581" y="4306245"/>
            <a:ext cx="1946536" cy="2352675"/>
          </a:xfrm>
          <a:prstGeom prst="rect">
            <a:avLst/>
          </a:prstGeom>
        </p:spPr>
      </p:pic>
      <p:pic>
        <p:nvPicPr>
          <p:cNvPr id="5" name="Рисунок 4" descr="http://www.ridnamova.kiev.ua/png/%D0%B4%D0%B7_r_tlo_borde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031" y="4258094"/>
            <a:ext cx="347730" cy="385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1" descr="http://www.ridnamova.kiev.ua/png/%D0%B4%D0%B6_r_tlo_bord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501" y="4306245"/>
            <a:ext cx="324570" cy="2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1" descr="http://www.ridnamova.kiev.ua/png/%D0%B4%D0%B6_r_tlo_bord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004" y="4306245"/>
            <a:ext cx="327773" cy="25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13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453" y="0"/>
            <a:ext cx="8596668" cy="74697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Звукове</a:t>
            </a:r>
            <a:r>
              <a:rPr lang="uk-UA" b="1" dirty="0">
                <a:solidFill>
                  <a:srgbClr val="FF0000"/>
                </a:solidFill>
              </a:rPr>
              <a:t> значення літер Я, Ю, Є</a:t>
            </a:r>
            <a:endParaRPr lang="uk-UA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068946"/>
            <a:ext cx="8596668" cy="4945487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FF0000"/>
                </a:solidFill>
              </a:rPr>
              <a:t>Я, Ю, Є </a:t>
            </a:r>
            <a:r>
              <a:rPr lang="uk-UA" sz="2400" dirty="0">
                <a:solidFill>
                  <a:schemeClr val="tx1"/>
                </a:solidFill>
              </a:rPr>
              <a:t>позначають один звук 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>
                <a:solidFill>
                  <a:srgbClr val="FF0000"/>
                </a:solidFill>
              </a:rPr>
              <a:t>а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>
                <a:solidFill>
                  <a:srgbClr val="FF0000"/>
                </a:solidFill>
              </a:rPr>
              <a:t>у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>
                <a:solidFill>
                  <a:srgbClr val="FF0000"/>
                </a:solidFill>
              </a:rPr>
              <a:t>е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uk-UA" sz="2400" dirty="0">
                <a:solidFill>
                  <a:schemeClr val="tx1"/>
                </a:solidFill>
              </a:rPr>
              <a:t> та м</a:t>
            </a:r>
            <a:r>
              <a:rPr lang="en-US" sz="2400" dirty="0">
                <a:solidFill>
                  <a:schemeClr val="tx1"/>
                </a:solidFill>
              </a:rPr>
              <a:t>’</a:t>
            </a:r>
            <a:r>
              <a:rPr lang="uk-UA" sz="2400" dirty="0">
                <a:solidFill>
                  <a:schemeClr val="tx1"/>
                </a:solidFill>
              </a:rPr>
              <a:t>якість або </a:t>
            </a:r>
            <a:r>
              <a:rPr lang="uk-UA" sz="2400" dirty="0" err="1">
                <a:solidFill>
                  <a:schemeClr val="tx1"/>
                </a:solidFill>
              </a:rPr>
              <a:t>пом</a:t>
            </a:r>
            <a:r>
              <a:rPr lang="en-US" sz="2400" dirty="0">
                <a:solidFill>
                  <a:schemeClr val="tx1"/>
                </a:solidFill>
              </a:rPr>
              <a:t>’</a:t>
            </a:r>
            <a:r>
              <a:rPr lang="uk-UA" sz="2400" dirty="0" err="1">
                <a:solidFill>
                  <a:schemeClr val="tx1"/>
                </a:solidFill>
              </a:rPr>
              <a:t>якшення</a:t>
            </a:r>
            <a:r>
              <a:rPr lang="uk-UA" sz="2400" dirty="0">
                <a:solidFill>
                  <a:schemeClr val="tx1"/>
                </a:solidFill>
              </a:rPr>
              <a:t> попереднього приголосного:</a:t>
            </a:r>
          </a:p>
          <a:p>
            <a:r>
              <a:rPr lang="uk-UA" sz="2400" dirty="0">
                <a:solidFill>
                  <a:schemeClr val="tx1"/>
                </a:solidFill>
              </a:rPr>
              <a:t> рад [</a:t>
            </a:r>
            <a:r>
              <a:rPr lang="uk-UA" sz="2400" dirty="0" err="1">
                <a:solidFill>
                  <a:schemeClr val="tx1"/>
                </a:solidFill>
              </a:rPr>
              <a:t>р'ад</a:t>
            </a:r>
            <a:r>
              <a:rPr lang="uk-UA" sz="2400" dirty="0">
                <a:solidFill>
                  <a:schemeClr val="tx1"/>
                </a:solidFill>
              </a:rPr>
              <a:t>], бюро [</a:t>
            </a:r>
            <a:r>
              <a:rPr lang="uk-UA" sz="2400" dirty="0" err="1">
                <a:solidFill>
                  <a:schemeClr val="tx1"/>
                </a:solidFill>
              </a:rPr>
              <a:t>б’уро</a:t>
            </a:r>
            <a:r>
              <a:rPr lang="uk-UA" sz="2400" dirty="0">
                <a:solidFill>
                  <a:schemeClr val="tx1"/>
                </a:solidFill>
              </a:rPr>
              <a:t>].</a:t>
            </a:r>
          </a:p>
          <a:p>
            <a:r>
              <a:rPr lang="uk-UA" sz="2400" dirty="0"/>
              <a:t>       </a:t>
            </a:r>
            <a:r>
              <a:rPr lang="uk-UA" sz="2400" dirty="0">
                <a:solidFill>
                  <a:srgbClr val="FF0000"/>
                </a:solidFill>
              </a:rPr>
              <a:t>Я, Ю, Є -  позначають два звуки: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uk-UA" sz="2400" dirty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 а – 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 err="1">
                <a:solidFill>
                  <a:srgbClr val="FF0000"/>
                </a:solidFill>
              </a:rPr>
              <a:t>йа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uk-UA" sz="2400" dirty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, ю –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 err="1">
                <a:solidFill>
                  <a:srgbClr val="FF0000"/>
                </a:solidFill>
              </a:rPr>
              <a:t>йу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uk-UA" sz="2400" dirty="0">
                <a:solidFill>
                  <a:schemeClr val="tx1"/>
                </a:solidFill>
              </a:rPr>
              <a:t>, є –</a:t>
            </a:r>
            <a:r>
              <a:rPr lang="en-US" sz="2400" dirty="0">
                <a:solidFill>
                  <a:srgbClr val="FF0000"/>
                </a:solidFill>
              </a:rPr>
              <a:t>[</a:t>
            </a:r>
            <a:r>
              <a:rPr lang="uk-UA" sz="2400" dirty="0" err="1">
                <a:solidFill>
                  <a:srgbClr val="FF0000"/>
                </a:solidFill>
              </a:rPr>
              <a:t>йе</a:t>
            </a:r>
            <a:r>
              <a:rPr lang="en-US" sz="2400" dirty="0">
                <a:solidFill>
                  <a:srgbClr val="FF0000"/>
                </a:solidFill>
              </a:rPr>
              <a:t>]</a:t>
            </a:r>
            <a:r>
              <a:rPr lang="uk-UA" sz="2400" dirty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uk-UA" sz="2400" dirty="0">
                <a:solidFill>
                  <a:schemeClr val="tx1"/>
                </a:solidFill>
              </a:rPr>
              <a:t>На початку: </a:t>
            </a:r>
            <a:r>
              <a:rPr lang="uk-UA" sz="2400" dirty="0">
                <a:solidFill>
                  <a:srgbClr val="FF0000"/>
                </a:solidFill>
              </a:rPr>
              <a:t>я</a:t>
            </a:r>
            <a:r>
              <a:rPr lang="uk-UA" sz="2400" dirty="0">
                <a:solidFill>
                  <a:schemeClr val="tx1"/>
                </a:solidFill>
              </a:rPr>
              <a:t>ма  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uk-UA" sz="2400" dirty="0" err="1">
                <a:solidFill>
                  <a:srgbClr val="FF0000"/>
                </a:solidFill>
              </a:rPr>
              <a:t>йá</a:t>
            </a:r>
            <a:r>
              <a:rPr lang="uk-UA" sz="2400" dirty="0" err="1">
                <a:solidFill>
                  <a:schemeClr val="tx1"/>
                </a:solidFill>
              </a:rPr>
              <a:t>ма</a:t>
            </a:r>
            <a:r>
              <a:rPr lang="en-US" sz="2400" dirty="0">
                <a:solidFill>
                  <a:schemeClr val="tx1"/>
                </a:solidFill>
              </a:rPr>
              <a:t>]</a:t>
            </a:r>
          </a:p>
          <a:p>
            <a:r>
              <a:rPr lang="uk-UA" sz="2400" dirty="0"/>
              <a:t> </a:t>
            </a:r>
            <a:r>
              <a:rPr lang="uk-UA" sz="2400" dirty="0">
                <a:solidFill>
                  <a:schemeClr val="tx1"/>
                </a:solidFill>
              </a:rPr>
              <a:t>2. Після голосного: тво</a:t>
            </a:r>
            <a:r>
              <a:rPr lang="uk-UA" sz="2400" dirty="0">
                <a:solidFill>
                  <a:srgbClr val="FF0000"/>
                </a:solidFill>
              </a:rPr>
              <a:t>є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uk-UA" sz="2400" dirty="0" err="1">
                <a:solidFill>
                  <a:schemeClr val="tx1"/>
                </a:solidFill>
              </a:rPr>
              <a:t>тво</a:t>
            </a:r>
            <a:r>
              <a:rPr lang="uk-UA" sz="2400" dirty="0" err="1">
                <a:solidFill>
                  <a:srgbClr val="FF0000"/>
                </a:solidFill>
              </a:rPr>
              <a:t>йе</a:t>
            </a:r>
            <a:r>
              <a:rPr lang="uk-UA" sz="2400" dirty="0">
                <a:solidFill>
                  <a:schemeClr val="tx1"/>
                </a:solidFill>
              </a:rPr>
              <a:t>ˊ</a:t>
            </a:r>
            <a:r>
              <a:rPr lang="en-US" sz="2400" dirty="0">
                <a:solidFill>
                  <a:schemeClr val="tx1"/>
                </a:solidFill>
              </a:rPr>
              <a:t>]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  <a:p>
            <a:r>
              <a:rPr lang="uk-UA" sz="2400" dirty="0">
                <a:solidFill>
                  <a:schemeClr val="tx1"/>
                </a:solidFill>
              </a:rPr>
              <a:t>3. Після апострофа: м</a:t>
            </a:r>
            <a:r>
              <a:rPr lang="en-US" sz="2400" dirty="0">
                <a:solidFill>
                  <a:schemeClr val="tx1"/>
                </a:solidFill>
              </a:rPr>
              <a:t>’</a:t>
            </a:r>
            <a:r>
              <a:rPr lang="uk-UA" sz="2400" dirty="0" err="1">
                <a:solidFill>
                  <a:srgbClr val="FF0000"/>
                </a:solidFill>
              </a:rPr>
              <a:t>я</a:t>
            </a:r>
            <a:r>
              <a:rPr lang="uk-UA" sz="2400" dirty="0" err="1">
                <a:solidFill>
                  <a:schemeClr val="tx1"/>
                </a:solidFill>
              </a:rPr>
              <a:t>та</a:t>
            </a:r>
            <a:r>
              <a:rPr lang="uk-UA" sz="2400" dirty="0">
                <a:solidFill>
                  <a:schemeClr val="tx1"/>
                </a:solidFill>
              </a:rPr>
              <a:t>  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uk-UA" sz="2400" dirty="0" err="1">
                <a:solidFill>
                  <a:schemeClr val="tx1"/>
                </a:solidFill>
              </a:rPr>
              <a:t>м</a:t>
            </a:r>
            <a:r>
              <a:rPr lang="uk-UA" sz="2400" dirty="0" err="1">
                <a:solidFill>
                  <a:srgbClr val="FF0000"/>
                </a:solidFill>
              </a:rPr>
              <a:t>йá</a:t>
            </a:r>
            <a:r>
              <a:rPr lang="uk-UA" sz="2400" dirty="0" err="1">
                <a:solidFill>
                  <a:schemeClr val="tx1"/>
                </a:solidFill>
              </a:rPr>
              <a:t>та</a:t>
            </a:r>
            <a:r>
              <a:rPr lang="en-US" sz="2400" dirty="0">
                <a:solidFill>
                  <a:schemeClr val="tx1"/>
                </a:solidFill>
              </a:rPr>
              <a:t>]</a:t>
            </a:r>
            <a:r>
              <a:rPr lang="uk-UA" sz="2400" dirty="0">
                <a:solidFill>
                  <a:schemeClr val="tx1"/>
                </a:solidFill>
              </a:rPr>
              <a:t>; б’</a:t>
            </a:r>
            <a:r>
              <a:rPr lang="uk-UA" sz="2400" dirty="0">
                <a:solidFill>
                  <a:srgbClr val="FF0000"/>
                </a:solidFill>
              </a:rPr>
              <a:t>ю</a:t>
            </a:r>
            <a:r>
              <a:rPr lang="uk-UA" sz="2400" dirty="0">
                <a:solidFill>
                  <a:schemeClr val="tx1"/>
                </a:solidFill>
              </a:rPr>
              <a:t> [</a:t>
            </a:r>
            <a:r>
              <a:rPr lang="uk-UA" sz="2400" dirty="0" err="1">
                <a:solidFill>
                  <a:schemeClr val="tx1"/>
                </a:solidFill>
              </a:rPr>
              <a:t>б</a:t>
            </a:r>
            <a:r>
              <a:rPr lang="uk-UA" sz="2400" dirty="0" err="1">
                <a:solidFill>
                  <a:srgbClr val="FF0000"/>
                </a:solidFill>
              </a:rPr>
              <a:t>йу</a:t>
            </a:r>
            <a:r>
              <a:rPr lang="uk-UA" sz="2400" dirty="0">
                <a:solidFill>
                  <a:schemeClr val="tx1"/>
                </a:solidFill>
              </a:rPr>
              <a:t>]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endParaRPr lang="en-US" sz="2400" i="1" dirty="0">
              <a:solidFill>
                <a:schemeClr val="tx1"/>
              </a:solidFill>
            </a:endParaRPr>
          </a:p>
          <a:p>
            <a:r>
              <a:rPr lang="uk-UA" sz="2400" dirty="0"/>
              <a:t> </a:t>
            </a:r>
            <a:r>
              <a:rPr lang="uk-UA" sz="2400" dirty="0">
                <a:solidFill>
                  <a:schemeClr val="tx1"/>
                </a:solidFill>
              </a:rPr>
              <a:t>4. Після Ь: </a:t>
            </a:r>
            <a:r>
              <a:rPr lang="uk-UA" sz="2400" i="1" dirty="0">
                <a:solidFill>
                  <a:schemeClr val="tx1"/>
                </a:solidFill>
              </a:rPr>
              <a:t>Моль</a:t>
            </a:r>
            <a:r>
              <a:rPr lang="uk-UA" sz="2400" i="1" dirty="0">
                <a:solidFill>
                  <a:srgbClr val="FF0000"/>
                </a:solidFill>
              </a:rPr>
              <a:t>є</a:t>
            </a:r>
            <a:r>
              <a:rPr lang="uk-UA" sz="2400" i="1" dirty="0">
                <a:solidFill>
                  <a:schemeClr val="tx1"/>
                </a:solidFill>
              </a:rPr>
              <a:t>р</a:t>
            </a:r>
            <a:r>
              <a:rPr lang="uk-UA" sz="2400" dirty="0">
                <a:solidFill>
                  <a:schemeClr val="tx1"/>
                </a:solidFill>
              </a:rPr>
              <a:t> [</a:t>
            </a:r>
            <a:r>
              <a:rPr lang="uk-UA" sz="2400" dirty="0" err="1">
                <a:solidFill>
                  <a:schemeClr val="tx1"/>
                </a:solidFill>
              </a:rPr>
              <a:t>мол′</a:t>
            </a:r>
            <a:r>
              <a:rPr lang="uk-UA" sz="2400" dirty="0" err="1">
                <a:solidFill>
                  <a:srgbClr val="FF0000"/>
                </a:solidFill>
              </a:rPr>
              <a:t>йе</a:t>
            </a:r>
            <a:r>
              <a:rPr lang="uk-UA" sz="2400" dirty="0" err="1">
                <a:solidFill>
                  <a:schemeClr val="tx1"/>
                </a:solidFill>
              </a:rPr>
              <a:t>ˊр</a:t>
            </a:r>
            <a:r>
              <a:rPr lang="en-US" sz="2400" dirty="0">
                <a:solidFill>
                  <a:schemeClr val="tx1"/>
                </a:solidFill>
              </a:rPr>
              <a:t>]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4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7138" y="399246"/>
            <a:ext cx="6736865" cy="824247"/>
          </a:xfrm>
        </p:spPr>
        <p:txBody>
          <a:bodyPr>
            <a:normAutofit fontScale="90000"/>
          </a:bodyPr>
          <a:lstStyle/>
          <a:p>
            <a:r>
              <a:rPr lang="uk-UA" b="1" dirty="0" err="1">
                <a:solidFill>
                  <a:schemeClr val="tx1"/>
                </a:solidFill>
              </a:rPr>
              <a:t>Н</a:t>
            </a:r>
            <a:r>
              <a:rPr lang="uk-UA" b="1" dirty="0" err="1" smtClean="0">
                <a:solidFill>
                  <a:schemeClr val="tx1"/>
                </a:solidFill>
              </a:rPr>
              <a:t>енагологені</a:t>
            </a:r>
            <a:r>
              <a:rPr lang="uk-UA" b="1" dirty="0" smtClean="0">
                <a:solidFill>
                  <a:schemeClr val="tx1"/>
                </a:solidFill>
              </a:rPr>
              <a:t> голосні </a:t>
            </a:r>
            <a:r>
              <a:rPr lang="uk-UA" b="1" dirty="0" smtClean="0">
                <a:solidFill>
                  <a:srgbClr val="FF0000"/>
                </a:solidFill>
              </a:rPr>
              <a:t>Е, И, І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1825" y="2434107"/>
            <a:ext cx="8192177" cy="5061398"/>
          </a:xfrm>
        </p:spPr>
        <p:txBody>
          <a:bodyPr>
            <a:norm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Е, И </a:t>
            </a:r>
            <a:r>
              <a:rPr lang="uk-UA" sz="2800" dirty="0">
                <a:solidFill>
                  <a:schemeClr val="tx1"/>
                </a:solidFill>
              </a:rPr>
              <a:t>в ненаголошеній позиції позначають</a:t>
            </a:r>
            <a:r>
              <a:rPr lang="uk-UA" sz="2800" dirty="0" smtClean="0">
                <a:solidFill>
                  <a:schemeClr val="tx1"/>
                </a:solidFill>
              </a:rPr>
              <a:t>:</a:t>
            </a:r>
            <a:endParaRPr lang="uk-UA" sz="2800" dirty="0">
              <a:solidFill>
                <a:schemeClr val="tx1"/>
              </a:solidFill>
            </a:endParaRPr>
          </a:p>
          <a:p>
            <a:r>
              <a:rPr lang="uk-UA" sz="2800" dirty="0">
                <a:solidFill>
                  <a:srgbClr val="FF0000"/>
                </a:solidFill>
              </a:rPr>
              <a:t>   е - [</a:t>
            </a:r>
            <a:r>
              <a:rPr lang="uk-UA" sz="2800" dirty="0" err="1">
                <a:solidFill>
                  <a:srgbClr val="FF0000"/>
                </a:solidFill>
              </a:rPr>
              <a:t>е</a:t>
            </a:r>
            <a:r>
              <a:rPr lang="uk-UA" sz="2800" baseline="30000" dirty="0" err="1">
                <a:solidFill>
                  <a:srgbClr val="FF0000"/>
                </a:solidFill>
              </a:rPr>
              <a:t>и</a:t>
            </a:r>
            <a:r>
              <a:rPr lang="uk-UA" sz="2800" dirty="0">
                <a:solidFill>
                  <a:srgbClr val="FF0000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: земля [</a:t>
            </a:r>
            <a:r>
              <a:rPr lang="uk-UA" sz="2800" dirty="0" err="1">
                <a:solidFill>
                  <a:schemeClr val="tx1"/>
                </a:solidFill>
              </a:rPr>
              <a:t>зе</a:t>
            </a:r>
            <a:r>
              <a:rPr lang="uk-UA" sz="2800" baseline="30000" dirty="0" err="1">
                <a:solidFill>
                  <a:schemeClr val="tx1"/>
                </a:solidFill>
              </a:rPr>
              <a:t>и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err="1">
                <a:solidFill>
                  <a:schemeClr val="tx1"/>
                </a:solidFill>
              </a:rPr>
              <a:t>мл'á</a:t>
            </a:r>
            <a:r>
              <a:rPr lang="uk-UA" sz="2800" dirty="0">
                <a:solidFill>
                  <a:schemeClr val="tx1"/>
                </a:solidFill>
              </a:rPr>
              <a:t>];</a:t>
            </a:r>
          </a:p>
          <a:p>
            <a:r>
              <a:rPr lang="uk-UA" sz="2800" dirty="0"/>
              <a:t>   </a:t>
            </a:r>
            <a:r>
              <a:rPr lang="uk-UA" sz="2800" dirty="0">
                <a:solidFill>
                  <a:srgbClr val="FF0000"/>
                </a:solidFill>
              </a:rPr>
              <a:t>и - [</a:t>
            </a:r>
            <a:r>
              <a:rPr lang="uk-UA" sz="2800" dirty="0" err="1">
                <a:solidFill>
                  <a:srgbClr val="FF0000"/>
                </a:solidFill>
              </a:rPr>
              <a:t>и</a:t>
            </a:r>
            <a:r>
              <a:rPr lang="uk-UA" sz="2800" baseline="30000" dirty="0" err="1">
                <a:solidFill>
                  <a:srgbClr val="FF0000"/>
                </a:solidFill>
              </a:rPr>
              <a:t>е</a:t>
            </a:r>
            <a:r>
              <a:rPr lang="uk-UA" sz="2800" dirty="0">
                <a:solidFill>
                  <a:srgbClr val="FF0000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: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[</a:t>
            </a:r>
            <a:r>
              <a:rPr lang="uk-UA" sz="2800" dirty="0" err="1">
                <a:solidFill>
                  <a:schemeClr val="tx1"/>
                </a:solidFill>
              </a:rPr>
              <a:t>ви</a:t>
            </a:r>
            <a:r>
              <a:rPr lang="uk-UA" sz="2800" baseline="30000" dirty="0" err="1">
                <a:solidFill>
                  <a:schemeClr val="tx1"/>
                </a:solidFill>
              </a:rPr>
              <a:t>е</a:t>
            </a:r>
            <a:r>
              <a:rPr lang="uk-UA" sz="2800" dirty="0" err="1">
                <a:solidFill>
                  <a:schemeClr val="tx1"/>
                </a:solidFill>
              </a:rPr>
              <a:t>кладáч</a:t>
            </a:r>
            <a:r>
              <a:rPr lang="en-US" sz="2800" dirty="0">
                <a:solidFill>
                  <a:schemeClr val="tx1"/>
                </a:solidFill>
              </a:rPr>
              <a:t>].</a:t>
            </a:r>
            <a:endParaRPr lang="uk-UA" sz="2800" dirty="0">
              <a:solidFill>
                <a:schemeClr val="tx1"/>
              </a:solidFill>
            </a:endParaRPr>
          </a:p>
          <a:p>
            <a:r>
              <a:rPr lang="uk-UA" sz="2800" dirty="0">
                <a:solidFill>
                  <a:schemeClr val="tx1"/>
                </a:solidFill>
              </a:rPr>
              <a:t>Ненаголошений</a:t>
            </a:r>
            <a:r>
              <a:rPr lang="uk-UA" sz="2800" dirty="0"/>
              <a:t> </a:t>
            </a:r>
            <a:r>
              <a:rPr lang="uk-UA" sz="2800" dirty="0">
                <a:solidFill>
                  <a:srgbClr val="FF0000"/>
                </a:solidFill>
              </a:rPr>
              <a:t>О</a:t>
            </a:r>
            <a:r>
              <a:rPr lang="uk-UA" sz="2800" dirty="0"/>
              <a:t> </a:t>
            </a:r>
            <a:r>
              <a:rPr lang="uk-UA" sz="2800" dirty="0">
                <a:solidFill>
                  <a:schemeClr val="tx1"/>
                </a:solidFill>
              </a:rPr>
              <a:t>(</a:t>
            </a:r>
            <a:r>
              <a:rPr lang="uk-UA" sz="2800" i="1" u="sng" dirty="0">
                <a:solidFill>
                  <a:schemeClr val="tx1"/>
                </a:solidFill>
              </a:rPr>
              <a:t>перед наголошеним </a:t>
            </a:r>
            <a:r>
              <a:rPr lang="uk-UA" sz="2800" i="1" u="sng" dirty="0" smtClean="0">
                <a:solidFill>
                  <a:srgbClr val="FF0000"/>
                </a:solidFill>
              </a:rPr>
              <a:t>У або І</a:t>
            </a:r>
            <a:r>
              <a:rPr lang="uk-UA" sz="2800" dirty="0" smtClean="0">
                <a:solidFill>
                  <a:schemeClr val="tx1"/>
                </a:solidFill>
              </a:rPr>
              <a:t>) </a:t>
            </a:r>
            <a:r>
              <a:rPr lang="uk-UA" sz="2800" dirty="0">
                <a:solidFill>
                  <a:schemeClr val="tx1"/>
                </a:solidFill>
              </a:rPr>
              <a:t>позначає</a:t>
            </a:r>
            <a:r>
              <a:rPr lang="uk-UA" sz="2800" dirty="0"/>
              <a:t> </a:t>
            </a:r>
            <a:r>
              <a:rPr lang="uk-UA" sz="2800" dirty="0">
                <a:solidFill>
                  <a:srgbClr val="FF0000"/>
                </a:solidFill>
              </a:rPr>
              <a:t>[</a:t>
            </a:r>
            <a:r>
              <a:rPr lang="uk-UA" sz="2800" dirty="0" err="1">
                <a:solidFill>
                  <a:srgbClr val="FF0000"/>
                </a:solidFill>
              </a:rPr>
              <a:t>о</a:t>
            </a:r>
            <a:r>
              <a:rPr lang="uk-UA" sz="2800" baseline="30000" dirty="0" err="1">
                <a:solidFill>
                  <a:srgbClr val="FF0000"/>
                </a:solidFill>
              </a:rPr>
              <a:t>у</a:t>
            </a:r>
            <a:r>
              <a:rPr lang="uk-UA" sz="2800" dirty="0">
                <a:solidFill>
                  <a:srgbClr val="FF0000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:</a:t>
            </a:r>
          </a:p>
          <a:p>
            <a:r>
              <a:rPr lang="uk-UA" sz="2800" dirty="0">
                <a:solidFill>
                  <a:schemeClr val="tx1"/>
                </a:solidFill>
              </a:rPr>
              <a:t>З</a:t>
            </a:r>
            <a:r>
              <a:rPr lang="uk-UA" sz="2800" dirty="0">
                <a:solidFill>
                  <a:srgbClr val="FF0000"/>
                </a:solidFill>
              </a:rPr>
              <a:t>о</a:t>
            </a:r>
            <a:r>
              <a:rPr lang="uk-UA" sz="2800" dirty="0">
                <a:solidFill>
                  <a:schemeClr val="tx1"/>
                </a:solidFill>
              </a:rPr>
              <a:t>зуля</a:t>
            </a:r>
            <a:r>
              <a:rPr lang="uk-UA" sz="2800" dirty="0"/>
              <a:t> </a:t>
            </a:r>
            <a:r>
              <a:rPr lang="uk-UA" sz="2800" dirty="0">
                <a:solidFill>
                  <a:schemeClr val="tx1"/>
                </a:solidFill>
              </a:rPr>
              <a:t>[</a:t>
            </a:r>
            <a:r>
              <a:rPr lang="uk-UA" sz="2800" dirty="0" err="1">
                <a:solidFill>
                  <a:schemeClr val="tx1"/>
                </a:solidFill>
              </a:rPr>
              <a:t>з</a:t>
            </a:r>
            <a:r>
              <a:rPr lang="uk-UA" sz="2800" dirty="0" err="1">
                <a:solidFill>
                  <a:srgbClr val="FF0000"/>
                </a:solidFill>
              </a:rPr>
              <a:t>о</a:t>
            </a:r>
            <a:r>
              <a:rPr lang="uk-UA" sz="2800" baseline="30000" dirty="0" err="1">
                <a:solidFill>
                  <a:srgbClr val="FF0000"/>
                </a:solidFill>
              </a:rPr>
              <a:t>у</a:t>
            </a:r>
            <a:r>
              <a:rPr lang="uk-UA" sz="2800" dirty="0" err="1">
                <a:solidFill>
                  <a:schemeClr val="tx1"/>
                </a:solidFill>
              </a:rPr>
              <a:t>з</a:t>
            </a:r>
            <a:r>
              <a:rPr lang="uk-UA" sz="2800" dirty="0" err="1">
                <a:solidFill>
                  <a:srgbClr val="FF0000"/>
                </a:solidFill>
              </a:rPr>
              <a:t>у</a:t>
            </a:r>
            <a:r>
              <a:rPr lang="uk-UA" sz="2800" dirty="0">
                <a:solidFill>
                  <a:srgbClr val="FF0000"/>
                </a:solidFill>
              </a:rPr>
              <a:t>ˊ​</a:t>
            </a:r>
            <a:r>
              <a:rPr lang="uk-UA" sz="2800" dirty="0" err="1">
                <a:solidFill>
                  <a:schemeClr val="tx1"/>
                </a:solidFill>
              </a:rPr>
              <a:t>л′а</a:t>
            </a:r>
            <a:r>
              <a:rPr lang="uk-UA" sz="2800" dirty="0">
                <a:solidFill>
                  <a:schemeClr val="tx1"/>
                </a:solidFill>
              </a:rPr>
              <a:t>], кожух [</a:t>
            </a:r>
            <a:r>
              <a:rPr lang="uk-UA" sz="2800" dirty="0" smtClean="0">
                <a:solidFill>
                  <a:schemeClr val="tx1"/>
                </a:solidFill>
              </a:rPr>
              <a:t>к</a:t>
            </a:r>
            <a:r>
              <a:rPr lang="uk-UA" sz="2800" dirty="0" smtClean="0">
                <a:solidFill>
                  <a:srgbClr val="FF0000"/>
                </a:solidFill>
              </a:rPr>
              <a:t>о</a:t>
            </a:r>
            <a:r>
              <a:rPr lang="en-US" sz="2800" baseline="30000" dirty="0" err="1" smtClean="0">
                <a:solidFill>
                  <a:srgbClr val="FF0000"/>
                </a:solidFill>
              </a:rPr>
              <a:t>y</a:t>
            </a:r>
            <a:r>
              <a:rPr lang="uk-UA" sz="2800" dirty="0" err="1" smtClean="0">
                <a:solidFill>
                  <a:schemeClr val="tx1"/>
                </a:solidFill>
              </a:rPr>
              <a:t>ж</a:t>
            </a:r>
            <a:r>
              <a:rPr lang="uk-UA" sz="2800" dirty="0" err="1" smtClean="0">
                <a:solidFill>
                  <a:srgbClr val="FF0000"/>
                </a:solidFill>
              </a:rPr>
              <a:t>у</a:t>
            </a:r>
            <a:r>
              <a:rPr lang="uk-UA" sz="2800" dirty="0">
                <a:solidFill>
                  <a:srgbClr val="FF0000"/>
                </a:solidFill>
              </a:rPr>
              <a:t>ˊ​</a:t>
            </a:r>
            <a:r>
              <a:rPr lang="uk-UA" sz="2800" dirty="0">
                <a:solidFill>
                  <a:schemeClr val="tx1"/>
                </a:solidFill>
              </a:rPr>
              <a:t>х</a:t>
            </a:r>
            <a:r>
              <a:rPr lang="uk-UA" sz="2800" dirty="0" smtClean="0">
                <a:solidFill>
                  <a:schemeClr val="tx1"/>
                </a:solidFill>
              </a:rPr>
              <a:t>],собі [</a:t>
            </a:r>
            <a:r>
              <a:rPr lang="uk-UA" sz="2800" dirty="0" err="1" smtClean="0">
                <a:solidFill>
                  <a:schemeClr val="tx1"/>
                </a:solidFill>
              </a:rPr>
              <a:t>с</a:t>
            </a:r>
            <a:r>
              <a:rPr lang="uk-UA" sz="2800" dirty="0" err="1" smtClean="0">
                <a:solidFill>
                  <a:srgbClr val="FF0000"/>
                </a:solidFill>
              </a:rPr>
              <a:t>о</a:t>
            </a:r>
            <a:r>
              <a:rPr lang="uk-UA" sz="2800" baseline="30000" dirty="0" err="1" smtClean="0">
                <a:solidFill>
                  <a:srgbClr val="FF0000"/>
                </a:solidFill>
              </a:rPr>
              <a:t>у</a:t>
            </a:r>
            <a:r>
              <a:rPr lang="uk-UA" sz="2800" dirty="0" err="1" smtClean="0">
                <a:solidFill>
                  <a:schemeClr val="tx1"/>
                </a:solidFill>
              </a:rPr>
              <a:t>б</a:t>
            </a:r>
            <a:r>
              <a:rPr lang="en-US" sz="2800" dirty="0" smtClean="0">
                <a:solidFill>
                  <a:schemeClr val="tx1"/>
                </a:solidFill>
              </a:rPr>
              <a:t>’</a:t>
            </a:r>
            <a:r>
              <a:rPr lang="uk-UA" sz="2800" dirty="0" smtClean="0">
                <a:solidFill>
                  <a:srgbClr val="FF0000"/>
                </a:solidFill>
              </a:rPr>
              <a:t>іˊ​</a:t>
            </a:r>
            <a:r>
              <a:rPr lang="uk-UA" sz="2800" dirty="0" smtClean="0">
                <a:solidFill>
                  <a:schemeClr val="tx1"/>
                </a:solidFill>
              </a:rPr>
              <a:t>]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uk-UA" sz="2800" baseline="30000" dirty="0" smtClean="0">
                <a:solidFill>
                  <a:srgbClr val="FF0000"/>
                </a:solidFill>
              </a:rPr>
              <a:t> </a:t>
            </a:r>
          </a:p>
          <a:p>
            <a:endParaRPr lang="uk-UA" sz="28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5246"/>
            <a:ext cx="1545466" cy="221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51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321973"/>
            <a:ext cx="8596668" cy="875762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М'які звуки</a:t>
            </a:r>
            <a:endParaRPr lang="uk-UA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3335" y="1596981"/>
            <a:ext cx="9057228" cy="4340180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</a:rPr>
              <a:t>М'якість приголосних </a:t>
            </a:r>
            <a:r>
              <a:rPr lang="uk-UA" sz="2800" dirty="0">
                <a:solidFill>
                  <a:srgbClr val="FF0000"/>
                </a:solidFill>
              </a:rPr>
              <a:t>позначається </a:t>
            </a:r>
            <a:r>
              <a:rPr lang="uk-UA" sz="2800" dirty="0" err="1">
                <a:solidFill>
                  <a:srgbClr val="FF0000"/>
                </a:solidFill>
              </a:rPr>
              <a:t>скiсною</a:t>
            </a:r>
            <a:r>
              <a:rPr lang="uk-UA" sz="2800" dirty="0">
                <a:solidFill>
                  <a:srgbClr val="FF0000"/>
                </a:solidFill>
              </a:rPr>
              <a:t> рискою, розташованою </a:t>
            </a:r>
            <a:r>
              <a:rPr lang="uk-UA" sz="2800" dirty="0" err="1">
                <a:solidFill>
                  <a:srgbClr val="FF0000"/>
                </a:solidFill>
              </a:rPr>
              <a:t>вгорi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dirty="0" err="1">
                <a:solidFill>
                  <a:srgbClr val="FF0000"/>
                </a:solidFill>
              </a:rPr>
              <a:t>пiсля</a:t>
            </a:r>
            <a:r>
              <a:rPr lang="uk-UA" sz="2800" dirty="0">
                <a:solidFill>
                  <a:srgbClr val="FF0000"/>
                </a:solidFill>
              </a:rPr>
              <a:t> букви</a:t>
            </a:r>
            <a:r>
              <a:rPr lang="uk-UA" sz="2800" dirty="0">
                <a:solidFill>
                  <a:schemeClr val="tx1"/>
                </a:solidFill>
              </a:rPr>
              <a:t>: </a:t>
            </a:r>
          </a:p>
          <a:p>
            <a:r>
              <a:rPr lang="uk-UA" sz="2800" dirty="0">
                <a:solidFill>
                  <a:schemeClr val="tx1"/>
                </a:solidFill>
              </a:rPr>
              <a:t>[′]</a:t>
            </a:r>
            <a:r>
              <a:rPr lang="uk-UA" sz="2800" i="1" dirty="0">
                <a:solidFill>
                  <a:schemeClr val="tx1"/>
                </a:solidFill>
              </a:rPr>
              <a:t> </a:t>
            </a:r>
            <a:r>
              <a:rPr lang="uk-UA" sz="2800" dirty="0" err="1">
                <a:solidFill>
                  <a:schemeClr val="tx1"/>
                </a:solidFill>
              </a:rPr>
              <a:t>тiтка</a:t>
            </a:r>
            <a:r>
              <a:rPr lang="uk-UA" sz="2800" dirty="0">
                <a:solidFill>
                  <a:schemeClr val="tx1"/>
                </a:solidFill>
              </a:rPr>
              <a:t> [</a:t>
            </a:r>
            <a:r>
              <a:rPr lang="uk-UA" sz="2800" dirty="0" err="1">
                <a:solidFill>
                  <a:schemeClr val="tx1"/>
                </a:solidFill>
              </a:rPr>
              <a:t>т′іˊтка</a:t>
            </a:r>
            <a:r>
              <a:rPr lang="en-US" sz="2800" dirty="0">
                <a:solidFill>
                  <a:schemeClr val="tx1"/>
                </a:solidFill>
              </a:rPr>
              <a:t>].</a:t>
            </a:r>
            <a:endParaRPr lang="uk-UA" sz="2800" dirty="0">
              <a:solidFill>
                <a:schemeClr val="tx1"/>
              </a:solidFill>
            </a:endParaRPr>
          </a:p>
          <a:p>
            <a:pPr algn="ctr"/>
            <a:r>
              <a:rPr lang="uk-UA" sz="2800" dirty="0"/>
              <a:t> </a:t>
            </a:r>
            <a:r>
              <a:rPr lang="uk-UA" sz="2800" b="1" dirty="0">
                <a:solidFill>
                  <a:srgbClr val="FF0000"/>
                </a:solidFill>
              </a:rPr>
              <a:t>М'які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b="1" dirty="0">
                <a:solidFill>
                  <a:srgbClr val="FF0000"/>
                </a:solidFill>
              </a:rPr>
              <a:t>звуки</a:t>
            </a:r>
            <a:r>
              <a:rPr lang="uk-UA" sz="2800" dirty="0">
                <a:solidFill>
                  <a:srgbClr val="FF0000"/>
                </a:solidFill>
              </a:rPr>
              <a:t>: </a:t>
            </a:r>
          </a:p>
          <a:p>
            <a:r>
              <a:rPr lang="uk-UA" sz="2800" dirty="0">
                <a:solidFill>
                  <a:schemeClr val="tx1"/>
                </a:solidFill>
              </a:rPr>
              <a:t> [Д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[Т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[З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[С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[Ц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[Л</a:t>
            </a:r>
            <a:r>
              <a:rPr lang="uk-UA" sz="2800" dirty="0" smtClean="0">
                <a:solidFill>
                  <a:schemeClr val="tx1"/>
                </a:solidFill>
              </a:rPr>
              <a:t>′], </a:t>
            </a:r>
            <a:r>
              <a:rPr lang="uk-UA" sz="2800" dirty="0">
                <a:solidFill>
                  <a:schemeClr val="tx1"/>
                </a:solidFill>
              </a:rPr>
              <a:t>[Н</a:t>
            </a:r>
            <a:r>
              <a:rPr lang="uk-UA" sz="2800" dirty="0" smtClean="0">
                <a:solidFill>
                  <a:schemeClr val="tx1"/>
                </a:solidFill>
              </a:rPr>
              <a:t>′]   </a:t>
            </a:r>
            <a:r>
              <a:rPr lang="uk-UA" sz="2800" dirty="0">
                <a:solidFill>
                  <a:schemeClr val="tx1"/>
                </a:solidFill>
              </a:rPr>
              <a:t>+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[     ′</a:t>
            </a:r>
            <a:r>
              <a:rPr lang="en-US" sz="2800" dirty="0" smtClean="0">
                <a:solidFill>
                  <a:schemeClr val="tx1"/>
                </a:solidFill>
              </a:rPr>
              <a:t>]</a:t>
            </a:r>
            <a:r>
              <a:rPr lang="uk-UA" sz="2800" dirty="0" smtClean="0">
                <a:solidFill>
                  <a:schemeClr val="tx1"/>
                </a:solidFill>
              </a:rPr>
              <a:t>, </a:t>
            </a:r>
            <a:r>
              <a:rPr lang="uk-UA" sz="2800" dirty="0">
                <a:solidFill>
                  <a:schemeClr val="tx1"/>
                </a:solidFill>
              </a:rPr>
              <a:t>[Р</a:t>
            </a:r>
            <a:r>
              <a:rPr lang="uk-UA" sz="2800" dirty="0" smtClean="0">
                <a:solidFill>
                  <a:schemeClr val="tx1"/>
                </a:solidFill>
              </a:rPr>
              <a:t>′]. </a:t>
            </a:r>
            <a:r>
              <a:rPr lang="uk-UA" sz="2800" dirty="0">
                <a:solidFill>
                  <a:schemeClr val="tx1"/>
                </a:solidFill>
              </a:rPr>
              <a:t>[Й] 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	(</a:t>
            </a:r>
            <a:r>
              <a:rPr lang="uk-UA" sz="2800" dirty="0">
                <a:solidFill>
                  <a:srgbClr val="FF0000"/>
                </a:solidFill>
              </a:rPr>
              <a:t>Д</a:t>
            </a:r>
            <a:r>
              <a:rPr lang="uk-UA" sz="2800" dirty="0">
                <a:solidFill>
                  <a:schemeClr val="tx1"/>
                </a:solidFill>
              </a:rPr>
              <a:t>е </a:t>
            </a:r>
            <a:r>
              <a:rPr lang="uk-UA" sz="2800" dirty="0">
                <a:solidFill>
                  <a:srgbClr val="FF0000"/>
                </a:solidFill>
              </a:rPr>
              <a:t>Т</a:t>
            </a:r>
            <a:r>
              <a:rPr lang="uk-UA" sz="2800" dirty="0">
                <a:solidFill>
                  <a:schemeClr val="tx1"/>
                </a:solidFill>
              </a:rPr>
              <a:t>и </a:t>
            </a:r>
            <a:r>
              <a:rPr lang="uk-UA" sz="2800" dirty="0" err="1">
                <a:solidFill>
                  <a:srgbClr val="FF0000"/>
                </a:solidFill>
              </a:rPr>
              <a:t>З</a:t>
            </a:r>
            <a:r>
              <a:rPr lang="uk-UA" sz="2800" dirty="0" err="1">
                <a:solidFill>
                  <a:schemeClr val="tx1"/>
                </a:solidFill>
              </a:rPr>
              <a:t>'ї</a:t>
            </a:r>
            <a:r>
              <a:rPr lang="uk-UA" sz="2800" dirty="0" err="1">
                <a:solidFill>
                  <a:srgbClr val="FF0000"/>
                </a:solidFill>
              </a:rPr>
              <a:t>С</a:t>
            </a:r>
            <a:r>
              <a:rPr lang="uk-UA" sz="2800" dirty="0" err="1">
                <a:solidFill>
                  <a:schemeClr val="tx1"/>
                </a:solidFill>
              </a:rPr>
              <a:t>и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rgbClr val="FF0000"/>
                </a:solidFill>
              </a:rPr>
              <a:t>Ц</a:t>
            </a:r>
            <a:r>
              <a:rPr lang="uk-UA" sz="2800" dirty="0">
                <a:solidFill>
                  <a:schemeClr val="tx1"/>
                </a:solidFill>
              </a:rPr>
              <a:t>і </a:t>
            </a:r>
            <a:r>
              <a:rPr lang="uk-UA" sz="2800" dirty="0" err="1">
                <a:solidFill>
                  <a:srgbClr val="FF0000"/>
                </a:solidFill>
              </a:rPr>
              <a:t>Л</a:t>
            </a:r>
            <a:r>
              <a:rPr lang="uk-UA" sz="2800" dirty="0" err="1">
                <a:solidFill>
                  <a:schemeClr val="tx1"/>
                </a:solidFill>
              </a:rPr>
              <a:t>и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err="1">
                <a:solidFill>
                  <a:srgbClr val="FF0000"/>
                </a:solidFill>
              </a:rPr>
              <a:t>Н</a:t>
            </a:r>
            <a:r>
              <a:rPr lang="uk-UA" sz="2800" dirty="0" err="1">
                <a:solidFill>
                  <a:schemeClr val="tx1"/>
                </a:solidFill>
              </a:rPr>
              <a:t>и</a:t>
            </a:r>
            <a:r>
              <a:rPr lang="uk-UA" sz="2800" dirty="0">
                <a:solidFill>
                  <a:schemeClr val="tx1"/>
                </a:solidFill>
              </a:rPr>
              <a:t> + </a:t>
            </a:r>
            <a:r>
              <a:rPr lang="uk-UA" sz="2800" dirty="0">
                <a:solidFill>
                  <a:srgbClr val="FF0000"/>
                </a:solidFill>
              </a:rPr>
              <a:t>ДЗ, Р, Й</a:t>
            </a:r>
            <a:r>
              <a:rPr lang="uk-UA" sz="2800" dirty="0">
                <a:solidFill>
                  <a:schemeClr val="tx1"/>
                </a:solidFill>
              </a:rPr>
              <a:t>)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uk-UA" sz="2800" dirty="0">
                <a:solidFill>
                  <a:srgbClr val="FF0000"/>
                </a:solidFill>
              </a:rPr>
              <a:t>Запам'ятай:</a:t>
            </a:r>
            <a:r>
              <a:rPr lang="uk-UA" sz="2800" dirty="0">
                <a:solidFill>
                  <a:schemeClr val="tx1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</a:rPr>
              <a:t>[</a:t>
            </a:r>
            <a:r>
              <a:rPr lang="uk-UA" sz="2800" dirty="0">
                <a:solidFill>
                  <a:srgbClr val="FF0000"/>
                </a:solidFill>
              </a:rPr>
              <a:t>Й</a:t>
            </a:r>
            <a:r>
              <a:rPr lang="en-US" sz="2800" dirty="0">
                <a:solidFill>
                  <a:srgbClr val="FF0000"/>
                </a:solidFill>
              </a:rPr>
              <a:t>]</a:t>
            </a:r>
            <a:r>
              <a:rPr lang="uk-UA" sz="2800" dirty="0">
                <a:solidFill>
                  <a:srgbClr val="FF0000"/>
                </a:solidFill>
              </a:rPr>
              <a:t> – завжди м'який</a:t>
            </a:r>
            <a:endParaRPr lang="uk-UA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816" y="3965550"/>
            <a:ext cx="1983347" cy="2352675"/>
          </a:xfrm>
          <a:prstGeom prst="rect">
            <a:avLst/>
          </a:prstGeom>
        </p:spPr>
      </p:pic>
      <p:pic>
        <p:nvPicPr>
          <p:cNvPr id="5" name="Рисунок 4" descr="http://www.ridnamova.kiev.ua/png/%D0%B4%D0%B7_r_tlo_borde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778" y="3772938"/>
            <a:ext cx="347730" cy="38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028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231" y="270455"/>
            <a:ext cx="6080042" cy="1004553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Звук м</a:t>
            </a:r>
            <a:r>
              <a:rPr lang="en-US" b="1" dirty="0">
                <a:solidFill>
                  <a:srgbClr val="FF0000"/>
                </a:solidFill>
              </a:rPr>
              <a:t>’</a:t>
            </a:r>
            <a:r>
              <a:rPr lang="uk-UA" b="1" dirty="0">
                <a:solidFill>
                  <a:srgbClr val="FF0000"/>
                </a:solidFill>
              </a:rPr>
              <a:t>який</a:t>
            </a:r>
            <a:endParaRPr lang="uk-UA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7610" y="2292439"/>
            <a:ext cx="8596668" cy="3402727"/>
          </a:xfrm>
        </p:spPr>
        <p:txBody>
          <a:bodyPr/>
          <a:lstStyle/>
          <a:p>
            <a:r>
              <a:rPr lang="uk-UA" sz="2800" dirty="0" smtClean="0">
                <a:solidFill>
                  <a:schemeClr val="tx1"/>
                </a:solidFill>
              </a:rPr>
              <a:t>1. Якщо </a:t>
            </a:r>
            <a:r>
              <a:rPr lang="uk-UA" sz="2800" dirty="0">
                <a:solidFill>
                  <a:schemeClr val="tx1"/>
                </a:solidFill>
              </a:rPr>
              <a:t>стоїть </a:t>
            </a:r>
            <a:r>
              <a:rPr lang="uk-UA" sz="2800" dirty="0" smtClean="0">
                <a:solidFill>
                  <a:schemeClr val="tx1"/>
                </a:solidFill>
              </a:rPr>
              <a:t>перед </a:t>
            </a:r>
            <a:r>
              <a:rPr lang="uk-UA" sz="2800" dirty="0">
                <a:solidFill>
                  <a:srgbClr val="FF0000"/>
                </a:solidFill>
              </a:rPr>
              <a:t>Ь, І, Я, Ю, Є</a:t>
            </a:r>
            <a:r>
              <a:rPr lang="uk-UA" sz="2800" dirty="0">
                <a:solidFill>
                  <a:schemeClr val="tx1"/>
                </a:solidFill>
              </a:rPr>
              <a:t>: сіль [</a:t>
            </a:r>
            <a:r>
              <a:rPr lang="uk-UA" sz="2800" dirty="0" err="1">
                <a:solidFill>
                  <a:schemeClr val="tx1"/>
                </a:solidFill>
              </a:rPr>
              <a:t>с'іл</a:t>
            </a:r>
            <a:r>
              <a:rPr lang="uk-UA" sz="2800" dirty="0">
                <a:solidFill>
                  <a:schemeClr val="tx1"/>
                </a:solidFill>
              </a:rPr>
              <a:t>'].</a:t>
            </a:r>
          </a:p>
          <a:p>
            <a:r>
              <a:rPr lang="uk-UA" sz="2800" dirty="0" smtClean="0">
                <a:solidFill>
                  <a:schemeClr val="tx1"/>
                </a:solidFill>
              </a:rPr>
              <a:t>2. Якщо </a:t>
            </a:r>
            <a:r>
              <a:rPr lang="uk-UA" sz="2800" dirty="0">
                <a:solidFill>
                  <a:schemeClr val="tx1"/>
                </a:solidFill>
              </a:rPr>
              <a:t>тверді </a:t>
            </a:r>
            <a:r>
              <a:rPr lang="uk-UA" sz="2800" dirty="0">
                <a:solidFill>
                  <a:srgbClr val="FF0000"/>
                </a:solidFill>
              </a:rPr>
              <a:t>[д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[т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[з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[с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[ц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[л</a:t>
            </a:r>
            <a:r>
              <a:rPr lang="uk-UA" sz="2800" dirty="0" smtClean="0">
                <a:solidFill>
                  <a:srgbClr val="FF0000"/>
                </a:solidFill>
              </a:rPr>
              <a:t>], </a:t>
            </a:r>
            <a:r>
              <a:rPr lang="uk-UA" sz="2800" dirty="0">
                <a:solidFill>
                  <a:srgbClr val="FF0000"/>
                </a:solidFill>
              </a:rPr>
              <a:t>[н] </a:t>
            </a:r>
            <a:r>
              <a:rPr lang="uk-UA" sz="2800" dirty="0">
                <a:solidFill>
                  <a:schemeClr val="tx1"/>
                </a:solidFill>
              </a:rPr>
              <a:t>стоять</a:t>
            </a:r>
            <a:r>
              <a:rPr lang="uk-UA" sz="2800" dirty="0"/>
              <a:t> </a:t>
            </a:r>
            <a:r>
              <a:rPr lang="uk-UA" sz="2800" dirty="0">
                <a:solidFill>
                  <a:schemeClr val="tx1"/>
                </a:solidFill>
              </a:rPr>
              <a:t>перед м'якими </a:t>
            </a:r>
            <a:r>
              <a:rPr lang="uk-UA" sz="2800" dirty="0">
                <a:solidFill>
                  <a:srgbClr val="FF0000"/>
                </a:solidFill>
              </a:rPr>
              <a:t>[д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[т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[з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[с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[ц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[л</a:t>
            </a:r>
            <a:r>
              <a:rPr lang="uk-UA" sz="2800" dirty="0" smtClean="0">
                <a:solidFill>
                  <a:srgbClr val="FF0000"/>
                </a:solidFill>
              </a:rPr>
              <a:t>′], </a:t>
            </a:r>
            <a:r>
              <a:rPr lang="uk-UA" sz="2800" dirty="0">
                <a:solidFill>
                  <a:srgbClr val="FF0000"/>
                </a:solidFill>
              </a:rPr>
              <a:t>[н′], </a:t>
            </a:r>
            <a:r>
              <a:rPr lang="uk-UA" sz="2800" dirty="0">
                <a:solidFill>
                  <a:schemeClr val="tx1"/>
                </a:solidFill>
              </a:rPr>
              <a:t>то вони також м'які: пісня </a:t>
            </a:r>
            <a:r>
              <a:rPr lang="uk-UA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err="1" smtClean="0">
                <a:solidFill>
                  <a:schemeClr val="tx1"/>
                </a:solidFill>
              </a:rPr>
              <a:t>п’í</a:t>
            </a:r>
            <a:r>
              <a:rPr lang="uk-UA" sz="2800" dirty="0" err="1" smtClean="0">
                <a:solidFill>
                  <a:srgbClr val="FF0000"/>
                </a:solidFill>
              </a:rPr>
              <a:t>с'н'</a:t>
            </a:r>
            <a:r>
              <a:rPr lang="uk-UA" sz="2800" dirty="0" err="1" smtClean="0">
                <a:solidFill>
                  <a:schemeClr val="tx1"/>
                </a:solidFill>
              </a:rPr>
              <a:t>а</a:t>
            </a:r>
            <a:r>
              <a:rPr lang="en-US" sz="2800" dirty="0">
                <a:solidFill>
                  <a:schemeClr val="tx1"/>
                </a:solidFill>
              </a:rPr>
              <a:t>].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</a:p>
          <a:p>
            <a:r>
              <a:rPr lang="en-US" sz="2800" dirty="0">
                <a:solidFill>
                  <a:schemeClr val="tx1"/>
                </a:solidFill>
              </a:rPr>
              <a:t>3. </a:t>
            </a:r>
            <a:r>
              <a:rPr lang="uk-UA" sz="2800" dirty="0">
                <a:solidFill>
                  <a:srgbClr val="FF0000"/>
                </a:solidFill>
              </a:rPr>
              <a:t>Свистячі</a:t>
            </a: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smtClean="0">
                <a:solidFill>
                  <a:schemeClr val="tx1"/>
                </a:solidFill>
              </a:rPr>
              <a:t>з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smtClean="0">
                <a:solidFill>
                  <a:schemeClr val="tx1"/>
                </a:solidFill>
              </a:rPr>
              <a:t>с</a:t>
            </a:r>
            <a:r>
              <a:rPr lang="en-US" sz="2800" dirty="0" smtClean="0">
                <a:solidFill>
                  <a:schemeClr val="tx1"/>
                </a:solidFill>
              </a:rPr>
              <a:t>]</a:t>
            </a:r>
            <a:r>
              <a:rPr lang="uk-UA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smtClean="0">
                <a:solidFill>
                  <a:schemeClr val="tx1"/>
                </a:solidFill>
              </a:rPr>
              <a:t>ц</a:t>
            </a:r>
            <a:r>
              <a:rPr lang="en-US" sz="2800" dirty="0" smtClean="0">
                <a:solidFill>
                  <a:schemeClr val="tx1"/>
                </a:solidFill>
              </a:rPr>
              <a:t>]</a:t>
            </a:r>
            <a:r>
              <a:rPr lang="uk-UA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[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]</a:t>
            </a:r>
            <a:r>
              <a:rPr lang="uk-UA" sz="2800" dirty="0" smtClean="0">
                <a:solidFill>
                  <a:schemeClr val="tx1"/>
                </a:solidFill>
              </a:rPr>
              <a:t> перед </a:t>
            </a:r>
            <a:r>
              <a:rPr lang="uk-UA" sz="2800" dirty="0" err="1">
                <a:solidFill>
                  <a:schemeClr val="tx1"/>
                </a:solidFill>
              </a:rPr>
              <a:t>пом</a:t>
            </a:r>
            <a:r>
              <a:rPr lang="en-US" sz="2800" dirty="0">
                <a:solidFill>
                  <a:schemeClr val="tx1"/>
                </a:solidFill>
              </a:rPr>
              <a:t>’</a:t>
            </a:r>
            <a:r>
              <a:rPr lang="uk-UA" sz="2800" dirty="0" err="1">
                <a:solidFill>
                  <a:schemeClr val="tx1"/>
                </a:solidFill>
              </a:rPr>
              <a:t>якшеними</a:t>
            </a:r>
            <a:r>
              <a:rPr lang="uk-UA" sz="2800" dirty="0">
                <a:solidFill>
                  <a:schemeClr val="tx1"/>
                </a:solidFill>
              </a:rPr>
              <a:t> - м</a:t>
            </a:r>
            <a:r>
              <a:rPr lang="en-US" sz="2800" dirty="0">
                <a:solidFill>
                  <a:schemeClr val="tx1"/>
                </a:solidFill>
              </a:rPr>
              <a:t>’</a:t>
            </a:r>
            <a:r>
              <a:rPr lang="uk-UA" sz="2800" dirty="0">
                <a:solidFill>
                  <a:schemeClr val="tx1"/>
                </a:solidFill>
              </a:rPr>
              <a:t>які: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  спів</a:t>
            </a:r>
            <a:r>
              <a:rPr lang="uk-UA" sz="2800" dirty="0"/>
              <a:t> </a:t>
            </a:r>
            <a:r>
              <a:rPr lang="uk-UA" sz="2800" dirty="0">
                <a:solidFill>
                  <a:schemeClr val="tx1"/>
                </a:solidFill>
              </a:rPr>
              <a:t>[</a:t>
            </a:r>
            <a:r>
              <a:rPr lang="uk-UA" sz="2800" dirty="0" err="1">
                <a:solidFill>
                  <a:srgbClr val="FF0000"/>
                </a:solidFill>
              </a:rPr>
              <a:t>с'п</a:t>
            </a:r>
            <a:r>
              <a:rPr lang="en-US" sz="2800" dirty="0">
                <a:solidFill>
                  <a:srgbClr val="FF0000"/>
                </a:solidFill>
              </a:rPr>
              <a:t>’</a:t>
            </a:r>
            <a:r>
              <a:rPr lang="uk-UA" sz="2800" dirty="0" err="1">
                <a:solidFill>
                  <a:schemeClr val="tx1"/>
                </a:solidFill>
              </a:rPr>
              <a:t>ів</a:t>
            </a:r>
            <a:r>
              <a:rPr lang="en-US" sz="2800" dirty="0">
                <a:solidFill>
                  <a:schemeClr val="tx1"/>
                </a:solidFill>
              </a:rPr>
              <a:t>]</a:t>
            </a:r>
            <a:r>
              <a:rPr lang="uk-UA" sz="2800" dirty="0">
                <a:solidFill>
                  <a:schemeClr val="tx1"/>
                </a:solidFill>
              </a:rPr>
              <a:t>, </a:t>
            </a:r>
            <a:r>
              <a:rPr lang="uk-UA" sz="2800" dirty="0" smtClean="0">
                <a:solidFill>
                  <a:schemeClr val="tx1"/>
                </a:solidFill>
              </a:rPr>
              <a:t>свято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err="1" smtClean="0">
                <a:solidFill>
                  <a:srgbClr val="FF0000"/>
                </a:solidFill>
              </a:rPr>
              <a:t>с'в</a:t>
            </a:r>
            <a:r>
              <a:rPr lang="en-US" sz="2800" dirty="0">
                <a:solidFill>
                  <a:srgbClr val="FF0000"/>
                </a:solidFill>
              </a:rPr>
              <a:t>’</a:t>
            </a:r>
            <a:r>
              <a:rPr lang="uk-UA" sz="2800" dirty="0" err="1">
                <a:solidFill>
                  <a:schemeClr val="tx1"/>
                </a:solidFill>
              </a:rPr>
              <a:t>áто</a:t>
            </a:r>
            <a:r>
              <a:rPr lang="uk-UA" sz="2800" dirty="0">
                <a:solidFill>
                  <a:schemeClr val="tx1"/>
                </a:solidFill>
              </a:rPr>
              <a:t>].</a:t>
            </a:r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-1"/>
            <a:ext cx="2072426" cy="2292439"/>
          </a:xfrm>
          <a:prstGeom prst="rect">
            <a:avLst/>
          </a:prstGeom>
        </p:spPr>
      </p:pic>
      <p:pic>
        <p:nvPicPr>
          <p:cNvPr id="5" name="Рисунок 4" descr="http://www.ridnamova.kiev.ua/png/%D0%B4%D0%B7_r_tlo_borde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036" y="4365328"/>
            <a:ext cx="312045" cy="38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9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6079" y="309094"/>
            <a:ext cx="6517924" cy="68258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ПОМ</a:t>
            </a:r>
            <a:r>
              <a:rPr lang="en-US" b="1" dirty="0">
                <a:solidFill>
                  <a:srgbClr val="FF0000"/>
                </a:solidFill>
              </a:rPr>
              <a:t>’</a:t>
            </a:r>
            <a:r>
              <a:rPr lang="uk-UA" b="1" dirty="0">
                <a:solidFill>
                  <a:srgbClr val="FF0000"/>
                </a:solidFill>
              </a:rPr>
              <a:t>ЯКШЕНІ ЗВУКИ</a:t>
            </a:r>
            <a:endParaRPr lang="uk-UA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9858" y="1867437"/>
            <a:ext cx="7548234" cy="4572000"/>
          </a:xfrm>
        </p:spPr>
        <p:txBody>
          <a:bodyPr>
            <a:normAutofit fontScale="2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uk-UA" sz="11200" dirty="0" err="1">
                <a:solidFill>
                  <a:srgbClr val="FF0000"/>
                </a:solidFill>
              </a:rPr>
              <a:t>Губнi</a:t>
            </a:r>
            <a:r>
              <a:rPr lang="uk-UA" sz="11200" dirty="0">
                <a:solidFill>
                  <a:schemeClr val="tx1"/>
                </a:solidFill>
              </a:rPr>
              <a:t>: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б</a:t>
            </a:r>
            <a:r>
              <a:rPr lang="en-US" sz="11200" dirty="0">
                <a:solidFill>
                  <a:schemeClr val="tx1"/>
                </a:solidFill>
              </a:rPr>
              <a:t>’], [</a:t>
            </a:r>
            <a:r>
              <a:rPr lang="uk-UA" sz="11200" dirty="0">
                <a:solidFill>
                  <a:schemeClr val="tx1"/>
                </a:solidFill>
              </a:rPr>
              <a:t>п</a:t>
            </a:r>
            <a:r>
              <a:rPr lang="en-US" sz="11200" dirty="0">
                <a:solidFill>
                  <a:schemeClr val="tx1"/>
                </a:solidFill>
              </a:rPr>
              <a:t>’],</a:t>
            </a:r>
            <a:r>
              <a:rPr lang="uk-UA" sz="11200" dirty="0">
                <a:solidFill>
                  <a:schemeClr val="tx1"/>
                </a:solidFill>
              </a:rPr>
              <a:t>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в</a:t>
            </a:r>
            <a:r>
              <a:rPr lang="en-US" sz="11200" dirty="0">
                <a:solidFill>
                  <a:schemeClr val="tx1"/>
                </a:solidFill>
              </a:rPr>
              <a:t>’],</a:t>
            </a:r>
            <a:r>
              <a:rPr lang="uk-UA" sz="11200" dirty="0">
                <a:solidFill>
                  <a:schemeClr val="tx1"/>
                </a:solidFill>
              </a:rPr>
              <a:t>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м</a:t>
            </a:r>
            <a:r>
              <a:rPr lang="en-US" sz="11200" dirty="0">
                <a:solidFill>
                  <a:schemeClr val="tx1"/>
                </a:solidFill>
              </a:rPr>
              <a:t>’],</a:t>
            </a:r>
            <a:r>
              <a:rPr lang="uk-UA" sz="11200" dirty="0">
                <a:solidFill>
                  <a:schemeClr val="tx1"/>
                </a:solidFill>
              </a:rPr>
              <a:t>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ф</a:t>
            </a:r>
            <a:r>
              <a:rPr lang="en-US" sz="11200" dirty="0">
                <a:solidFill>
                  <a:schemeClr val="tx1"/>
                </a:solidFill>
              </a:rPr>
              <a:t>’]</a:t>
            </a:r>
            <a:r>
              <a:rPr lang="uk-UA" sz="11200" dirty="0">
                <a:solidFill>
                  <a:schemeClr val="tx1"/>
                </a:solidFill>
              </a:rPr>
              <a:t> </a:t>
            </a:r>
          </a:p>
          <a:p>
            <a:r>
              <a:rPr lang="en-US" sz="11200" dirty="0">
                <a:solidFill>
                  <a:srgbClr val="FF0000"/>
                </a:solidFill>
              </a:rPr>
              <a:t>  </a:t>
            </a:r>
            <a:r>
              <a:rPr lang="uk-UA" sz="11200" dirty="0">
                <a:solidFill>
                  <a:srgbClr val="FF0000"/>
                </a:solidFill>
              </a:rPr>
              <a:t>Шиплячі</a:t>
            </a:r>
            <a:r>
              <a:rPr lang="uk-UA" sz="11200" dirty="0">
                <a:solidFill>
                  <a:schemeClr val="tx1"/>
                </a:solidFill>
              </a:rPr>
              <a:t>:</a:t>
            </a:r>
            <a:r>
              <a:rPr lang="en-US" sz="11200" dirty="0">
                <a:solidFill>
                  <a:schemeClr val="tx1"/>
                </a:solidFill>
              </a:rPr>
              <a:t> [</a:t>
            </a:r>
            <a:r>
              <a:rPr lang="uk-UA" sz="11200" dirty="0">
                <a:solidFill>
                  <a:schemeClr val="tx1"/>
                </a:solidFill>
              </a:rPr>
              <a:t>ж</a:t>
            </a:r>
            <a:r>
              <a:rPr lang="en-US" sz="11200" dirty="0">
                <a:solidFill>
                  <a:schemeClr val="tx1"/>
                </a:solidFill>
              </a:rPr>
              <a:t>’], [</a:t>
            </a:r>
            <a:r>
              <a:rPr lang="uk-UA" sz="11200" dirty="0">
                <a:solidFill>
                  <a:schemeClr val="tx1"/>
                </a:solidFill>
              </a:rPr>
              <a:t>ч</a:t>
            </a:r>
            <a:r>
              <a:rPr lang="en-US" sz="11200" dirty="0">
                <a:solidFill>
                  <a:schemeClr val="tx1"/>
                </a:solidFill>
              </a:rPr>
              <a:t>’], [</a:t>
            </a:r>
            <a:r>
              <a:rPr lang="uk-UA" sz="11200" dirty="0">
                <a:solidFill>
                  <a:schemeClr val="tx1"/>
                </a:solidFill>
              </a:rPr>
              <a:t>ш</a:t>
            </a:r>
            <a:r>
              <a:rPr lang="en-US" sz="11200" dirty="0">
                <a:solidFill>
                  <a:schemeClr val="tx1"/>
                </a:solidFill>
              </a:rPr>
              <a:t>’], </a:t>
            </a:r>
            <a:r>
              <a:rPr lang="en-US" sz="11200" dirty="0" smtClean="0">
                <a:solidFill>
                  <a:schemeClr val="tx1"/>
                </a:solidFill>
              </a:rPr>
              <a:t>[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smtClean="0">
                <a:solidFill>
                  <a:schemeClr val="tx1"/>
                </a:solidFill>
              </a:rPr>
              <a:t> ’’]</a:t>
            </a:r>
            <a:endParaRPr lang="uk-UA" sz="11200" dirty="0">
              <a:solidFill>
                <a:schemeClr val="tx1"/>
              </a:solidFill>
            </a:endParaRPr>
          </a:p>
          <a:p>
            <a:r>
              <a:rPr lang="en-US" sz="11200" dirty="0">
                <a:solidFill>
                  <a:srgbClr val="FF0000"/>
                </a:solidFill>
              </a:rPr>
              <a:t>  </a:t>
            </a:r>
            <a:r>
              <a:rPr lang="uk-UA" sz="11200" dirty="0">
                <a:solidFill>
                  <a:srgbClr val="FF0000"/>
                </a:solidFill>
              </a:rPr>
              <a:t>Задньоязикові</a:t>
            </a:r>
            <a:r>
              <a:rPr lang="uk-UA" sz="11200" dirty="0">
                <a:solidFill>
                  <a:schemeClr val="tx1"/>
                </a:solidFill>
              </a:rPr>
              <a:t>:</a:t>
            </a:r>
            <a:r>
              <a:rPr lang="en-US" sz="11200" dirty="0">
                <a:solidFill>
                  <a:schemeClr val="tx1"/>
                </a:solidFill>
              </a:rPr>
              <a:t> [</a:t>
            </a:r>
            <a:r>
              <a:rPr lang="uk-UA" sz="11200" dirty="0">
                <a:solidFill>
                  <a:schemeClr val="tx1"/>
                </a:solidFill>
              </a:rPr>
              <a:t>г</a:t>
            </a:r>
            <a:r>
              <a:rPr lang="en-US" sz="11200" dirty="0">
                <a:solidFill>
                  <a:schemeClr val="tx1"/>
                </a:solidFill>
              </a:rPr>
              <a:t>’], [</a:t>
            </a:r>
            <a:r>
              <a:rPr lang="uk-UA" sz="11200" dirty="0">
                <a:solidFill>
                  <a:schemeClr val="tx1"/>
                </a:solidFill>
              </a:rPr>
              <a:t>к</a:t>
            </a:r>
            <a:r>
              <a:rPr lang="en-US" sz="11200" dirty="0">
                <a:solidFill>
                  <a:schemeClr val="tx1"/>
                </a:solidFill>
              </a:rPr>
              <a:t>’], [</a:t>
            </a:r>
            <a:r>
              <a:rPr lang="uk-UA" sz="11200" dirty="0">
                <a:solidFill>
                  <a:schemeClr val="tx1"/>
                </a:solidFill>
              </a:rPr>
              <a:t>х</a:t>
            </a:r>
            <a:r>
              <a:rPr lang="en-US" sz="11200" dirty="0">
                <a:solidFill>
                  <a:schemeClr val="tx1"/>
                </a:solidFill>
              </a:rPr>
              <a:t>’]</a:t>
            </a:r>
            <a:endParaRPr lang="uk-UA" sz="11200" dirty="0">
              <a:solidFill>
                <a:schemeClr val="tx1"/>
              </a:solidFill>
            </a:endParaRPr>
          </a:p>
          <a:p>
            <a:r>
              <a:rPr lang="en-US" sz="11200" dirty="0">
                <a:solidFill>
                  <a:srgbClr val="FF0000"/>
                </a:solidFill>
              </a:rPr>
              <a:t>  </a:t>
            </a:r>
            <a:r>
              <a:rPr lang="uk-UA" sz="11200" dirty="0">
                <a:solidFill>
                  <a:srgbClr val="FF0000"/>
                </a:solidFill>
              </a:rPr>
              <a:t>Глотковий</a:t>
            </a:r>
            <a:r>
              <a:rPr lang="uk-UA" sz="11200" dirty="0">
                <a:solidFill>
                  <a:schemeClr val="tx1"/>
                </a:solidFill>
              </a:rPr>
              <a:t>: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smtClean="0">
                <a:solidFill>
                  <a:schemeClr val="tx1"/>
                </a:solidFill>
              </a:rPr>
              <a:t>[</a:t>
            </a:r>
            <a:r>
              <a:rPr lang="uk-UA" sz="11200" dirty="0" smtClean="0">
                <a:solidFill>
                  <a:schemeClr val="tx1"/>
                </a:solidFill>
              </a:rPr>
              <a:t>ґ</a:t>
            </a:r>
            <a:r>
              <a:rPr lang="en-US" sz="11200" dirty="0" smtClean="0">
                <a:solidFill>
                  <a:schemeClr val="tx1"/>
                </a:solidFill>
              </a:rPr>
              <a:t>’]</a:t>
            </a:r>
            <a:endParaRPr lang="uk-UA" sz="11200" dirty="0">
              <a:solidFill>
                <a:schemeClr val="tx1"/>
              </a:solidFill>
            </a:endParaRPr>
          </a:p>
          <a:p>
            <a:r>
              <a:rPr lang="uk-UA" sz="11200" dirty="0"/>
              <a:t> </a:t>
            </a:r>
            <a:r>
              <a:rPr lang="uk-UA" sz="11200" dirty="0">
                <a:solidFill>
                  <a:schemeClr val="tx1"/>
                </a:solidFill>
              </a:rPr>
              <a:t>ПОМ</a:t>
            </a:r>
            <a:r>
              <a:rPr lang="en-US" sz="11200" b="1" dirty="0">
                <a:solidFill>
                  <a:schemeClr val="tx1"/>
                </a:solidFill>
              </a:rPr>
              <a:t>’</a:t>
            </a:r>
            <a:r>
              <a:rPr lang="uk-UA" sz="11200" dirty="0">
                <a:solidFill>
                  <a:schemeClr val="tx1"/>
                </a:solidFill>
              </a:rPr>
              <a:t>ЯКШУЮТЬСЯ перед </a:t>
            </a:r>
            <a:r>
              <a:rPr lang="uk-UA" sz="11200" dirty="0">
                <a:solidFill>
                  <a:srgbClr val="FF0000"/>
                </a:solidFill>
              </a:rPr>
              <a:t>І, Я, Ю, Є</a:t>
            </a:r>
            <a:r>
              <a:rPr lang="uk-UA" sz="11200" dirty="0">
                <a:solidFill>
                  <a:schemeClr val="tx1"/>
                </a:solidFill>
              </a:rPr>
              <a:t>:</a:t>
            </a:r>
          </a:p>
          <a:p>
            <a:r>
              <a:rPr lang="uk-UA" sz="11200" dirty="0">
                <a:solidFill>
                  <a:srgbClr val="FF0000"/>
                </a:solidFill>
              </a:rPr>
              <a:t> </a:t>
            </a:r>
            <a:r>
              <a:rPr lang="uk-UA" sz="11200" dirty="0">
                <a:solidFill>
                  <a:schemeClr val="tx1"/>
                </a:solidFill>
              </a:rPr>
              <a:t>бік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б</a:t>
            </a:r>
            <a:r>
              <a:rPr lang="en-US" sz="11200" dirty="0">
                <a:solidFill>
                  <a:schemeClr val="tx1"/>
                </a:solidFill>
              </a:rPr>
              <a:t>’</a:t>
            </a:r>
            <a:r>
              <a:rPr lang="uk-UA" sz="11200" dirty="0" err="1">
                <a:solidFill>
                  <a:schemeClr val="tx1"/>
                </a:solidFill>
              </a:rPr>
              <a:t>ік</a:t>
            </a:r>
            <a:r>
              <a:rPr lang="en-US" sz="11200" dirty="0">
                <a:solidFill>
                  <a:schemeClr val="tx1"/>
                </a:solidFill>
              </a:rPr>
              <a:t>]</a:t>
            </a:r>
            <a:r>
              <a:rPr lang="uk-UA" sz="11200" dirty="0">
                <a:solidFill>
                  <a:schemeClr val="tx1"/>
                </a:solidFill>
              </a:rPr>
              <a:t>, гілка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ф</a:t>
            </a:r>
            <a:r>
              <a:rPr lang="en-US" sz="11200" dirty="0">
                <a:solidFill>
                  <a:schemeClr val="tx1"/>
                </a:solidFill>
              </a:rPr>
              <a:t>’</a:t>
            </a:r>
            <a:r>
              <a:rPr lang="uk-UA" sz="11200" dirty="0" err="1">
                <a:solidFill>
                  <a:schemeClr val="tx1"/>
                </a:solidFill>
              </a:rPr>
              <a:t>іалка</a:t>
            </a:r>
            <a:r>
              <a:rPr lang="en-US" sz="11200" dirty="0">
                <a:solidFill>
                  <a:schemeClr val="tx1"/>
                </a:solidFill>
              </a:rPr>
              <a:t>],</a:t>
            </a:r>
            <a:r>
              <a:rPr lang="uk-UA" sz="11200" dirty="0">
                <a:solidFill>
                  <a:schemeClr val="tx1"/>
                </a:solidFill>
              </a:rPr>
              <a:t> хіт </a:t>
            </a:r>
            <a:r>
              <a:rPr lang="en-US" sz="11200" dirty="0">
                <a:solidFill>
                  <a:schemeClr val="tx1"/>
                </a:solidFill>
              </a:rPr>
              <a:t>[</a:t>
            </a:r>
            <a:r>
              <a:rPr lang="uk-UA" sz="11200" dirty="0">
                <a:solidFill>
                  <a:schemeClr val="tx1"/>
                </a:solidFill>
              </a:rPr>
              <a:t>х</a:t>
            </a:r>
            <a:r>
              <a:rPr lang="en-US" sz="11200" dirty="0">
                <a:solidFill>
                  <a:schemeClr val="tx1"/>
                </a:solidFill>
              </a:rPr>
              <a:t>’</a:t>
            </a:r>
            <a:r>
              <a:rPr lang="uk-UA" sz="11200" dirty="0">
                <a:solidFill>
                  <a:schemeClr val="tx1"/>
                </a:solidFill>
              </a:rPr>
              <a:t>іт</a:t>
            </a:r>
            <a:r>
              <a:rPr lang="en-US" sz="11200" dirty="0">
                <a:solidFill>
                  <a:schemeClr val="tx1"/>
                </a:solidFill>
              </a:rPr>
              <a:t>]</a:t>
            </a:r>
            <a:endParaRPr lang="uk-UA" sz="11200" dirty="0">
              <a:solidFill>
                <a:schemeClr val="tx1"/>
              </a:solidFill>
            </a:endParaRPr>
          </a:p>
          <a:p>
            <a:endParaRPr lang="uk-UA" sz="11200" dirty="0">
              <a:solidFill>
                <a:srgbClr val="FF0000"/>
              </a:solidFill>
            </a:endParaRPr>
          </a:p>
          <a:p>
            <a:r>
              <a:rPr lang="uk-UA" sz="11200" dirty="0">
                <a:solidFill>
                  <a:srgbClr val="FF0000"/>
                </a:solidFill>
              </a:rPr>
              <a:t>ЗАПАМЯТАЙ!!!  </a:t>
            </a:r>
            <a:r>
              <a:rPr lang="uk-UA" sz="11200" dirty="0">
                <a:solidFill>
                  <a:schemeClr val="tx1"/>
                </a:solidFill>
              </a:rPr>
              <a:t>Ь після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uk-UA" sz="11200" dirty="0">
                <a:solidFill>
                  <a:schemeClr val="tx1"/>
                </a:solidFill>
              </a:rPr>
              <a:t>пом'якшених не пишеться.  </a:t>
            </a:r>
          </a:p>
          <a:p>
            <a:r>
              <a:rPr lang="uk-UA" sz="11200" dirty="0"/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25769" cy="2099257"/>
          </a:xfrm>
          <a:prstGeom prst="rect">
            <a:avLst/>
          </a:prstGeom>
        </p:spPr>
      </p:pic>
      <p:pic>
        <p:nvPicPr>
          <p:cNvPr id="5" name="Рисунок 1" descr="http://www.ridnamova.kiev.ua/png/%D0%B4%D0%B6_r_tlo_bor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436" y="2381981"/>
            <a:ext cx="324570" cy="2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69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309094"/>
            <a:ext cx="8596668" cy="99167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ЗВЕРНИ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УВАГУ!!!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73074" y="1738649"/>
            <a:ext cx="8596668" cy="450760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- </a:t>
            </a:r>
            <a:r>
              <a:rPr lang="uk-UA" sz="2800" b="1" dirty="0" smtClean="0">
                <a:solidFill>
                  <a:srgbClr val="FF0000"/>
                </a:solidFill>
              </a:rPr>
              <a:t>ТЬСЯ</a:t>
            </a:r>
            <a:r>
              <a:rPr lang="uk-UA" sz="2800" dirty="0" smtClean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позначається</a:t>
            </a:r>
            <a:r>
              <a:rPr lang="uk-UA" sz="2800" dirty="0"/>
              <a:t> </a:t>
            </a:r>
            <a:r>
              <a:rPr lang="uk-UA" sz="2800" b="1" dirty="0">
                <a:solidFill>
                  <a:srgbClr val="FF0000"/>
                </a:solidFill>
              </a:rPr>
              <a:t>[</a:t>
            </a:r>
            <a:r>
              <a:rPr lang="uk-UA" sz="2800" b="1" dirty="0" err="1">
                <a:solidFill>
                  <a:srgbClr val="FF0000"/>
                </a:solidFill>
              </a:rPr>
              <a:t>ц':а</a:t>
            </a:r>
            <a:r>
              <a:rPr lang="uk-UA" sz="2800" b="1" dirty="0">
                <a:solidFill>
                  <a:srgbClr val="FF0000"/>
                </a:solidFill>
              </a:rPr>
              <a:t>]</a:t>
            </a:r>
            <a:r>
              <a:rPr lang="uk-UA" sz="2800" b="1" dirty="0">
                <a:solidFill>
                  <a:schemeClr val="tx1"/>
                </a:solidFill>
              </a:rPr>
              <a:t>: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грається[</a:t>
            </a:r>
            <a:r>
              <a:rPr lang="uk-UA" sz="2800" dirty="0" err="1" smtClean="0">
                <a:solidFill>
                  <a:schemeClr val="tx1"/>
                </a:solidFill>
              </a:rPr>
              <a:t>грáйе</a:t>
            </a:r>
            <a:r>
              <a:rPr lang="uk-UA" sz="2800" dirty="0" err="1" smtClean="0">
                <a:solidFill>
                  <a:srgbClr val="FF0000"/>
                </a:solidFill>
              </a:rPr>
              <a:t>ц</a:t>
            </a:r>
            <a:r>
              <a:rPr lang="uk-UA" sz="2800" dirty="0" smtClean="0">
                <a:solidFill>
                  <a:srgbClr val="FF0000"/>
                </a:solidFill>
              </a:rPr>
              <a:t>':а</a:t>
            </a:r>
            <a:r>
              <a:rPr lang="uk-UA" sz="2800" dirty="0" smtClean="0">
                <a:solidFill>
                  <a:schemeClr val="tx1"/>
                </a:solidFill>
              </a:rPr>
              <a:t>]</a:t>
            </a:r>
            <a:endParaRPr lang="uk-UA" sz="2800" dirty="0">
              <a:solidFill>
                <a:schemeClr val="tx1"/>
              </a:solidFill>
            </a:endParaRPr>
          </a:p>
          <a:p>
            <a:r>
              <a:rPr lang="uk-UA" sz="2800" dirty="0">
                <a:solidFill>
                  <a:srgbClr val="FF0000"/>
                </a:solidFill>
              </a:rPr>
              <a:t> - </a:t>
            </a:r>
            <a:r>
              <a:rPr lang="uk-UA" sz="2800" b="1" dirty="0">
                <a:solidFill>
                  <a:srgbClr val="FF0000"/>
                </a:solidFill>
              </a:rPr>
              <a:t>ШСЯ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позначається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b="1" dirty="0">
                <a:solidFill>
                  <a:srgbClr val="FF0000"/>
                </a:solidFill>
              </a:rPr>
              <a:t>[</a:t>
            </a:r>
            <a:r>
              <a:rPr lang="uk-UA" sz="2800" b="1" dirty="0" err="1">
                <a:solidFill>
                  <a:srgbClr val="FF0000"/>
                </a:solidFill>
              </a:rPr>
              <a:t>с':а</a:t>
            </a:r>
            <a:r>
              <a:rPr lang="uk-UA" sz="2800" b="1" dirty="0">
                <a:solidFill>
                  <a:srgbClr val="FF0000"/>
                </a:solidFill>
              </a:rPr>
              <a:t>]</a:t>
            </a:r>
            <a:r>
              <a:rPr lang="uk-UA" sz="2800" b="1" dirty="0">
                <a:solidFill>
                  <a:schemeClr val="tx1"/>
                </a:solidFill>
              </a:rPr>
              <a:t>: </a:t>
            </a:r>
            <a:r>
              <a:rPr lang="uk-UA" sz="2800" dirty="0">
                <a:solidFill>
                  <a:schemeClr val="tx1"/>
                </a:solidFill>
              </a:rPr>
              <a:t>грієшся [гр'</a:t>
            </a:r>
            <a:r>
              <a:rPr lang="uk-UA" sz="2800" dirty="0" err="1">
                <a:solidFill>
                  <a:schemeClr val="tx1"/>
                </a:solidFill>
              </a:rPr>
              <a:t>íйе</a:t>
            </a:r>
            <a:r>
              <a:rPr lang="uk-UA" sz="2800" dirty="0" err="1">
                <a:solidFill>
                  <a:srgbClr val="FF0000"/>
                </a:solidFill>
              </a:rPr>
              <a:t>с</a:t>
            </a:r>
            <a:r>
              <a:rPr lang="uk-UA" sz="2800" dirty="0">
                <a:solidFill>
                  <a:srgbClr val="FF0000"/>
                </a:solidFill>
              </a:rPr>
              <a:t>':а</a:t>
            </a:r>
            <a:r>
              <a:rPr lang="uk-UA" sz="2800" dirty="0">
                <a:solidFill>
                  <a:schemeClr val="tx1"/>
                </a:solidFill>
              </a:rPr>
              <a:t>]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uk-UA" sz="2800" b="1" dirty="0" err="1" smtClean="0">
                <a:solidFill>
                  <a:srgbClr val="FF0000"/>
                </a:solidFill>
              </a:rPr>
              <a:t>Запам</a:t>
            </a:r>
            <a:r>
              <a:rPr lang="en-US" sz="2800" b="1" dirty="0">
                <a:solidFill>
                  <a:srgbClr val="FF0000"/>
                </a:solidFill>
              </a:rPr>
              <a:t>’</a:t>
            </a:r>
            <a:r>
              <a:rPr lang="uk-UA" sz="2800" b="1" dirty="0" err="1">
                <a:solidFill>
                  <a:srgbClr val="FF0000"/>
                </a:solidFill>
              </a:rPr>
              <a:t>ятай</a:t>
            </a:r>
            <a:r>
              <a:rPr lang="uk-UA" sz="2800" b="1" dirty="0">
                <a:solidFill>
                  <a:srgbClr val="FF0000"/>
                </a:solidFill>
              </a:rPr>
              <a:t> уподібнення:</a:t>
            </a:r>
          </a:p>
          <a:p>
            <a:r>
              <a:rPr lang="uk-UA" sz="2800" dirty="0">
                <a:solidFill>
                  <a:srgbClr val="FF0000"/>
                </a:solidFill>
              </a:rPr>
              <a:t>  </a:t>
            </a:r>
            <a:r>
              <a:rPr lang="uk-UA" sz="2800" dirty="0">
                <a:solidFill>
                  <a:schemeClr val="tx1"/>
                </a:solidFill>
              </a:rPr>
              <a:t>боро</a:t>
            </a:r>
            <a:r>
              <a:rPr lang="uk-UA" sz="2800" dirty="0">
                <a:solidFill>
                  <a:srgbClr val="FF0000"/>
                </a:solidFill>
              </a:rPr>
              <a:t>т</a:t>
            </a:r>
            <a:r>
              <a:rPr lang="uk-UA" sz="2800" dirty="0">
                <a:solidFill>
                  <a:schemeClr val="tx1"/>
                </a:solidFill>
              </a:rPr>
              <a:t>ьба – [боро</a:t>
            </a:r>
            <a:r>
              <a:rPr lang="uk-UA" sz="2800" dirty="0">
                <a:solidFill>
                  <a:srgbClr val="FF0000"/>
                </a:solidFill>
              </a:rPr>
              <a:t>д</a:t>
            </a:r>
            <a:r>
              <a:rPr lang="uk-UA" sz="2800" dirty="0">
                <a:solidFill>
                  <a:schemeClr val="tx1"/>
                </a:solidFill>
              </a:rPr>
              <a:t>'бá], моло</a:t>
            </a:r>
            <a:r>
              <a:rPr lang="uk-UA" sz="2800" dirty="0">
                <a:solidFill>
                  <a:srgbClr val="FF0000"/>
                </a:solidFill>
              </a:rPr>
              <a:t>т</a:t>
            </a:r>
            <a:r>
              <a:rPr lang="uk-UA" sz="2800" dirty="0">
                <a:solidFill>
                  <a:schemeClr val="tx1"/>
                </a:solidFill>
              </a:rPr>
              <a:t>ьба – [</a:t>
            </a:r>
            <a:r>
              <a:rPr lang="uk-UA" sz="2800" dirty="0" err="1">
                <a:solidFill>
                  <a:schemeClr val="tx1"/>
                </a:solidFill>
              </a:rPr>
              <a:t>моло</a:t>
            </a:r>
            <a:r>
              <a:rPr lang="uk-UA" sz="2800" dirty="0" err="1">
                <a:solidFill>
                  <a:srgbClr val="FF0000"/>
                </a:solidFill>
              </a:rPr>
              <a:t>д</a:t>
            </a:r>
            <a:r>
              <a:rPr lang="uk-UA" sz="2800" dirty="0" err="1">
                <a:solidFill>
                  <a:schemeClr val="tx1"/>
                </a:solidFill>
              </a:rPr>
              <a:t>'бá</a:t>
            </a:r>
            <a:r>
              <a:rPr lang="uk-UA" sz="2800" dirty="0">
                <a:solidFill>
                  <a:schemeClr val="tx1"/>
                </a:solidFill>
              </a:rPr>
              <a:t>];</a:t>
            </a:r>
          </a:p>
          <a:p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uk-UA" sz="2800" dirty="0" err="1">
                <a:solidFill>
                  <a:schemeClr val="tx1"/>
                </a:solidFill>
              </a:rPr>
              <a:t>ко</a:t>
            </a:r>
            <a:r>
              <a:rPr lang="uk-UA" sz="2800" dirty="0" err="1">
                <a:solidFill>
                  <a:srgbClr val="FF0000"/>
                </a:solidFill>
              </a:rPr>
              <a:t>с</a:t>
            </a:r>
            <a:r>
              <a:rPr lang="uk-UA" sz="2800" dirty="0" err="1">
                <a:solidFill>
                  <a:schemeClr val="tx1"/>
                </a:solidFill>
              </a:rPr>
              <a:t>ьба</a:t>
            </a:r>
            <a:r>
              <a:rPr lang="uk-UA" sz="2800" dirty="0">
                <a:solidFill>
                  <a:schemeClr val="tx1"/>
                </a:solidFill>
              </a:rPr>
              <a:t> – [</a:t>
            </a:r>
            <a:r>
              <a:rPr lang="uk-UA" sz="2800" dirty="0" err="1">
                <a:solidFill>
                  <a:schemeClr val="tx1"/>
                </a:solidFill>
              </a:rPr>
              <a:t>ко</a:t>
            </a:r>
            <a:r>
              <a:rPr lang="uk-UA" sz="2800" dirty="0" err="1">
                <a:solidFill>
                  <a:srgbClr val="FF0000"/>
                </a:solidFill>
              </a:rPr>
              <a:t>з</a:t>
            </a:r>
            <a:r>
              <a:rPr lang="uk-UA" sz="2800" dirty="0" err="1">
                <a:solidFill>
                  <a:schemeClr val="tx1"/>
                </a:solidFill>
              </a:rPr>
              <a:t>'бá</a:t>
            </a:r>
            <a:r>
              <a:rPr lang="uk-UA" sz="2800" dirty="0">
                <a:solidFill>
                  <a:schemeClr val="tx1"/>
                </a:solidFill>
              </a:rPr>
              <a:t>], про</a:t>
            </a:r>
            <a:r>
              <a:rPr lang="uk-UA" sz="2800" dirty="0">
                <a:solidFill>
                  <a:srgbClr val="FF0000"/>
                </a:solidFill>
              </a:rPr>
              <a:t>с</a:t>
            </a:r>
            <a:r>
              <a:rPr lang="uk-UA" sz="2800" dirty="0">
                <a:solidFill>
                  <a:schemeClr val="tx1"/>
                </a:solidFill>
              </a:rPr>
              <a:t>ьба – [</a:t>
            </a:r>
            <a:r>
              <a:rPr lang="uk-UA" sz="2800" dirty="0" err="1">
                <a:solidFill>
                  <a:schemeClr val="tx1"/>
                </a:solidFill>
              </a:rPr>
              <a:t>прó</a:t>
            </a:r>
            <a:r>
              <a:rPr lang="uk-UA" sz="2800" dirty="0" err="1">
                <a:solidFill>
                  <a:srgbClr val="FF0000"/>
                </a:solidFill>
              </a:rPr>
              <a:t>з</a:t>
            </a:r>
            <a:r>
              <a:rPr lang="uk-UA" sz="2800" dirty="0" err="1">
                <a:solidFill>
                  <a:schemeClr val="tx1"/>
                </a:solidFill>
              </a:rPr>
              <a:t>'ба</a:t>
            </a:r>
            <a:r>
              <a:rPr lang="uk-UA" sz="2800" dirty="0">
                <a:solidFill>
                  <a:schemeClr val="tx1"/>
                </a:solidFill>
              </a:rPr>
              <a:t>];</a:t>
            </a:r>
          </a:p>
          <a:p>
            <a:r>
              <a:rPr lang="uk-UA" sz="2800" dirty="0">
                <a:solidFill>
                  <a:schemeClr val="tx1"/>
                </a:solidFill>
              </a:rPr>
              <a:t>   во</a:t>
            </a:r>
            <a:r>
              <a:rPr lang="uk-UA" sz="2800" dirty="0">
                <a:solidFill>
                  <a:srgbClr val="FF0000"/>
                </a:solidFill>
              </a:rPr>
              <a:t>к</a:t>
            </a:r>
            <a:r>
              <a:rPr lang="uk-UA" sz="2800" dirty="0">
                <a:solidFill>
                  <a:schemeClr val="tx1"/>
                </a:solidFill>
              </a:rPr>
              <a:t>зал – [</a:t>
            </a:r>
            <a:r>
              <a:rPr lang="uk-UA" sz="2800" dirty="0" err="1">
                <a:solidFill>
                  <a:schemeClr val="tx1"/>
                </a:solidFill>
              </a:rPr>
              <a:t>во</a:t>
            </a:r>
            <a:r>
              <a:rPr lang="uk-UA" sz="2800" dirty="0" err="1">
                <a:solidFill>
                  <a:srgbClr val="FF0000"/>
                </a:solidFill>
              </a:rPr>
              <a:t>ґ</a:t>
            </a:r>
            <a:r>
              <a:rPr lang="uk-UA" sz="2800" dirty="0" err="1">
                <a:solidFill>
                  <a:schemeClr val="tx1"/>
                </a:solidFill>
              </a:rPr>
              <a:t>зáл</a:t>
            </a:r>
            <a:r>
              <a:rPr lang="uk-UA" sz="2800" dirty="0">
                <a:solidFill>
                  <a:schemeClr val="tx1"/>
                </a:solidFill>
              </a:rPr>
              <a:t>], ане</a:t>
            </a:r>
            <a:r>
              <a:rPr lang="uk-UA" sz="2800" dirty="0">
                <a:solidFill>
                  <a:srgbClr val="FF0000"/>
                </a:solidFill>
              </a:rPr>
              <a:t>к</a:t>
            </a:r>
            <a:r>
              <a:rPr lang="uk-UA" sz="2800" dirty="0">
                <a:solidFill>
                  <a:schemeClr val="tx1"/>
                </a:solidFill>
              </a:rPr>
              <a:t>дот – [</a:t>
            </a:r>
            <a:r>
              <a:rPr lang="uk-UA" sz="2800" dirty="0" err="1">
                <a:solidFill>
                  <a:schemeClr val="tx1"/>
                </a:solidFill>
              </a:rPr>
              <a:t>ане</a:t>
            </a:r>
            <a:r>
              <a:rPr lang="uk-UA" sz="2800" baseline="30000" dirty="0" err="1">
                <a:solidFill>
                  <a:schemeClr val="tx1"/>
                </a:solidFill>
              </a:rPr>
              <a:t>и</a:t>
            </a:r>
            <a:r>
              <a:rPr lang="uk-UA" sz="2800" dirty="0" err="1">
                <a:solidFill>
                  <a:srgbClr val="FF0000"/>
                </a:solidFill>
              </a:rPr>
              <a:t>ґ</a:t>
            </a:r>
            <a:r>
              <a:rPr lang="uk-UA" sz="2800" dirty="0" err="1">
                <a:solidFill>
                  <a:schemeClr val="tx1"/>
                </a:solidFill>
              </a:rPr>
              <a:t>дóт</a:t>
            </a:r>
            <a:r>
              <a:rPr lang="uk-UA" sz="2800" dirty="0">
                <a:solidFill>
                  <a:schemeClr val="tx1"/>
                </a:solidFill>
              </a:rPr>
              <a:t>], рю</a:t>
            </a:r>
            <a:r>
              <a:rPr lang="uk-UA" sz="2800" dirty="0">
                <a:solidFill>
                  <a:srgbClr val="FF0000"/>
                </a:solidFill>
              </a:rPr>
              <a:t>к</a:t>
            </a:r>
            <a:r>
              <a:rPr lang="uk-UA" sz="2800" dirty="0">
                <a:solidFill>
                  <a:schemeClr val="tx1"/>
                </a:solidFill>
              </a:rPr>
              <a:t>зак – [</a:t>
            </a:r>
            <a:r>
              <a:rPr lang="uk-UA" sz="2800" dirty="0" err="1">
                <a:solidFill>
                  <a:schemeClr val="tx1"/>
                </a:solidFill>
              </a:rPr>
              <a:t>р’у</a:t>
            </a:r>
            <a:r>
              <a:rPr lang="uk-UA" sz="2800" dirty="0" err="1">
                <a:solidFill>
                  <a:srgbClr val="FF0000"/>
                </a:solidFill>
              </a:rPr>
              <a:t>ґ</a:t>
            </a:r>
            <a:r>
              <a:rPr lang="uk-UA" sz="2800" dirty="0" err="1">
                <a:solidFill>
                  <a:schemeClr val="tx1"/>
                </a:solidFill>
              </a:rPr>
              <a:t>зáк</a:t>
            </a:r>
            <a:r>
              <a:rPr lang="uk-UA" sz="2800" dirty="0">
                <a:solidFill>
                  <a:schemeClr val="tx1"/>
                </a:solidFill>
              </a:rPr>
              <a:t>]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uk-UA" sz="2800" dirty="0">
                <a:solidFill>
                  <a:schemeClr val="tx1"/>
                </a:solidFill>
              </a:rPr>
              <a:t> рю</a:t>
            </a:r>
            <a:r>
              <a:rPr lang="uk-UA" sz="2800" dirty="0">
                <a:solidFill>
                  <a:srgbClr val="FF0000"/>
                </a:solidFill>
              </a:rPr>
              <a:t>к</a:t>
            </a:r>
            <a:r>
              <a:rPr lang="uk-UA" sz="2800" dirty="0">
                <a:solidFill>
                  <a:schemeClr val="tx1"/>
                </a:solidFill>
              </a:rPr>
              <a:t>зак [</a:t>
            </a:r>
            <a:r>
              <a:rPr lang="uk-UA" sz="2800" dirty="0" err="1">
                <a:solidFill>
                  <a:schemeClr val="tx1"/>
                </a:solidFill>
              </a:rPr>
              <a:t>р’у</a:t>
            </a:r>
            <a:r>
              <a:rPr lang="uk-UA" sz="2800" dirty="0" err="1">
                <a:solidFill>
                  <a:srgbClr val="FF0000"/>
                </a:solidFill>
              </a:rPr>
              <a:t>ґ</a:t>
            </a:r>
            <a:r>
              <a:rPr lang="uk-UA" sz="2800" dirty="0" err="1">
                <a:solidFill>
                  <a:schemeClr val="tx1"/>
                </a:solidFill>
              </a:rPr>
              <a:t>зáк</a:t>
            </a:r>
            <a:r>
              <a:rPr lang="uk-UA" sz="2800" dirty="0">
                <a:solidFill>
                  <a:schemeClr val="tx1"/>
                </a:solidFill>
              </a:rPr>
              <a:t>];</a:t>
            </a:r>
          </a:p>
          <a:p>
            <a:pPr marL="342900" indent="-342900">
              <a:buFontTx/>
              <a:buChar char="-"/>
            </a:pPr>
            <a:r>
              <a:rPr lang="uk-UA" sz="2800" dirty="0">
                <a:solidFill>
                  <a:schemeClr val="tx1"/>
                </a:solidFill>
              </a:rPr>
              <a:t>во</a:t>
            </a:r>
            <a:r>
              <a:rPr lang="uk-UA" sz="2800" dirty="0">
                <a:solidFill>
                  <a:srgbClr val="FF0000"/>
                </a:solidFill>
              </a:rPr>
              <a:t>г</a:t>
            </a:r>
            <a:r>
              <a:rPr lang="uk-UA" sz="2800" dirty="0">
                <a:solidFill>
                  <a:schemeClr val="tx1"/>
                </a:solidFill>
              </a:rPr>
              <a:t>ко - [</a:t>
            </a:r>
            <a:r>
              <a:rPr lang="uk-UA" sz="2800" dirty="0" err="1">
                <a:solidFill>
                  <a:schemeClr val="tx1"/>
                </a:solidFill>
              </a:rPr>
              <a:t>вó</a:t>
            </a:r>
            <a:r>
              <a:rPr lang="uk-UA" sz="2800" dirty="0" err="1">
                <a:solidFill>
                  <a:srgbClr val="FF0000"/>
                </a:solidFill>
              </a:rPr>
              <a:t>х</a:t>
            </a:r>
            <a:r>
              <a:rPr lang="uk-UA" sz="2800" dirty="0" err="1">
                <a:solidFill>
                  <a:schemeClr val="tx1"/>
                </a:solidFill>
              </a:rPr>
              <a:t>ко</a:t>
            </a:r>
            <a:r>
              <a:rPr lang="uk-UA" sz="2800" dirty="0">
                <a:solidFill>
                  <a:schemeClr val="tx1"/>
                </a:solidFill>
              </a:rPr>
              <a:t>], </a:t>
            </a:r>
            <a:r>
              <a:rPr lang="uk-UA" sz="2800" dirty="0" smtClean="0">
                <a:solidFill>
                  <a:schemeClr val="tx1"/>
                </a:solidFill>
              </a:rPr>
              <a:t>легко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[</a:t>
            </a:r>
            <a:r>
              <a:rPr lang="uk-UA" sz="2800" dirty="0" err="1" smtClean="0">
                <a:solidFill>
                  <a:schemeClr val="tx1"/>
                </a:solidFill>
              </a:rPr>
              <a:t>ле</a:t>
            </a:r>
            <a:r>
              <a:rPr lang="uk-UA" sz="2800" dirty="0" err="1" smtClean="0">
                <a:solidFill>
                  <a:srgbClr val="FF0000"/>
                </a:solidFill>
              </a:rPr>
              <a:t>х</a:t>
            </a:r>
            <a:r>
              <a:rPr lang="uk-UA" sz="2800" dirty="0" err="1" smtClean="0">
                <a:solidFill>
                  <a:schemeClr val="tx1"/>
                </a:solidFill>
              </a:rPr>
              <a:t>ко</a:t>
            </a:r>
            <a:r>
              <a:rPr lang="uk-UA" sz="2800" dirty="0">
                <a:solidFill>
                  <a:schemeClr val="tx1"/>
                </a:solidFill>
              </a:rPr>
              <a:t>], ні</a:t>
            </a:r>
            <a:r>
              <a:rPr lang="uk-UA" sz="2800" dirty="0">
                <a:solidFill>
                  <a:srgbClr val="FF0000"/>
                </a:solidFill>
              </a:rPr>
              <a:t>г</a:t>
            </a:r>
            <a:r>
              <a:rPr lang="uk-UA" sz="2800" dirty="0">
                <a:solidFill>
                  <a:schemeClr val="tx1"/>
                </a:solidFill>
              </a:rPr>
              <a:t>ті - [</a:t>
            </a:r>
            <a:r>
              <a:rPr lang="uk-UA" sz="2800" dirty="0" err="1">
                <a:solidFill>
                  <a:schemeClr val="tx1"/>
                </a:solidFill>
              </a:rPr>
              <a:t>н'í</a:t>
            </a:r>
            <a:r>
              <a:rPr lang="uk-UA" sz="2800" dirty="0" err="1">
                <a:solidFill>
                  <a:srgbClr val="FF0000"/>
                </a:solidFill>
              </a:rPr>
              <a:t>х</a:t>
            </a:r>
            <a:r>
              <a:rPr lang="uk-UA" sz="2800" dirty="0" err="1">
                <a:solidFill>
                  <a:schemeClr val="tx1"/>
                </a:solidFill>
              </a:rPr>
              <a:t>т'і</a:t>
            </a:r>
            <a:r>
              <a:rPr lang="uk-UA" sz="2800" dirty="0">
                <a:solidFill>
                  <a:schemeClr val="tx1"/>
                </a:solidFill>
              </a:rPr>
              <a:t>], кі</a:t>
            </a:r>
            <a:r>
              <a:rPr lang="uk-UA" sz="2800" dirty="0">
                <a:solidFill>
                  <a:srgbClr val="FF0000"/>
                </a:solidFill>
              </a:rPr>
              <a:t>г</a:t>
            </a:r>
            <a:r>
              <a:rPr lang="uk-UA" sz="2800" dirty="0">
                <a:solidFill>
                  <a:schemeClr val="tx1"/>
                </a:solidFill>
              </a:rPr>
              <a:t>ті – [</a:t>
            </a:r>
            <a:r>
              <a:rPr lang="uk-UA" sz="2800" dirty="0" err="1">
                <a:solidFill>
                  <a:schemeClr val="tx1"/>
                </a:solidFill>
              </a:rPr>
              <a:t>к’í</a:t>
            </a:r>
            <a:r>
              <a:rPr lang="uk-UA" sz="2800" dirty="0" err="1">
                <a:solidFill>
                  <a:srgbClr val="FF0000"/>
                </a:solidFill>
              </a:rPr>
              <a:t>х</a:t>
            </a:r>
            <a:r>
              <a:rPr lang="uk-UA" sz="2800" dirty="0" err="1">
                <a:solidFill>
                  <a:schemeClr val="tx1"/>
                </a:solidFill>
              </a:rPr>
              <a:t>т'і</a:t>
            </a:r>
            <a:r>
              <a:rPr lang="uk-UA" sz="2800" dirty="0">
                <a:solidFill>
                  <a:schemeClr val="tx1"/>
                </a:solidFill>
              </a:rPr>
              <a:t>], дьо</a:t>
            </a:r>
            <a:r>
              <a:rPr lang="uk-UA" sz="2800" dirty="0">
                <a:solidFill>
                  <a:srgbClr val="FF0000"/>
                </a:solidFill>
              </a:rPr>
              <a:t>г</a:t>
            </a:r>
            <a:r>
              <a:rPr lang="uk-UA" sz="2800" dirty="0">
                <a:solidFill>
                  <a:schemeClr val="tx1"/>
                </a:solidFill>
              </a:rPr>
              <a:t>тю – [</a:t>
            </a:r>
            <a:r>
              <a:rPr lang="uk-UA" sz="2800" dirty="0" err="1">
                <a:solidFill>
                  <a:schemeClr val="tx1"/>
                </a:solidFill>
              </a:rPr>
              <a:t>д'ó</a:t>
            </a:r>
            <a:r>
              <a:rPr lang="uk-UA" sz="2800" dirty="0" err="1">
                <a:solidFill>
                  <a:srgbClr val="FF0000"/>
                </a:solidFill>
              </a:rPr>
              <a:t>х</a:t>
            </a:r>
            <a:r>
              <a:rPr lang="uk-UA" sz="2800" dirty="0" err="1">
                <a:solidFill>
                  <a:schemeClr val="tx1"/>
                </a:solidFill>
              </a:rPr>
              <a:t>т'у</a:t>
            </a:r>
            <a:r>
              <a:rPr lang="uk-UA" sz="2800" dirty="0">
                <a:solidFill>
                  <a:schemeClr val="tx1"/>
                </a:solidFill>
              </a:rPr>
              <a:t>].</a:t>
            </a:r>
            <a:endParaRPr lang="uk-UA" sz="2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165" y="0"/>
            <a:ext cx="19050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62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</TotalTime>
  <Words>769</Words>
  <Application>Microsoft Office PowerPoint</Application>
  <PresentationFormat>Широкоэкранный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Грань</vt:lpstr>
      <vt:lpstr>ФОНЕТИЧНА ТРАНСКРИПЦІЯ</vt:lpstr>
      <vt:lpstr>ЗАПАМ’ЯТАЙ!!!</vt:lpstr>
      <vt:lpstr>СПІВВІДНОШЕННЯ ЗВУКІВ І БУКВ</vt:lpstr>
      <vt:lpstr>Звукове значення літер Я, Ю, Є</vt:lpstr>
      <vt:lpstr>Ненагологені голосні Е, И, І</vt:lpstr>
      <vt:lpstr>М'які звуки</vt:lpstr>
      <vt:lpstr>Звук м’який</vt:lpstr>
      <vt:lpstr>ПОМ’ЯКШЕНІ ЗВУКИ</vt:lpstr>
      <vt:lpstr>ЗВЕРНИ УВАГУ!!!</vt:lpstr>
      <vt:lpstr>ДЯКУЮ ЗА УВАГУ!!!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УПОДІБНЕННЯ</dc:title>
  <dc:creator>Ганна</dc:creator>
  <cp:lastModifiedBy>Ганна</cp:lastModifiedBy>
  <cp:revision>18</cp:revision>
  <dcterms:created xsi:type="dcterms:W3CDTF">2020-10-27T13:34:52Z</dcterms:created>
  <dcterms:modified xsi:type="dcterms:W3CDTF">2020-11-03T18:24:14Z</dcterms:modified>
</cp:coreProperties>
</file>