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7" r:id="rId4"/>
    <p:sldId id="258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7F1DC1-BEEC-B678-D4DD-D23C889460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C8A1E7F5-BFA7-631F-4337-16D7955FDA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F9B2061-14B0-80F4-B5B6-AA414926A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9CB70-1181-402A-A17F-15BE85256FD8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81F751E-2D60-B94D-D285-D502F3B6E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BBA9072-D6AB-E723-F87D-1261A4E9F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DAF6A-8DD5-4C38-8F25-5FB4A536C5E1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853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B57680-A036-CC63-3062-25E0E7ADE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0269203-F2C8-C6F1-A7FF-1807D859DA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9ECB5AB-5BBC-6410-9917-E3A442A73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9CB70-1181-402A-A17F-15BE85256FD8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625AB32-E66B-1243-21B2-1DBA44FA8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E6F66A6-119E-BF4E-809B-97ACA85F6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DAF6A-8DD5-4C38-8F25-5FB4A536C5E1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391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49AA4EFC-2BBB-E2D9-CFC6-136CBE6792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F3F316C-5ECA-65C0-FADE-E0B6D6213B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410EB83-7E11-2BBC-73B6-678F71810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9CB70-1181-402A-A17F-15BE85256FD8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3918E4E-A88C-5E4C-6B02-A6B4B885C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44BA4B2-2362-F4A9-5CEB-7C53C5969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DAF6A-8DD5-4C38-8F25-5FB4A536C5E1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405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3F4D17-A516-029B-0FA7-1251231B5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F1BE6C0-5760-8B53-3D98-0DD8DC3D47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7655FD9-E0D9-A8C9-DFE9-B4AF74760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9CB70-1181-402A-A17F-15BE85256FD8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BDB2BA9-1BD1-D001-B5B5-7BF5DDF78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3007762-4BEA-4BD2-839B-C1A5BFD9B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DAF6A-8DD5-4C38-8F25-5FB4A536C5E1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390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295268-E935-DC05-CF86-AC1DA69F9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6BFF47C-F554-84BF-6CD6-6736666DF0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8711A9C-3152-A92C-ADB8-2B8CF539F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9CB70-1181-402A-A17F-15BE85256FD8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A6CFEC4-48C3-EEF7-1F1C-B3AE4262C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CB3C2BC-5CF7-5AB8-B599-BFB8207BE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DAF6A-8DD5-4C38-8F25-5FB4A536C5E1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040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80F378-7158-BE65-A163-4F47E92C0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5387D53-2347-D7E3-D2D4-9D1D4976C2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AAD2911F-F889-AC87-5710-288986846A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BA5FA38-AB4E-8C15-4FB3-799B48406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9CB70-1181-402A-A17F-15BE85256FD8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FB33315-B1EE-BAD3-04E3-4899BE134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8DBCC1A-A8A7-EA77-1EA5-F06362115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DAF6A-8DD5-4C38-8F25-5FB4A536C5E1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301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D5C10B-F11C-7311-D4A3-EAB0A640B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072B22C9-384B-568E-B691-29995DE346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3E0020A-3E3D-ABB8-E4E1-413846B01C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75C5CCC6-59A9-D878-4474-B9D0790E83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90A16426-129C-1948-A461-060CCE1FD3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F54CDFE0-015F-0E4E-023F-C4264107E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9CB70-1181-402A-A17F-15BE85256FD8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D24DB0BE-9B80-6EB6-DD5B-1C4D30A86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B0BEB93E-A389-912F-56C7-D23C3A3A1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DAF6A-8DD5-4C38-8F25-5FB4A536C5E1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008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785E32-7048-E63D-3D04-781993F60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8A6D46CA-6365-3214-A3C2-D53F21DC2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9CB70-1181-402A-A17F-15BE85256FD8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E059321-B786-0383-BDC8-6CE868148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9C5EC8C0-41E9-4766-0080-16CEE5EA2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DAF6A-8DD5-4C38-8F25-5FB4A536C5E1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920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F3610B68-EE4E-EB83-E756-4BEB3BC9F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9CB70-1181-402A-A17F-15BE85256FD8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99DDAB04-F027-AC0D-CA63-955DFDD64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016C8832-FDBF-8D94-9B21-53A07CBBE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DAF6A-8DD5-4C38-8F25-5FB4A536C5E1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859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04D42A-F7A1-C6A0-73E1-1D94650A8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2F32BAD-B242-0175-32D5-AA5E0D2EAF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7D99BADD-CBC4-821A-ACF8-D7207BC355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7D4DEE8-9D48-61B3-0872-8BCD16327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9CB70-1181-402A-A17F-15BE85256FD8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3B7F3D5-A01B-D007-3012-A5DC6671E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1FA176B-C396-DB52-4F6E-301EBA10B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DAF6A-8DD5-4C38-8F25-5FB4A536C5E1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49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77E67D-944D-CE72-3AC6-B4AEB60D1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8F8043B-213C-DC2E-0C1B-CBCDB993AE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B9C8DF6-3F87-042E-8DA9-4BC9244225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887061B-4BAE-73F4-3357-32BF1A17C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9CB70-1181-402A-A17F-15BE85256FD8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B7063AA-0FA0-B332-315F-E1FED3EDC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3780A7B-C5EE-2BE2-D0A4-9161CB4CC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DAF6A-8DD5-4C38-8F25-5FB4A536C5E1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724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82CBCB36-3D9A-8A58-5FC6-2F933F848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D936AB0-24C2-E071-33BB-F52A1A47E3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0262894-3EA8-1667-C81A-32D239CDBA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E9CB70-1181-402A-A17F-15BE85256FD8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62164EC-4F74-925C-0075-17F55D1585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B9386D8-CB75-0FBD-2BBC-200B69D1C3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BDAF6A-8DD5-4C38-8F25-5FB4A536C5E1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279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4000"/>
                    </a14:imgEffect>
                    <a14:imgEffect>
                      <a14:brightnessContrast bright="-27000"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AE92AD-593E-AD3A-E20C-B8A566870D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26640" y="1036320"/>
            <a:ext cx="7680960" cy="5019040"/>
          </a:xfrm>
          <a:solidFill>
            <a:schemeClr val="tx1">
              <a:lumMod val="85000"/>
              <a:lumOff val="15000"/>
            </a:schemeClr>
          </a:solidFill>
        </p:spPr>
        <p:txBody>
          <a:bodyPr>
            <a:normAutofit fontScale="90000"/>
          </a:bodyPr>
          <a:lstStyle/>
          <a:p>
            <a:br>
              <a:rPr lang="uk-UA" sz="2200" b="1" dirty="0">
                <a:solidFill>
                  <a:schemeClr val="bg1"/>
                </a:solidFill>
                <a:latin typeface="Avdira" panose="02080502030202060803" pitchFamily="18" charset="0"/>
                <a:ea typeface="Avdira" panose="02080502030202060803" pitchFamily="18" charset="0"/>
              </a:rPr>
            </a:br>
            <a:r>
              <a:rPr lang="uk-UA" sz="7300" b="1" dirty="0">
                <a:solidFill>
                  <a:schemeClr val="bg1"/>
                </a:solidFill>
                <a:latin typeface="Balsamiq Sans" panose="02000603000000000000" pitchFamily="2" charset="0"/>
                <a:ea typeface="Avdira" panose="02080502030202060803" pitchFamily="18" charset="0"/>
              </a:rPr>
              <a:t>Урок </a:t>
            </a:r>
            <a:r>
              <a:rPr lang="uk-UA" sz="7300" b="1">
                <a:solidFill>
                  <a:schemeClr val="bg1"/>
                </a:solidFill>
                <a:latin typeface="Balsamiq Sans" panose="02000603000000000000" pitchFamily="2" charset="0"/>
                <a:ea typeface="Avdira" panose="02080502030202060803" pitchFamily="18" charset="0"/>
              </a:rPr>
              <a:t>- семінар</a:t>
            </a:r>
            <a:br>
              <a:rPr lang="uk-UA" sz="3100" b="1" dirty="0">
                <a:solidFill>
                  <a:schemeClr val="bg1"/>
                </a:solidFill>
                <a:latin typeface="Balsamiq Sans" panose="02000603000000000000" pitchFamily="2" charset="0"/>
                <a:ea typeface="Avdira" panose="02080502030202060803" pitchFamily="18" charset="0"/>
              </a:rPr>
            </a:br>
            <a:br>
              <a:rPr lang="uk-UA" sz="3100" b="1" dirty="0">
                <a:solidFill>
                  <a:schemeClr val="bg1"/>
                </a:solidFill>
                <a:latin typeface="Balsamiq Sans" panose="02000603000000000000" pitchFamily="2" charset="0"/>
                <a:ea typeface="Avdira" panose="02080502030202060803" pitchFamily="18" charset="0"/>
              </a:rPr>
            </a:br>
            <a:r>
              <a:rPr lang="uk-UA" sz="7300" b="1" dirty="0">
                <a:solidFill>
                  <a:schemeClr val="bg1"/>
                </a:solidFill>
                <a:latin typeface="Balsamiq Sans" panose="02000603000000000000" pitchFamily="2" charset="0"/>
                <a:ea typeface="Avdira" panose="02080502030202060803" pitchFamily="18" charset="0"/>
              </a:rPr>
              <a:t> «</a:t>
            </a:r>
            <a:r>
              <a:rPr lang="uk-UA" sz="7300" b="1" dirty="0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Збалансоване та здорове харчування</a:t>
            </a:r>
            <a:r>
              <a:rPr lang="uk-UA" sz="7300" b="1" dirty="0">
                <a:solidFill>
                  <a:schemeClr val="bg1"/>
                </a:solidFill>
                <a:latin typeface="Balsamiq Sans" panose="02000603000000000000" pitchFamily="2" charset="0"/>
                <a:ea typeface="Avdira" panose="02080502030202060803" pitchFamily="18" charset="0"/>
              </a:rPr>
              <a:t>»</a:t>
            </a:r>
            <a:br>
              <a:rPr lang="uk-UA" sz="2700" b="1" dirty="0">
                <a:solidFill>
                  <a:schemeClr val="bg1"/>
                </a:solidFill>
                <a:latin typeface="Balsamiq Sans" panose="02000603000000000000" pitchFamily="2" charset="0"/>
                <a:ea typeface="Avdira" panose="02080502030202060803" pitchFamily="18" charset="0"/>
              </a:rPr>
            </a:br>
            <a:endParaRPr lang="en-US" sz="3600" dirty="0">
              <a:latin typeface="Balsamiq Sans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918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81469B-7D98-B6F0-1B57-275EBEFAA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0" y="101600"/>
            <a:ext cx="6756400" cy="6624319"/>
          </a:xfrm>
        </p:spPr>
        <p:txBody>
          <a:bodyPr>
            <a:normAutofit/>
          </a:bodyPr>
          <a:lstStyle/>
          <a:p>
            <a:r>
              <a:rPr lang="uk-UA" sz="2800" b="1" i="0" dirty="0" err="1">
                <a:solidFill>
                  <a:schemeClr val="bg1"/>
                </a:solidFill>
                <a:effectLst/>
                <a:latin typeface="Balsamiq Sans" panose="02000603000000000000" pitchFamily="2" charset="0"/>
              </a:rPr>
              <a:t>Дробний</a:t>
            </a:r>
            <a:r>
              <a:rPr lang="uk-UA" sz="2800" b="1" i="0" dirty="0">
                <a:solidFill>
                  <a:schemeClr val="bg1"/>
                </a:solidFill>
                <a:effectLst/>
                <a:latin typeface="Balsamiq Sans" panose="02000603000000000000" pitchFamily="2" charset="0"/>
              </a:rPr>
              <a:t> режим харчування </a:t>
            </a:r>
            <a:r>
              <a:rPr lang="uk-UA" sz="1800" b="1" i="0" dirty="0">
                <a:solidFill>
                  <a:schemeClr val="bg1"/>
                </a:solidFill>
                <a:effectLst/>
                <a:latin typeface="Balsamiq Sans" panose="02000603000000000000" pitchFamily="2" charset="0"/>
              </a:rPr>
              <a:t>- </a:t>
            </a:r>
            <a:r>
              <a:rPr lang="ru-RU" sz="1800" b="1" dirty="0" err="1">
                <a:solidFill>
                  <a:schemeClr val="bg1"/>
                </a:solidFill>
                <a:latin typeface="Balsamiq Sans" panose="02000603000000000000" pitchFamily="2" charset="0"/>
              </a:rPr>
              <a:t>п</a:t>
            </a:r>
            <a:r>
              <a:rPr lang="ru-RU" sz="1800" b="1" i="0" dirty="0" err="1">
                <a:solidFill>
                  <a:schemeClr val="bg1"/>
                </a:solidFill>
                <a:effectLst/>
                <a:latin typeface="Balsamiq Sans" panose="02000603000000000000" pitchFamily="2" charset="0"/>
              </a:rPr>
              <a:t>'ятиразове</a:t>
            </a:r>
            <a:r>
              <a:rPr lang="ru-RU" sz="1800" b="1" i="0" dirty="0">
                <a:solidFill>
                  <a:schemeClr val="bg1"/>
                </a:solidFill>
                <a:effectLst/>
                <a:latin typeface="Balsamiq Sans" panose="02000603000000000000" pitchFamily="2" charset="0"/>
              </a:rPr>
              <a:t> </a:t>
            </a:r>
            <a:r>
              <a:rPr lang="ru-RU" sz="1800" b="1" i="0" dirty="0" err="1">
                <a:solidFill>
                  <a:schemeClr val="bg1"/>
                </a:solidFill>
                <a:effectLst/>
                <a:latin typeface="Balsamiq Sans" panose="02000603000000000000" pitchFamily="2" charset="0"/>
              </a:rPr>
              <a:t>дробне</a:t>
            </a:r>
            <a:r>
              <a:rPr lang="ru-RU" sz="1800" b="1" i="0" dirty="0">
                <a:solidFill>
                  <a:schemeClr val="bg1"/>
                </a:solidFill>
                <a:effectLst/>
                <a:latin typeface="Balsamiq Sans" panose="02000603000000000000" pitchFamily="2" charset="0"/>
              </a:rPr>
              <a:t> </a:t>
            </a:r>
            <a:r>
              <a:rPr lang="ru-RU" sz="1800" b="1" i="0" dirty="0" err="1">
                <a:solidFill>
                  <a:schemeClr val="bg1"/>
                </a:solidFill>
                <a:effectLst/>
                <a:latin typeface="Balsamiq Sans" panose="02000603000000000000" pitchFamily="2" charset="0"/>
              </a:rPr>
              <a:t>харчування</a:t>
            </a:r>
            <a:r>
              <a:rPr lang="ru-RU" sz="1800" b="1" i="0" dirty="0">
                <a:solidFill>
                  <a:schemeClr val="bg1"/>
                </a:solidFill>
                <a:effectLst/>
                <a:latin typeface="Balsamiq Sans" panose="02000603000000000000" pitchFamily="2" charset="0"/>
              </a:rPr>
              <a:t> — невеликими </a:t>
            </a:r>
            <a:r>
              <a:rPr lang="ru-RU" sz="1800" b="1" i="0" dirty="0" err="1">
                <a:solidFill>
                  <a:schemeClr val="bg1"/>
                </a:solidFill>
                <a:effectLst/>
                <a:latin typeface="Balsamiq Sans" panose="02000603000000000000" pitchFamily="2" charset="0"/>
              </a:rPr>
              <a:t>порціями</a:t>
            </a:r>
            <a:r>
              <a:rPr lang="ru-RU" sz="1800" b="1" i="0" dirty="0">
                <a:solidFill>
                  <a:schemeClr val="bg1"/>
                </a:solidFill>
                <a:effectLst/>
                <a:latin typeface="Balsamiq Sans" panose="02000603000000000000" pitchFamily="2" charset="0"/>
              </a:rPr>
              <a:t> </a:t>
            </a:r>
            <a:r>
              <a:rPr lang="ru-RU" sz="1800" b="1" i="0" dirty="0" err="1">
                <a:solidFill>
                  <a:schemeClr val="bg1"/>
                </a:solidFill>
                <a:effectLst/>
                <a:latin typeface="Balsamiq Sans" panose="02000603000000000000" pitchFamily="2" charset="0"/>
              </a:rPr>
              <a:t>кожні</a:t>
            </a:r>
            <a:r>
              <a:rPr lang="ru-RU" sz="1800" b="1" i="0" dirty="0">
                <a:solidFill>
                  <a:schemeClr val="bg1"/>
                </a:solidFill>
                <a:effectLst/>
                <a:latin typeface="Balsamiq Sans" panose="02000603000000000000" pitchFamily="2" charset="0"/>
              </a:rPr>
              <a:t> 3-4 </a:t>
            </a:r>
            <a:r>
              <a:rPr lang="ru-RU" sz="1800" b="1" i="0" dirty="0" err="1">
                <a:solidFill>
                  <a:schemeClr val="bg1"/>
                </a:solidFill>
                <a:effectLst/>
                <a:latin typeface="Balsamiq Sans" panose="02000603000000000000" pitchFamily="2" charset="0"/>
              </a:rPr>
              <a:t>години</a:t>
            </a:r>
            <a:r>
              <a:rPr lang="ru-RU" sz="1800" b="1" i="0" dirty="0">
                <a:solidFill>
                  <a:schemeClr val="bg1"/>
                </a:solidFill>
                <a:effectLst/>
                <a:latin typeface="Balsamiq Sans" panose="02000603000000000000" pitchFamily="2" charset="0"/>
              </a:rPr>
              <a:t>.</a:t>
            </a:r>
            <a:br>
              <a:rPr lang="ru-RU" sz="1800" b="1" i="0" dirty="0">
                <a:solidFill>
                  <a:schemeClr val="bg1"/>
                </a:solidFill>
                <a:effectLst/>
                <a:latin typeface="Balsamiq Sans" panose="02000603000000000000" pitchFamily="2" charset="0"/>
              </a:rPr>
            </a:br>
            <a:br>
              <a:rPr lang="ru-RU" sz="1800" b="1" i="0" dirty="0">
                <a:solidFill>
                  <a:schemeClr val="bg1"/>
                </a:solidFill>
                <a:effectLst/>
                <a:latin typeface="Balsamiq Sans" panose="02000603000000000000" pitchFamily="2" charset="0"/>
              </a:rPr>
            </a:br>
            <a:r>
              <a:rPr lang="ru-RU" sz="2700" b="1" i="0" dirty="0">
                <a:solidFill>
                  <a:schemeClr val="bg1"/>
                </a:solidFill>
                <a:effectLst/>
                <a:latin typeface="Balsamiq Sans" panose="02000603000000000000" pitchFamily="2" charset="0"/>
              </a:rPr>
              <a:t>Р</a:t>
            </a:r>
            <a:r>
              <a:rPr lang="uk-UA" sz="2700" b="1" i="0" dirty="0" err="1">
                <a:solidFill>
                  <a:schemeClr val="bg1"/>
                </a:solidFill>
                <a:effectLst/>
                <a:latin typeface="Balsamiq Sans" panose="02000603000000000000" pitchFamily="2" charset="0"/>
              </a:rPr>
              <a:t>екомендований</a:t>
            </a:r>
            <a:r>
              <a:rPr lang="uk-UA" sz="2700" b="1" i="0" dirty="0">
                <a:solidFill>
                  <a:schemeClr val="bg1"/>
                </a:solidFill>
                <a:effectLst/>
                <a:latin typeface="Balsamiq Sans" panose="02000603000000000000" pitchFamily="2" charset="0"/>
              </a:rPr>
              <a:t> раціон на день</a:t>
            </a:r>
            <a:br>
              <a:rPr lang="uk-UA" sz="1400" b="1" i="0" dirty="0">
                <a:solidFill>
                  <a:schemeClr val="bg1"/>
                </a:solidFill>
                <a:effectLst/>
                <a:latin typeface="Balsamiq Sans" panose="02000603000000000000" pitchFamily="2" charset="0"/>
              </a:rPr>
            </a:br>
            <a:r>
              <a:rPr lang="uk-UA" sz="1400" b="1" i="0" dirty="0">
                <a:solidFill>
                  <a:schemeClr val="bg1"/>
                </a:solidFill>
                <a:effectLst/>
                <a:latin typeface="Balsamiq Sans" panose="02000603000000000000" pitchFamily="2" charset="0"/>
              </a:rPr>
              <a:t> </a:t>
            </a:r>
            <a:br>
              <a:rPr lang="uk-UA" sz="1400" b="1" i="0" dirty="0">
                <a:solidFill>
                  <a:schemeClr val="bg1"/>
                </a:solidFill>
                <a:effectLst/>
                <a:latin typeface="Balsamiq Sans" panose="02000603000000000000" pitchFamily="2" charset="0"/>
              </a:rPr>
            </a:br>
            <a:r>
              <a:rPr lang="uk-UA" sz="2000" b="1" i="0" dirty="0">
                <a:solidFill>
                  <a:schemeClr val="bg1"/>
                </a:solidFill>
                <a:effectLst/>
                <a:latin typeface="Balsamiq Sans" panose="02000603000000000000" pitchFamily="2" charset="0"/>
              </a:rPr>
              <a:t>Сніданок —складні вуглеводи (дають організму енергію)та білки (додатковий будівельний матеріал для тканин та органів).</a:t>
            </a:r>
            <a:br>
              <a:rPr lang="uk-UA" sz="2000" b="1" i="0" dirty="0">
                <a:solidFill>
                  <a:schemeClr val="bg1"/>
                </a:solidFill>
                <a:effectLst/>
                <a:latin typeface="Balsamiq Sans" panose="02000603000000000000" pitchFamily="2" charset="0"/>
              </a:rPr>
            </a:br>
            <a:br>
              <a:rPr lang="uk-UA" sz="2000" b="1" i="0" dirty="0">
                <a:solidFill>
                  <a:schemeClr val="bg1"/>
                </a:solidFill>
                <a:effectLst/>
                <a:latin typeface="Balsamiq Sans" panose="02000603000000000000" pitchFamily="2" charset="0"/>
              </a:rPr>
            </a:br>
            <a:r>
              <a:rPr lang="uk-UA" sz="2000" b="1" i="0" dirty="0">
                <a:solidFill>
                  <a:schemeClr val="bg1"/>
                </a:solidFill>
                <a:effectLst/>
                <a:latin typeface="Balsamiq Sans" panose="02000603000000000000" pitchFamily="2" charset="0"/>
              </a:rPr>
              <a:t> </a:t>
            </a:r>
            <a:br>
              <a:rPr lang="uk-UA" sz="2000" b="1" i="0" dirty="0">
                <a:solidFill>
                  <a:schemeClr val="bg1"/>
                </a:solidFill>
                <a:effectLst/>
                <a:latin typeface="Balsamiq Sans" panose="02000603000000000000" pitchFamily="2" charset="0"/>
              </a:rPr>
            </a:br>
            <a:r>
              <a:rPr lang="uk-UA" sz="2000" b="1" i="0" dirty="0">
                <a:solidFill>
                  <a:schemeClr val="bg1"/>
                </a:solidFill>
                <a:effectLst/>
                <a:latin typeface="Balsamiq Sans" panose="02000603000000000000" pitchFamily="2" charset="0"/>
              </a:rPr>
              <a:t>Другий сніданок — має бути багатий клітковиною (багаті на клітковину фрукти або смузі та порція білкової їжі, наприклад, йогурт або кефір). </a:t>
            </a:r>
            <a:br>
              <a:rPr lang="uk-UA" sz="2000" b="1" i="0" dirty="0">
                <a:solidFill>
                  <a:schemeClr val="bg1"/>
                </a:solidFill>
                <a:effectLst/>
                <a:latin typeface="Balsamiq Sans" panose="02000603000000000000" pitchFamily="2" charset="0"/>
              </a:rPr>
            </a:br>
            <a:br>
              <a:rPr lang="uk-UA" sz="2000" b="1" i="0" dirty="0">
                <a:solidFill>
                  <a:schemeClr val="bg1"/>
                </a:solidFill>
                <a:effectLst/>
                <a:latin typeface="Balsamiq Sans" panose="02000603000000000000" pitchFamily="2" charset="0"/>
              </a:rPr>
            </a:br>
            <a:r>
              <a:rPr lang="uk-UA" sz="2000" b="1" i="0" dirty="0">
                <a:solidFill>
                  <a:schemeClr val="bg1"/>
                </a:solidFill>
                <a:effectLst/>
                <a:latin typeface="Balsamiq Sans" panose="02000603000000000000" pitchFamily="2" charset="0"/>
              </a:rPr>
              <a:t>Обід —складні вуглеводи (каші, макарони, крем-супи) плюс порція білка та джерело клітковини (овочевий салат). </a:t>
            </a:r>
            <a:br>
              <a:rPr lang="uk-UA" sz="2000" b="1" i="0" dirty="0">
                <a:solidFill>
                  <a:schemeClr val="bg1"/>
                </a:solidFill>
                <a:effectLst/>
                <a:latin typeface="Balsamiq Sans" panose="02000603000000000000" pitchFamily="2" charset="0"/>
              </a:rPr>
            </a:br>
            <a:br>
              <a:rPr lang="uk-UA" sz="2000" b="1" i="0" dirty="0">
                <a:solidFill>
                  <a:schemeClr val="bg1"/>
                </a:solidFill>
                <a:effectLst/>
                <a:latin typeface="Balsamiq Sans" panose="02000603000000000000" pitchFamily="2" charset="0"/>
              </a:rPr>
            </a:br>
            <a:r>
              <a:rPr lang="uk-UA" sz="2000" b="1" i="0" dirty="0">
                <a:solidFill>
                  <a:schemeClr val="bg1"/>
                </a:solidFill>
                <a:effectLst/>
                <a:latin typeface="Balsamiq Sans" panose="02000603000000000000" pitchFamily="2" charset="0"/>
              </a:rPr>
              <a:t>Підвечірок — час солодощів (фрукти або сухофрукти, порція улюбленого десерту, кава-чай).</a:t>
            </a:r>
            <a:br>
              <a:rPr lang="uk-UA" sz="2000" b="1" i="0" dirty="0">
                <a:solidFill>
                  <a:schemeClr val="bg1"/>
                </a:solidFill>
                <a:effectLst/>
                <a:latin typeface="Balsamiq Sans" panose="02000603000000000000" pitchFamily="2" charset="0"/>
              </a:rPr>
            </a:br>
            <a:br>
              <a:rPr lang="uk-UA" sz="2000" b="1" i="0" dirty="0">
                <a:solidFill>
                  <a:schemeClr val="bg1"/>
                </a:solidFill>
                <a:effectLst/>
                <a:latin typeface="Balsamiq Sans" panose="02000603000000000000" pitchFamily="2" charset="0"/>
              </a:rPr>
            </a:br>
            <a:r>
              <a:rPr lang="uk-UA" sz="2000" b="1" i="0" dirty="0">
                <a:solidFill>
                  <a:schemeClr val="bg1"/>
                </a:solidFill>
                <a:effectLst/>
                <a:latin typeface="Balsamiq Sans" panose="02000603000000000000" pitchFamily="2" charset="0"/>
              </a:rPr>
              <a:t>Вечеря —білок та клітковина </a:t>
            </a:r>
            <a:r>
              <a:rPr lang="uk-UA" sz="2000" b="1" dirty="0">
                <a:solidFill>
                  <a:schemeClr val="bg1"/>
                </a:solidFill>
                <a:latin typeface="Balsamiq Sans" panose="02000603000000000000" pitchFamily="2" charset="0"/>
              </a:rPr>
              <a:t>(м</a:t>
            </a:r>
            <a:r>
              <a:rPr lang="uk-UA" sz="2000" b="1" i="0" dirty="0">
                <a:solidFill>
                  <a:schemeClr val="bg1"/>
                </a:solidFill>
                <a:effectLst/>
                <a:latin typeface="Balsamiq Sans" panose="02000603000000000000" pitchFamily="2" charset="0"/>
              </a:rPr>
              <a:t>'ясо, риба, курятина, свіжі або  тушковані овочі).</a:t>
            </a:r>
            <a:endParaRPr lang="en-US" b="1" dirty="0"/>
          </a:p>
        </p:txBody>
      </p:sp>
      <p:pic>
        <p:nvPicPr>
          <p:cNvPr id="4" name="Місце для вмісту 4">
            <a:extLst>
              <a:ext uri="{FF2B5EF4-FFF2-40B4-BE49-F238E27FC236}">
                <a16:creationId xmlns:a16="http://schemas.microsoft.com/office/drawing/2014/main" id="{22575653-9F71-977C-67FD-AF3708137A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2" b="4501"/>
          <a:stretch/>
        </p:blipFill>
        <p:spPr>
          <a:xfrm>
            <a:off x="0" y="0"/>
            <a:ext cx="5246270" cy="6858000"/>
          </a:xfrm>
        </p:spPr>
      </p:pic>
    </p:spTree>
    <p:extLst>
      <p:ext uri="{BB962C8B-B14F-4D97-AF65-F5344CB8AC3E}">
        <p14:creationId xmlns:p14="http://schemas.microsoft.com/office/powerpoint/2010/main" val="3131754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81469B-7D98-B6F0-1B57-275EBEFAA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0" y="101600"/>
            <a:ext cx="6756400" cy="6624319"/>
          </a:xfrm>
        </p:spPr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5" name="Місце для вмісту 4">
            <a:extLst>
              <a:ext uri="{FF2B5EF4-FFF2-40B4-BE49-F238E27FC236}">
                <a16:creationId xmlns:a16="http://schemas.microsoft.com/office/drawing/2014/main" id="{A4896C62-A4B3-92B6-7322-01154DF2BD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Місце для вмісту 4">
            <a:extLst>
              <a:ext uri="{FF2B5EF4-FFF2-40B4-BE49-F238E27FC236}">
                <a16:creationId xmlns:a16="http://schemas.microsoft.com/office/drawing/2014/main" id="{AC90AA92-74EF-D0B3-1FD7-0D66689DD5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4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876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34F2DB-B750-396C-063A-CD5EA83EE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122" y="141401"/>
            <a:ext cx="5533535" cy="655162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uk-UA" b="1" dirty="0">
                <a:solidFill>
                  <a:schemeClr val="bg1"/>
                </a:solidFill>
                <a:latin typeface="Balsamiq Sans" panose="02000603000000000000" pitchFamily="2" charset="0"/>
                <a:ea typeface="Avdira" panose="02080502030202060803" pitchFamily="18" charset="0"/>
              </a:rPr>
              <a:t>БІЛКИ</a:t>
            </a:r>
            <a:br>
              <a:rPr lang="uk-UA" sz="2400" b="1" dirty="0">
                <a:solidFill>
                  <a:schemeClr val="bg1"/>
                </a:solidFill>
                <a:latin typeface="Balsamiq Sans" panose="02000603000000000000" pitchFamily="2" charset="0"/>
                <a:ea typeface="Avdira" panose="02080502030202060803" pitchFamily="18" charset="0"/>
              </a:rPr>
            </a:br>
            <a:r>
              <a:rPr lang="uk-UA" sz="2400" b="1" dirty="0">
                <a:solidFill>
                  <a:schemeClr val="bg1"/>
                </a:solidFill>
                <a:latin typeface="Balsamiq Sans" panose="02000603000000000000" pitchFamily="2" charset="0"/>
                <a:ea typeface="Avdira" panose="02080502030202060803" pitchFamily="18" charset="0"/>
              </a:rPr>
              <a:t>Значення для організму</a:t>
            </a:r>
            <a:br>
              <a:rPr lang="uk-UA" sz="2400" b="1" dirty="0">
                <a:solidFill>
                  <a:schemeClr val="bg1"/>
                </a:solidFill>
                <a:latin typeface="Balsamiq Sans" panose="02000603000000000000" pitchFamily="2" charset="0"/>
                <a:ea typeface="Avdira" panose="02080502030202060803" pitchFamily="18" charset="0"/>
              </a:rPr>
            </a:br>
            <a:r>
              <a:rPr lang="uk-UA" sz="2400" b="1" dirty="0">
                <a:solidFill>
                  <a:schemeClr val="bg1"/>
                </a:solidFill>
                <a:latin typeface="Balsamiq Sans" panose="02000603000000000000" pitchFamily="2" charset="0"/>
                <a:ea typeface="Avdira" panose="02080502030202060803" pitchFamily="18" charset="0"/>
              </a:rPr>
              <a:t> при достатній кількості</a:t>
            </a:r>
            <a:br>
              <a:rPr lang="uk-UA" sz="1800" b="1" dirty="0">
                <a:solidFill>
                  <a:schemeClr val="bg1"/>
                </a:solidFill>
                <a:latin typeface="Balsamiq Sans" panose="02000603000000000000" pitchFamily="2" charset="0"/>
                <a:ea typeface="Avdira" panose="02080502030202060803" pitchFamily="18" charset="0"/>
              </a:rPr>
            </a:br>
            <a:br>
              <a:rPr lang="uk-UA" sz="1800" b="1" dirty="0">
                <a:solidFill>
                  <a:schemeClr val="bg1"/>
                </a:solidFill>
                <a:latin typeface="Balsamiq Sans" panose="02000603000000000000" pitchFamily="2" charset="0"/>
                <a:ea typeface="Avdira" panose="02080502030202060803" pitchFamily="18" charset="0"/>
              </a:rPr>
            </a:br>
            <a:r>
              <a:rPr lang="uk-UA" sz="1800" b="1" dirty="0">
                <a:solidFill>
                  <a:schemeClr val="bg1"/>
                </a:solidFill>
                <a:latin typeface="Balsamiq Sans" panose="02000603000000000000" pitchFamily="2" charset="0"/>
                <a:ea typeface="Avdira" panose="02080502030202060803" pitchFamily="18" charset="0"/>
              </a:rPr>
              <a:t>- Є будівельним матеріалом всіх клітин, забезпечують нормальний ріст, розвиток і регенерацію;</a:t>
            </a:r>
            <a:br>
              <a:rPr lang="uk-UA" sz="1800" b="1" dirty="0">
                <a:solidFill>
                  <a:schemeClr val="bg1"/>
                </a:solidFill>
                <a:latin typeface="Balsamiq Sans" panose="02000603000000000000" pitchFamily="2" charset="0"/>
                <a:ea typeface="Avdira" panose="02080502030202060803" pitchFamily="18" charset="0"/>
              </a:rPr>
            </a:br>
            <a:r>
              <a:rPr lang="uk-UA" sz="1800" b="1" dirty="0">
                <a:solidFill>
                  <a:schemeClr val="bg1"/>
                </a:solidFill>
                <a:latin typeface="Balsamiq Sans" panose="02000603000000000000" pitchFamily="2" charset="0"/>
                <a:ea typeface="Avdira" panose="02080502030202060803" pitchFamily="18" charset="0"/>
              </a:rPr>
              <a:t>- </a:t>
            </a:r>
            <a:r>
              <a:rPr lang="ru-RU" sz="1800" b="1" i="0" dirty="0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забезпечують </a:t>
            </a:r>
            <a:r>
              <a:rPr lang="ru-RU" sz="1800" b="1" i="0" dirty="0" err="1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правильний</a:t>
            </a:r>
            <a:r>
              <a:rPr lang="ru-RU" sz="1800" b="1" i="0" dirty="0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 </a:t>
            </a:r>
            <a:r>
              <a:rPr lang="ru-RU" sz="1800" b="1" i="0" dirty="0" err="1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метаболізм</a:t>
            </a:r>
            <a:r>
              <a:rPr lang="ru-RU" sz="1800" b="1" i="0" dirty="0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 і </a:t>
            </a:r>
            <a:r>
              <a:rPr lang="ru-RU" sz="1800" b="1" i="0" dirty="0" err="1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живлення</a:t>
            </a:r>
            <a:r>
              <a:rPr lang="ru-RU" sz="1800" b="1" i="0" dirty="0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 тканин. </a:t>
            </a:r>
            <a:r>
              <a:rPr lang="ru-RU" sz="1800" b="1" i="0" dirty="0" err="1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Насичення</a:t>
            </a:r>
            <a:r>
              <a:rPr lang="ru-RU" sz="1800" b="1" i="0" dirty="0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 </a:t>
            </a:r>
            <a:r>
              <a:rPr lang="ru-RU" sz="1800" b="1" i="0" dirty="0" err="1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клітин</a:t>
            </a:r>
            <a:r>
              <a:rPr lang="ru-RU" sz="1800" b="1" i="0" dirty="0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 киснем і </a:t>
            </a:r>
            <a:r>
              <a:rPr lang="ru-RU" sz="1800" b="1" i="0" dirty="0" err="1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корисними</a:t>
            </a:r>
            <a:r>
              <a:rPr lang="ru-RU" sz="1800" b="1" i="0" dirty="0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 </a:t>
            </a:r>
            <a:r>
              <a:rPr lang="ru-RU" sz="1800" b="1" i="0" dirty="0" err="1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речовинами</a:t>
            </a:r>
            <a:r>
              <a:rPr lang="ru-RU" sz="1800" b="1" dirty="0">
                <a:solidFill>
                  <a:schemeClr val="bg1"/>
                </a:solidFill>
                <a:latin typeface="Balsamiq Sans" panose="02000603000000000000" pitchFamily="2" charset="0"/>
                <a:ea typeface="Avdira" panose="02080502030202060803" pitchFamily="18" charset="0"/>
              </a:rPr>
              <a:t>;</a:t>
            </a:r>
            <a:br>
              <a:rPr lang="ru-RU" sz="1800" b="1" i="0" dirty="0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</a:br>
            <a:r>
              <a:rPr lang="ru-RU" sz="1800" b="1" i="0" dirty="0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- </a:t>
            </a:r>
            <a:r>
              <a:rPr lang="ru-RU" sz="1800" b="1" i="0" dirty="0" err="1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регулюють</a:t>
            </a:r>
            <a:r>
              <a:rPr lang="ru-RU" sz="1800" b="1" i="0" dirty="0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  </a:t>
            </a:r>
            <a:r>
              <a:rPr lang="ru-RU" sz="1800" b="1" i="0" dirty="0" err="1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скорочення</a:t>
            </a:r>
            <a:r>
              <a:rPr lang="ru-RU" sz="1800" b="1" i="0" dirty="0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 </a:t>
            </a:r>
            <a:r>
              <a:rPr lang="ru-RU" sz="1800" b="1" i="0" dirty="0" err="1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кровоносних</a:t>
            </a:r>
            <a:r>
              <a:rPr lang="ru-RU" sz="1800" b="1" i="0" dirty="0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 </a:t>
            </a:r>
            <a:r>
              <a:rPr lang="ru-RU" sz="1800" b="1" i="0" dirty="0" err="1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судин</a:t>
            </a:r>
            <a:r>
              <a:rPr lang="ru-RU" sz="1800" b="1" i="0" dirty="0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,  </a:t>
            </a:r>
            <a:r>
              <a:rPr lang="ru-RU" sz="1800" b="1" i="0" dirty="0" err="1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приплив</a:t>
            </a:r>
            <a:r>
              <a:rPr lang="ru-RU" sz="1800" b="1" i="0" dirty="0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 </a:t>
            </a:r>
            <a:r>
              <a:rPr lang="ru-RU" sz="1800" b="1" i="0" dirty="0" err="1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крові</a:t>
            </a:r>
            <a:r>
              <a:rPr lang="ru-RU" sz="1800" b="1" i="0" dirty="0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 до тканин і </a:t>
            </a:r>
            <a:r>
              <a:rPr lang="ru-RU" sz="1800" b="1" i="0" dirty="0" err="1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доставк</a:t>
            </a:r>
            <a:r>
              <a:rPr lang="ru-RU" sz="1800" b="1" i="0" dirty="0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 </a:t>
            </a:r>
            <a:r>
              <a:rPr lang="ru-RU" sz="1800" b="1" i="0" dirty="0" err="1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корисних</a:t>
            </a:r>
            <a:r>
              <a:rPr lang="ru-RU" sz="1800" b="1" i="0" dirty="0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 </a:t>
            </a:r>
            <a:r>
              <a:rPr lang="ru-RU" sz="1800" b="1" i="0" dirty="0" err="1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речовин</a:t>
            </a:r>
            <a:r>
              <a:rPr lang="ru-RU" sz="1800" b="1" dirty="0">
                <a:solidFill>
                  <a:schemeClr val="bg1"/>
                </a:solidFill>
                <a:latin typeface="Balsamiq Sans" panose="02000603000000000000" pitchFamily="2" charset="0"/>
                <a:ea typeface="Avdira" panose="02080502030202060803" pitchFamily="18" charset="0"/>
              </a:rPr>
              <a:t>;</a:t>
            </a:r>
            <a:br>
              <a:rPr lang="uk-UA" sz="1800" b="1" dirty="0">
                <a:solidFill>
                  <a:schemeClr val="bg1"/>
                </a:solidFill>
                <a:latin typeface="Balsamiq Sans" panose="02000603000000000000" pitchFamily="2" charset="0"/>
                <a:ea typeface="Avdira" panose="02080502030202060803" pitchFamily="18" charset="0"/>
              </a:rPr>
            </a:br>
            <a:r>
              <a:rPr lang="uk-UA" sz="1800" b="1" dirty="0">
                <a:solidFill>
                  <a:schemeClr val="bg1"/>
                </a:solidFill>
                <a:latin typeface="Balsamiq Sans" panose="02000603000000000000" pitchFamily="2" charset="0"/>
                <a:ea typeface="Avdira" panose="02080502030202060803" pitchFamily="18" charset="0"/>
              </a:rPr>
              <a:t>- </a:t>
            </a:r>
            <a:r>
              <a:rPr lang="uk-UA" sz="1800" b="1" i="0" dirty="0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допомагають м’язам скорочуватися;</a:t>
            </a:r>
            <a:br>
              <a:rPr lang="uk-UA" sz="1800" b="1" dirty="0">
                <a:solidFill>
                  <a:schemeClr val="bg1"/>
                </a:solidFill>
                <a:latin typeface="Balsamiq Sans" panose="02000603000000000000" pitchFamily="2" charset="0"/>
                <a:ea typeface="Avdira" panose="02080502030202060803" pitchFamily="18" charset="0"/>
              </a:rPr>
            </a:br>
            <a:r>
              <a:rPr lang="uk-UA" sz="1800" b="1" dirty="0">
                <a:solidFill>
                  <a:schemeClr val="bg1"/>
                </a:solidFill>
                <a:latin typeface="Balsamiq Sans" panose="02000603000000000000" pitchFamily="2" charset="0"/>
                <a:ea typeface="Avdira" panose="02080502030202060803" pitchFamily="18" charset="0"/>
              </a:rPr>
              <a:t>- </a:t>
            </a:r>
            <a:r>
              <a:rPr lang="uk-UA" sz="1800" b="1" i="0" dirty="0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відповідають за раціональне використання поживних речовин</a:t>
            </a:r>
            <a:r>
              <a:rPr lang="uk-UA" sz="1800" b="1" dirty="0">
                <a:solidFill>
                  <a:schemeClr val="bg1"/>
                </a:solidFill>
                <a:latin typeface="Balsamiq Sans" panose="02000603000000000000" pitchFamily="2" charset="0"/>
                <a:ea typeface="Avdira" panose="02080502030202060803" pitchFamily="18" charset="0"/>
              </a:rPr>
              <a:t>;</a:t>
            </a:r>
            <a:br>
              <a:rPr lang="uk-UA" sz="1800" b="1" dirty="0">
                <a:solidFill>
                  <a:schemeClr val="bg1"/>
                </a:solidFill>
                <a:latin typeface="Balsamiq Sans" panose="02000603000000000000" pitchFamily="2" charset="0"/>
                <a:ea typeface="Avdira" panose="02080502030202060803" pitchFamily="18" charset="0"/>
              </a:rPr>
            </a:br>
            <a:r>
              <a:rPr lang="uk-UA" sz="1800" b="1" dirty="0">
                <a:solidFill>
                  <a:schemeClr val="bg1"/>
                </a:solidFill>
                <a:latin typeface="Balsamiq Sans" panose="02000603000000000000" pitchFamily="2" charset="0"/>
                <a:ea typeface="Avdira" panose="02080502030202060803" pitchFamily="18" charset="0"/>
              </a:rPr>
              <a:t>-</a:t>
            </a:r>
            <a:r>
              <a:rPr lang="uk-UA" sz="1800" b="1" i="0" dirty="0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 забезпечують імунний захист;</a:t>
            </a:r>
            <a:br>
              <a:rPr lang="uk-UA" sz="1800" b="1" i="0" dirty="0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</a:br>
            <a:r>
              <a:rPr lang="uk-UA" sz="1800" b="1" i="0" dirty="0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-  регулюють синтез гормонів та ферментів, що регулюють перебігання процесів та реакцій;</a:t>
            </a:r>
            <a:br>
              <a:rPr lang="uk-UA" sz="1800" b="1" i="0" dirty="0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</a:br>
            <a:r>
              <a:rPr lang="uk-UA" sz="1800" b="1" i="0" dirty="0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- забезпечують зберігання і передачу інформації про організм і його функціонування (ДНК і РНК ).</a:t>
            </a:r>
            <a:br>
              <a:rPr lang="uk-UA" sz="1800" b="1" i="0" dirty="0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</a:br>
            <a:endParaRPr lang="en-US" sz="1800" b="1" dirty="0">
              <a:solidFill>
                <a:schemeClr val="bg1"/>
              </a:solidFill>
              <a:latin typeface="Balsamiq Sans" panose="02000603000000000000" pitchFamily="2" charset="0"/>
              <a:ea typeface="Avdira" panose="02080502030202060803" pitchFamily="18" charset="0"/>
            </a:endParaRPr>
          </a:p>
        </p:txBody>
      </p:sp>
      <p:sp>
        <p:nvSpPr>
          <p:cNvPr id="4" name="Місце для вмісту 2">
            <a:extLst>
              <a:ext uri="{FF2B5EF4-FFF2-40B4-BE49-F238E27FC236}">
                <a16:creationId xmlns:a16="http://schemas.microsoft.com/office/drawing/2014/main" id="{8288E653-E1E7-7A86-966D-886F4A9860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2880" y="741680"/>
            <a:ext cx="6929119" cy="602676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b="1" dirty="0">
                <a:solidFill>
                  <a:schemeClr val="bg1"/>
                </a:solidFill>
                <a:latin typeface="Balsamiq Sans" panose="02000603000000000000" pitchFamily="2" charset="0"/>
                <a:ea typeface="Avdira" panose="02080502030202060803" pitchFamily="18" charset="0"/>
              </a:rPr>
              <a:t>Захворювання при нестачі в організмі</a:t>
            </a:r>
          </a:p>
          <a:p>
            <a:pPr>
              <a:buFontTx/>
              <a:buChar char="-"/>
            </a:pPr>
            <a:r>
              <a:rPr lang="uk-UA" sz="1800" b="1" dirty="0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Слабкість, відчуття постійної втоми. Навіть після кількох хвилин спокійної ходьби відчуття підкошування ніг, тремтіння м'язів і порушення координації рухів;</a:t>
            </a:r>
          </a:p>
          <a:p>
            <a:pPr>
              <a:buFontTx/>
              <a:buChar char="-"/>
            </a:pPr>
            <a:r>
              <a:rPr lang="ru-RU" sz="1800" b="1" i="0" dirty="0" err="1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Головні</a:t>
            </a:r>
            <a:r>
              <a:rPr lang="ru-RU" sz="1800" b="1" i="0" dirty="0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 </a:t>
            </a:r>
            <a:r>
              <a:rPr lang="ru-RU" sz="1800" b="1" i="0" dirty="0" err="1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болі</a:t>
            </a:r>
            <a:r>
              <a:rPr lang="ru-RU" sz="1800" b="1" i="0" dirty="0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, </a:t>
            </a:r>
            <a:r>
              <a:rPr lang="ru-RU" sz="1800" b="1" i="0" dirty="0" err="1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мігрені</a:t>
            </a:r>
            <a:r>
              <a:rPr lang="ru-RU" sz="1800" b="1" i="0" dirty="0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, </a:t>
            </a:r>
            <a:r>
              <a:rPr lang="ru-RU" sz="1800" b="1" i="0" dirty="0" err="1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переривання</a:t>
            </a:r>
            <a:r>
              <a:rPr lang="ru-RU" sz="1800" b="1" i="0" dirty="0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 сну;</a:t>
            </a:r>
          </a:p>
          <a:p>
            <a:pPr>
              <a:buFontTx/>
              <a:buChar char="-"/>
            </a:pPr>
            <a:r>
              <a:rPr lang="ru-RU" sz="1800" b="1" i="0" dirty="0" err="1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Кардинальні</a:t>
            </a:r>
            <a:r>
              <a:rPr lang="ru-RU" sz="1800" b="1" i="0" dirty="0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 </a:t>
            </a:r>
            <a:r>
              <a:rPr lang="ru-RU" sz="1800" b="1" i="0" dirty="0" err="1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зміни</a:t>
            </a:r>
            <a:r>
              <a:rPr lang="ru-RU" sz="1800" b="1" i="0" dirty="0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 в </a:t>
            </a:r>
            <a:r>
              <a:rPr lang="ru-RU" sz="1800" b="1" i="0" dirty="0" err="1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характері</a:t>
            </a:r>
            <a:r>
              <a:rPr lang="ru-RU" sz="1800" b="1" i="0" dirty="0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. </a:t>
            </a:r>
            <a:r>
              <a:rPr lang="ru-RU" sz="1800" b="1" i="0" dirty="0" err="1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Пасивність</a:t>
            </a:r>
            <a:r>
              <a:rPr lang="ru-RU" sz="1800" b="1" i="0" dirty="0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 </a:t>
            </a:r>
            <a:r>
              <a:rPr lang="ru-RU" sz="1800" b="1" i="0" dirty="0" err="1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чи</a:t>
            </a:r>
            <a:r>
              <a:rPr lang="ru-RU" sz="1800" b="1" i="0" dirty="0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, </a:t>
            </a:r>
            <a:r>
              <a:rPr lang="ru-RU" sz="1800" b="1" i="0" dirty="0" err="1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навпаки</a:t>
            </a:r>
            <a:r>
              <a:rPr lang="ru-RU" sz="1800" b="1" i="0" dirty="0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, </a:t>
            </a:r>
            <a:r>
              <a:rPr lang="ru-RU" sz="1800" b="1" i="0" dirty="0" err="1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агресивність</a:t>
            </a:r>
            <a:r>
              <a:rPr lang="ru-RU" sz="1800" b="1" i="0" dirty="0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;</a:t>
            </a:r>
          </a:p>
          <a:p>
            <a:pPr>
              <a:buFontTx/>
              <a:buChar char="-"/>
            </a:pPr>
            <a:r>
              <a:rPr lang="uk-UA" sz="1800" b="1" i="0" dirty="0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Порушення роботи гормонів розгойдує організм і психіку людини. Відчувається дратівливість, тривожність, підозрілість і т. д;</a:t>
            </a:r>
          </a:p>
          <a:p>
            <a:pPr>
              <a:buFontTx/>
              <a:buChar char="-"/>
            </a:pPr>
            <a:r>
              <a:rPr lang="uk-UA" sz="1800" b="1" i="0" dirty="0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Порушення обміну речовин, і як проблеми зі шкірою, часті висипання, шкіра суха і лущиться;</a:t>
            </a:r>
          </a:p>
          <a:p>
            <a:pPr>
              <a:buFontTx/>
              <a:buChar char="-"/>
            </a:pPr>
            <a:r>
              <a:rPr lang="ru-RU" sz="1800" b="1" i="0" dirty="0" err="1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Наявність</a:t>
            </a:r>
            <a:r>
              <a:rPr lang="ru-RU" sz="1800" b="1" i="0" dirty="0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 </a:t>
            </a:r>
            <a:r>
              <a:rPr lang="ru-RU" sz="1800" b="1" i="0" dirty="0" err="1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набряків</a:t>
            </a:r>
            <a:r>
              <a:rPr lang="ru-RU" sz="1800" b="1" i="0" dirty="0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, особливо на ногах і стегнах. </a:t>
            </a:r>
            <a:r>
              <a:rPr lang="ru-RU" sz="1800" b="1" i="0" dirty="0" err="1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Якщо</a:t>
            </a:r>
            <a:r>
              <a:rPr lang="ru-RU" sz="1800" b="1" i="0" dirty="0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 </a:t>
            </a:r>
            <a:r>
              <a:rPr lang="ru-RU" sz="1800" b="1" i="0" dirty="0" err="1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білка</a:t>
            </a:r>
            <a:r>
              <a:rPr lang="ru-RU" sz="1800" b="1" i="0" dirty="0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 не </a:t>
            </a:r>
            <a:r>
              <a:rPr lang="ru-RU" sz="1800" b="1" i="0" dirty="0" err="1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вистачає</a:t>
            </a:r>
            <a:r>
              <a:rPr lang="ru-RU" sz="1800" b="1" i="0" dirty="0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 </a:t>
            </a:r>
            <a:r>
              <a:rPr lang="ru-RU" sz="1800" b="1" i="0" dirty="0" err="1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довгий</a:t>
            </a:r>
            <a:r>
              <a:rPr lang="ru-RU" sz="1800" b="1" i="0" dirty="0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 час — </a:t>
            </a:r>
            <a:r>
              <a:rPr lang="ru-RU" sz="1800" b="1" i="0" dirty="0" err="1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набрякає</a:t>
            </a:r>
            <a:r>
              <a:rPr lang="ru-RU" sz="1800" b="1" i="0" dirty="0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 все </a:t>
            </a:r>
            <a:r>
              <a:rPr lang="ru-RU" sz="1800" b="1" i="0" dirty="0" err="1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тіло</a:t>
            </a:r>
            <a:r>
              <a:rPr lang="ru-RU" sz="1800" b="1" dirty="0">
                <a:solidFill>
                  <a:schemeClr val="bg1"/>
                </a:solidFill>
                <a:latin typeface="Balsamiq Sans" panose="02000603000000000000" pitchFamily="2" charset="0"/>
                <a:ea typeface="Avdira" panose="02080502030202060803" pitchFamily="18" charset="0"/>
              </a:rPr>
              <a:t>;</a:t>
            </a:r>
          </a:p>
          <a:p>
            <a:pPr>
              <a:buFontTx/>
              <a:buChar char="-"/>
            </a:pPr>
            <a:r>
              <a:rPr lang="ru-RU" sz="1800" b="1" i="0" dirty="0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Рани </a:t>
            </a:r>
            <a:r>
              <a:rPr lang="ru-RU" sz="1800" b="1" i="0" dirty="0" err="1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загоюються</a:t>
            </a:r>
            <a:r>
              <a:rPr lang="ru-RU" sz="1800" b="1" i="0" dirty="0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 </a:t>
            </a:r>
            <a:r>
              <a:rPr lang="ru-RU" sz="1800" b="1" i="0" dirty="0" err="1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довше</a:t>
            </a:r>
            <a:r>
              <a:rPr lang="ru-RU" sz="1800" b="1" i="0" dirty="0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, </a:t>
            </a:r>
            <a:r>
              <a:rPr lang="ru-RU" sz="1800" b="1" i="0" dirty="0" err="1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гниють</a:t>
            </a:r>
            <a:r>
              <a:rPr lang="ru-RU" sz="1800" b="1" i="0" dirty="0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;</a:t>
            </a:r>
            <a:endParaRPr lang="ru-RU" sz="1800" b="1" dirty="0">
              <a:solidFill>
                <a:schemeClr val="bg1"/>
              </a:solidFill>
              <a:latin typeface="Balsamiq Sans" panose="02000603000000000000" pitchFamily="2" charset="0"/>
              <a:ea typeface="Avdira" panose="02080502030202060803" pitchFamily="18" charset="0"/>
            </a:endParaRPr>
          </a:p>
          <a:p>
            <a:pPr>
              <a:buFontTx/>
              <a:buChar char="-"/>
            </a:pPr>
            <a:r>
              <a:rPr lang="ru-RU" sz="1800" b="1" i="0" dirty="0" err="1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Волосся</a:t>
            </a:r>
            <a:r>
              <a:rPr lang="ru-RU" sz="1800" b="1" i="0" dirty="0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 </a:t>
            </a:r>
            <a:r>
              <a:rPr lang="ru-RU" sz="1800" b="1" i="0" dirty="0" err="1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випадає</a:t>
            </a:r>
            <a:r>
              <a:rPr lang="ru-RU" sz="1800" b="1" i="0" dirty="0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, а </a:t>
            </a:r>
            <a:r>
              <a:rPr lang="ru-RU" sz="1800" b="1" i="0" dirty="0" err="1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нігті</a:t>
            </a:r>
            <a:r>
              <a:rPr lang="ru-RU" sz="1800" b="1" i="0" dirty="0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 </a:t>
            </a:r>
            <a:r>
              <a:rPr lang="ru-RU" sz="1800" b="1" i="0" dirty="0" err="1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стають</a:t>
            </a:r>
            <a:r>
              <a:rPr lang="ru-RU" sz="1800" b="1" i="0" dirty="0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 </a:t>
            </a:r>
            <a:r>
              <a:rPr lang="ru-RU" sz="1800" b="1" i="0" dirty="0" err="1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ребристими</a:t>
            </a:r>
            <a:r>
              <a:rPr lang="ru-RU" sz="1800" b="1" dirty="0">
                <a:solidFill>
                  <a:schemeClr val="bg1"/>
                </a:solidFill>
                <a:latin typeface="Balsamiq Sans" panose="02000603000000000000" pitchFamily="2" charset="0"/>
                <a:ea typeface="Avdira" panose="02080502030202060803" pitchFamily="18" charset="0"/>
              </a:rPr>
              <a:t>;</a:t>
            </a:r>
          </a:p>
          <a:p>
            <a:pPr>
              <a:buFontTx/>
              <a:buChar char="-"/>
            </a:pPr>
            <a:r>
              <a:rPr lang="uk-UA" sz="1800" b="1" i="0" dirty="0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Швидка втрата ваги через порушення м'язової маси. Жир з організму йде повільно і дрібними порціями;</a:t>
            </a:r>
          </a:p>
          <a:p>
            <a:pPr>
              <a:buFontTx/>
              <a:buChar char="-"/>
            </a:pPr>
            <a:r>
              <a:rPr lang="ru-RU" sz="1800" b="1" i="0" dirty="0" err="1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Також</a:t>
            </a:r>
            <a:r>
              <a:rPr lang="ru-RU" sz="1800" b="1" i="0" dirty="0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 при </a:t>
            </a:r>
            <a:r>
              <a:rPr lang="ru-RU" sz="1800" b="1" i="0" dirty="0" err="1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тривалому</a:t>
            </a:r>
            <a:r>
              <a:rPr lang="ru-RU" sz="1800" b="1" i="0" dirty="0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 </a:t>
            </a:r>
            <a:r>
              <a:rPr lang="ru-RU" sz="1800" b="1" i="0" dirty="0" err="1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дефіциті</a:t>
            </a:r>
            <a:r>
              <a:rPr lang="ru-RU" sz="1800" b="1" i="0" dirty="0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 </a:t>
            </a:r>
            <a:r>
              <a:rPr lang="ru-RU" sz="1800" b="1" i="0" dirty="0" err="1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білка</a:t>
            </a:r>
            <a:r>
              <a:rPr lang="ru-RU" sz="1800" b="1" i="0" dirty="0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 </a:t>
            </a:r>
            <a:r>
              <a:rPr lang="ru-RU" sz="1800" b="1" i="0" dirty="0" err="1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порушується</a:t>
            </a:r>
            <a:r>
              <a:rPr lang="ru-RU" sz="1800" b="1" i="0" dirty="0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 робота </a:t>
            </a:r>
            <a:r>
              <a:rPr lang="ru-RU" sz="1800" b="1" i="0" dirty="0" err="1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серця</a:t>
            </a:r>
            <a:r>
              <a:rPr lang="ru-RU" sz="1800" b="1" i="0" dirty="0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 і </a:t>
            </a:r>
            <a:r>
              <a:rPr lang="ru-RU" sz="1800" b="1" i="0" dirty="0" err="1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кровоносної</a:t>
            </a:r>
            <a:r>
              <a:rPr lang="ru-RU" sz="1800" b="1" i="0" dirty="0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 </a:t>
            </a:r>
            <a:r>
              <a:rPr lang="ru-RU" sz="1800" b="1" i="0" dirty="0" err="1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системи</a:t>
            </a:r>
            <a:r>
              <a:rPr lang="ru-RU" sz="1800" b="1" i="0" dirty="0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, робота </a:t>
            </a:r>
            <a:r>
              <a:rPr lang="ru-RU" sz="1800" b="1" i="0" dirty="0" err="1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нирок</a:t>
            </a:r>
            <a:r>
              <a:rPr lang="ru-RU" sz="1800" b="1" i="0" dirty="0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, </a:t>
            </a:r>
            <a:r>
              <a:rPr lang="ru-RU" sz="1800" b="1" i="0" dirty="0" err="1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легенів</a:t>
            </a:r>
            <a:r>
              <a:rPr lang="ru-RU" sz="1800" b="1" i="0" dirty="0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 і т. д.</a:t>
            </a:r>
          </a:p>
          <a:p>
            <a:pPr>
              <a:buFontTx/>
              <a:buChar char="-"/>
            </a:pPr>
            <a:endParaRPr lang="ru-RU" sz="1000" b="1" dirty="0">
              <a:solidFill>
                <a:schemeClr val="bg1"/>
              </a:solidFill>
              <a:latin typeface="Exo 2"/>
            </a:endParaRPr>
          </a:p>
          <a:p>
            <a:pPr>
              <a:buFontTx/>
              <a:buChar char="-"/>
            </a:pPr>
            <a:endParaRPr lang="ru-RU" sz="1000" b="0" i="0" dirty="0">
              <a:solidFill>
                <a:srgbClr val="000000"/>
              </a:solidFill>
              <a:effectLst/>
              <a:latin typeface="Exo 2"/>
            </a:endParaRPr>
          </a:p>
          <a:p>
            <a:pPr>
              <a:buFontTx/>
              <a:buChar char="-"/>
            </a:pPr>
            <a:endParaRPr lang="ru-RU" sz="1000" b="0" i="0" dirty="0">
              <a:solidFill>
                <a:srgbClr val="000000"/>
              </a:solidFill>
              <a:effectLst/>
              <a:latin typeface="Exo 2"/>
            </a:endParaRPr>
          </a:p>
          <a:p>
            <a:pPr>
              <a:buFontTx/>
              <a:buChar char="-"/>
            </a:pPr>
            <a:endParaRPr lang="uk-UA" sz="1000" dirty="0">
              <a:effectLst/>
            </a:endParaRPr>
          </a:p>
          <a:p>
            <a:pPr marL="0" indent="0">
              <a:buNone/>
            </a:pPr>
            <a:endParaRPr lang="uk-UA" sz="1000" dirty="0">
              <a:latin typeface="Avdira" panose="02080502030202060803" pitchFamily="18" charset="0"/>
              <a:ea typeface="Avdira" panose="02080502030202060803" pitchFamily="18" charset="0"/>
            </a:endParaRPr>
          </a:p>
          <a:p>
            <a:pPr marL="0" indent="0">
              <a:buNone/>
            </a:pP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24913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34F2DB-B750-396C-063A-CD5EA83EE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122" y="141401"/>
            <a:ext cx="5769517" cy="6551629"/>
          </a:xfrm>
        </p:spPr>
        <p:txBody>
          <a:bodyPr>
            <a:noAutofit/>
          </a:bodyPr>
          <a:lstStyle/>
          <a:p>
            <a:r>
              <a:rPr lang="uk-UA" b="1" dirty="0">
                <a:solidFill>
                  <a:schemeClr val="bg1"/>
                </a:solidFill>
                <a:latin typeface="Balsamiq Sans" panose="02000603000000000000" pitchFamily="2" charset="0"/>
                <a:ea typeface="Avdira" panose="02080502030202060803" pitchFamily="18" charset="0"/>
              </a:rPr>
              <a:t>                ВУГЛЕВОДИ</a:t>
            </a:r>
            <a:br>
              <a:rPr lang="uk-UA" sz="2800" b="1" dirty="0">
                <a:solidFill>
                  <a:schemeClr val="bg1"/>
                </a:solidFill>
                <a:latin typeface="Balsamiq Sans" panose="02000603000000000000" pitchFamily="2" charset="0"/>
                <a:ea typeface="Avdira" panose="02080502030202060803" pitchFamily="18" charset="0"/>
              </a:rPr>
            </a:br>
            <a:br>
              <a:rPr lang="uk-UA" sz="2800" b="1" dirty="0">
                <a:solidFill>
                  <a:schemeClr val="bg1"/>
                </a:solidFill>
                <a:latin typeface="Balsamiq Sans" panose="02000603000000000000" pitchFamily="2" charset="0"/>
                <a:ea typeface="Avdira" panose="02080502030202060803" pitchFamily="18" charset="0"/>
              </a:rPr>
            </a:br>
            <a:r>
              <a:rPr lang="uk-UA" sz="3200" b="1" dirty="0">
                <a:solidFill>
                  <a:schemeClr val="bg1"/>
                </a:solidFill>
                <a:latin typeface="Balsamiq Sans" panose="02000603000000000000" pitchFamily="2" charset="0"/>
                <a:ea typeface="Avdira" panose="02080502030202060803" pitchFamily="18" charset="0"/>
              </a:rPr>
              <a:t>Значення для організму</a:t>
            </a:r>
            <a:br>
              <a:rPr lang="uk-UA" sz="3200" b="1" dirty="0">
                <a:solidFill>
                  <a:schemeClr val="bg1"/>
                </a:solidFill>
                <a:latin typeface="Balsamiq Sans" panose="02000603000000000000" pitchFamily="2" charset="0"/>
                <a:ea typeface="Avdira" panose="02080502030202060803" pitchFamily="18" charset="0"/>
              </a:rPr>
            </a:br>
            <a:r>
              <a:rPr lang="uk-UA" sz="3200" b="1" dirty="0">
                <a:solidFill>
                  <a:schemeClr val="bg1"/>
                </a:solidFill>
                <a:latin typeface="Balsamiq Sans" panose="02000603000000000000" pitchFamily="2" charset="0"/>
                <a:ea typeface="Avdira" panose="02080502030202060803" pitchFamily="18" charset="0"/>
              </a:rPr>
              <a:t> при достатній кількості</a:t>
            </a:r>
            <a:br>
              <a:rPr lang="uk-UA" sz="2800" b="1" dirty="0">
                <a:solidFill>
                  <a:schemeClr val="bg1"/>
                </a:solidFill>
                <a:latin typeface="Balsamiq Sans" panose="02000603000000000000" pitchFamily="2" charset="0"/>
                <a:ea typeface="Avdira" panose="02080502030202060803" pitchFamily="18" charset="0"/>
              </a:rPr>
            </a:br>
            <a:r>
              <a:rPr lang="uk-UA" sz="2100" b="1" dirty="0">
                <a:solidFill>
                  <a:schemeClr val="bg1"/>
                </a:solidFill>
                <a:latin typeface="Balsamiq Sans" panose="02000603000000000000" pitchFamily="2" charset="0"/>
                <a:ea typeface="Avdira" panose="02080502030202060803" pitchFamily="18" charset="0"/>
              </a:rPr>
              <a:t>  </a:t>
            </a:r>
            <a:br>
              <a:rPr lang="uk-UA" sz="2100" b="1" dirty="0">
                <a:solidFill>
                  <a:schemeClr val="bg1"/>
                </a:solidFill>
                <a:latin typeface="Balsamiq Sans" panose="02000603000000000000" pitchFamily="2" charset="0"/>
                <a:ea typeface="Avdira" panose="02080502030202060803" pitchFamily="18" charset="0"/>
              </a:rPr>
            </a:br>
            <a:r>
              <a:rPr lang="uk-UA" sz="2100" b="1" dirty="0">
                <a:solidFill>
                  <a:schemeClr val="bg1"/>
                </a:solidFill>
                <a:latin typeface="Balsamiq Sans" panose="02000603000000000000" pitchFamily="2" charset="0"/>
                <a:ea typeface="Avdira" panose="02080502030202060803" pitchFamily="18" charset="0"/>
              </a:rPr>
              <a:t>- забезпечення людського організму енергією (60% всієї енергії);</a:t>
            </a:r>
            <a:br>
              <a:rPr lang="uk-UA" sz="2100" b="1" dirty="0">
                <a:solidFill>
                  <a:schemeClr val="bg1"/>
                </a:solidFill>
                <a:latin typeface="Balsamiq Sans" panose="02000603000000000000" pitchFamily="2" charset="0"/>
                <a:ea typeface="Avdira" panose="02080502030202060803" pitchFamily="18" charset="0"/>
              </a:rPr>
            </a:br>
            <a:br>
              <a:rPr lang="uk-UA" sz="2100" b="1" dirty="0">
                <a:solidFill>
                  <a:schemeClr val="bg1"/>
                </a:solidFill>
                <a:latin typeface="Balsamiq Sans" panose="02000603000000000000" pitchFamily="2" charset="0"/>
                <a:ea typeface="Avdira" panose="02080502030202060803" pitchFamily="18" charset="0"/>
              </a:rPr>
            </a:br>
            <a:r>
              <a:rPr lang="uk-UA" sz="2100" b="1" dirty="0">
                <a:solidFill>
                  <a:schemeClr val="bg1"/>
                </a:solidFill>
                <a:latin typeface="Balsamiq Sans" panose="02000603000000000000" pitchFamily="2" charset="0"/>
                <a:ea typeface="Avdira" panose="02080502030202060803" pitchFamily="18" charset="0"/>
              </a:rPr>
              <a:t>- </a:t>
            </a:r>
            <a:r>
              <a:rPr lang="uk-UA" sz="2100" b="1" i="0" dirty="0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розщепляються до глюкози та служать «їжею» для клітин головного мозку;</a:t>
            </a:r>
            <a:br>
              <a:rPr lang="uk-UA" sz="2100" b="1" i="0" dirty="0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</a:br>
            <a:br>
              <a:rPr lang="uk-UA" sz="2100" b="1" i="0" dirty="0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</a:br>
            <a:r>
              <a:rPr lang="uk-UA" sz="2100" b="1" i="0" dirty="0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- забезпечують повноцінну роботу нервової системи;</a:t>
            </a:r>
            <a:br>
              <a:rPr lang="uk-UA" sz="2100" b="1" i="0" dirty="0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</a:br>
            <a:br>
              <a:rPr lang="uk-UA" sz="2100" b="1" i="0" dirty="0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</a:br>
            <a:r>
              <a:rPr lang="uk-UA" sz="2100" b="1" i="0" dirty="0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- сприяють злагодженій і повноцінній роботі травного тракту;</a:t>
            </a:r>
            <a:br>
              <a:rPr lang="uk-UA" sz="2100" b="1" i="0" dirty="0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</a:br>
            <a:br>
              <a:rPr lang="uk-UA" sz="2100" b="1" i="0" dirty="0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</a:br>
            <a:r>
              <a:rPr lang="uk-UA" sz="2100" b="1" i="0" dirty="0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- частково перетворюються в глікоген і накопичуються в печінці – на випадок різкого зниження рівня цукру в крові.</a:t>
            </a:r>
            <a:br>
              <a:rPr lang="uk-UA" sz="2000" b="1" i="0" dirty="0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</a:br>
            <a:br>
              <a:rPr lang="uk-UA" sz="2000" b="1" i="0" dirty="0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</a:br>
            <a:endParaRPr lang="en-US" sz="2000" b="1" dirty="0">
              <a:solidFill>
                <a:schemeClr val="bg1"/>
              </a:solidFill>
              <a:latin typeface="Balsamiq Sans" panose="02000603000000000000" pitchFamily="2" charset="0"/>
              <a:ea typeface="Avdira" panose="02080502030202060803" pitchFamily="18" charset="0"/>
            </a:endParaRPr>
          </a:p>
        </p:txBody>
      </p:sp>
      <p:sp>
        <p:nvSpPr>
          <p:cNvPr id="4" name="Місце для вмісту 2">
            <a:extLst>
              <a:ext uri="{FF2B5EF4-FFF2-40B4-BE49-F238E27FC236}">
                <a16:creationId xmlns:a16="http://schemas.microsoft.com/office/drawing/2014/main" id="{8288E653-E1E7-7A86-966D-886F4A9860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2639" y="965200"/>
            <a:ext cx="6196239" cy="580324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uk-UA" sz="3600" b="1" dirty="0">
                <a:solidFill>
                  <a:schemeClr val="bg1"/>
                </a:solidFill>
                <a:latin typeface="Balsamiq Sans" panose="02000603000000000000" pitchFamily="2" charset="0"/>
                <a:ea typeface="Avdira" panose="02080502030202060803" pitchFamily="18" charset="0"/>
              </a:rPr>
              <a:t>Захворювання при нестачі в організмі</a:t>
            </a:r>
          </a:p>
          <a:p>
            <a:pPr marL="0" indent="0" algn="l">
              <a:buNone/>
            </a:pPr>
            <a:endParaRPr lang="uk-UA" sz="2900" b="1" i="0" dirty="0">
              <a:solidFill>
                <a:schemeClr val="bg1"/>
              </a:solidFill>
              <a:effectLst/>
              <a:latin typeface="Balsamiq Sans" panose="02000603000000000000" pitchFamily="2" charset="0"/>
              <a:ea typeface="Avdira" panose="02080502030202060803" pitchFamily="18" charset="0"/>
            </a:endParaRPr>
          </a:p>
          <a:p>
            <a:pPr marL="0" indent="0" algn="l">
              <a:buNone/>
            </a:pPr>
            <a:r>
              <a:rPr lang="uk-UA" sz="2300" b="1" i="0" dirty="0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- Втома</a:t>
            </a:r>
            <a:r>
              <a:rPr lang="uk-UA" sz="2300" b="1" dirty="0">
                <a:solidFill>
                  <a:schemeClr val="bg1"/>
                </a:solidFill>
                <a:latin typeface="Balsamiq Sans" panose="02000603000000000000" pitchFamily="2" charset="0"/>
                <a:ea typeface="Avdira" panose="02080502030202060803" pitchFamily="18" charset="0"/>
              </a:rPr>
              <a:t>. Ф</a:t>
            </a:r>
            <a:r>
              <a:rPr lang="uk-UA" sz="2300" b="1" i="0" dirty="0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ізична та психічна виснаженість;</a:t>
            </a:r>
          </a:p>
          <a:p>
            <a:pPr marL="0" indent="0" algn="l">
              <a:buNone/>
            </a:pPr>
            <a:r>
              <a:rPr lang="uk-UA" sz="2300" b="1" i="0" dirty="0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- Частий головний біль, проблеми з фокусуванням та сонливість;</a:t>
            </a:r>
          </a:p>
          <a:p>
            <a:pPr marL="0" indent="0" algn="l">
              <a:buNone/>
            </a:pPr>
            <a:r>
              <a:rPr lang="uk-UA" sz="2300" b="1" dirty="0">
                <a:solidFill>
                  <a:schemeClr val="bg1"/>
                </a:solidFill>
                <a:latin typeface="Balsamiq Sans" panose="02000603000000000000" pitchFamily="2" charset="0"/>
                <a:ea typeface="Avdira" panose="02080502030202060803" pitchFamily="18" charset="0"/>
              </a:rPr>
              <a:t>- </a:t>
            </a:r>
            <a:r>
              <a:rPr lang="uk-UA" sz="2300" b="1" i="0" dirty="0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Зміни настрою (дратівливість</a:t>
            </a:r>
            <a:r>
              <a:rPr lang="uk-UA" sz="2300" b="1" dirty="0">
                <a:solidFill>
                  <a:schemeClr val="bg1"/>
                </a:solidFill>
                <a:latin typeface="Balsamiq Sans" panose="02000603000000000000" pitchFamily="2" charset="0"/>
                <a:ea typeface="Avdira" panose="02080502030202060803" pitchFamily="18" charset="0"/>
              </a:rPr>
              <a:t>, а</a:t>
            </a:r>
            <a:r>
              <a:rPr lang="uk-UA" sz="2300" b="1" i="0" dirty="0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дже ці </a:t>
            </a:r>
            <a:r>
              <a:rPr lang="uk-UA" sz="2300" b="1" i="0" dirty="0" err="1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нутрієнти</a:t>
            </a:r>
            <a:r>
              <a:rPr lang="uk-UA" sz="2300" b="1" i="0" dirty="0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 збільшують вироблення в організмі серотоніну – гормону радості та щастя.</a:t>
            </a:r>
          </a:p>
          <a:p>
            <a:pPr marL="0" indent="0" algn="l">
              <a:buNone/>
            </a:pPr>
            <a:r>
              <a:rPr lang="uk-UA" sz="2300" b="1" i="0" dirty="0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- Неприємний запах з рота (тіло починає використовувати жир, як паливо, у процесі виробляються хімічні речовини-кетони, що мають неприємний запах;</a:t>
            </a:r>
          </a:p>
          <a:p>
            <a:pPr algn="l">
              <a:buFontTx/>
              <a:buChar char="-"/>
            </a:pPr>
            <a:r>
              <a:rPr lang="uk-UA" sz="2300" b="1" i="0" dirty="0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Проблеми з травленням. Без клітковини погіршується процес травлення та збільшується частота закрепів.</a:t>
            </a:r>
            <a:endParaRPr lang="uk-UA" sz="2300" dirty="0">
              <a:solidFill>
                <a:srgbClr val="000000"/>
              </a:solidFill>
              <a:latin typeface="Balsamiq Sans" panose="02000603000000000000" pitchFamily="2" charset="0"/>
              <a:ea typeface="Avdira" panose="02080502030202060803" pitchFamily="18" charset="0"/>
            </a:endParaRPr>
          </a:p>
          <a:p>
            <a:pPr marL="0" indent="0" algn="l">
              <a:buNone/>
            </a:pPr>
            <a:endParaRPr lang="uk-UA" sz="2300" i="0" dirty="0">
              <a:solidFill>
                <a:srgbClr val="000000"/>
              </a:solidFill>
              <a:effectLst/>
              <a:latin typeface="Avdira" panose="02080502030202060803" pitchFamily="18" charset="0"/>
              <a:ea typeface="Avdira" panose="02080502030202060803" pitchFamily="18" charset="0"/>
            </a:endParaRPr>
          </a:p>
          <a:p>
            <a:pPr algn="l">
              <a:buFontTx/>
              <a:buChar char="-"/>
            </a:pPr>
            <a:endParaRPr lang="uk-UA" sz="2300" dirty="0">
              <a:solidFill>
                <a:srgbClr val="000000"/>
              </a:solidFill>
              <a:latin typeface="Avdira" panose="02080502030202060803" pitchFamily="18" charset="0"/>
              <a:ea typeface="Avdira" panose="02080502030202060803" pitchFamily="18" charset="0"/>
            </a:endParaRPr>
          </a:p>
          <a:p>
            <a:pPr marL="0" indent="0" algn="l">
              <a:buNone/>
            </a:pPr>
            <a:endParaRPr lang="uk-UA" sz="2300" i="0" dirty="0">
              <a:solidFill>
                <a:srgbClr val="000000"/>
              </a:solidFill>
              <a:effectLst/>
              <a:latin typeface="Avdira" panose="02080502030202060803" pitchFamily="18" charset="0"/>
              <a:ea typeface="Avdira" panose="02080502030202060803" pitchFamily="18" charset="0"/>
            </a:endParaRPr>
          </a:p>
          <a:p>
            <a:pPr marL="0" indent="0" algn="l">
              <a:buNone/>
            </a:pPr>
            <a:endParaRPr lang="uk-UA" sz="2300" i="0" dirty="0">
              <a:solidFill>
                <a:srgbClr val="000000"/>
              </a:solidFill>
              <a:effectLst/>
              <a:latin typeface="Avdira" panose="02080502030202060803" pitchFamily="18" charset="0"/>
              <a:ea typeface="Avdira" panose="02080502030202060803" pitchFamily="18" charset="0"/>
            </a:endParaRPr>
          </a:p>
          <a:p>
            <a:pPr marL="0" indent="0" algn="l">
              <a:buNone/>
            </a:pPr>
            <a:endParaRPr lang="uk-UA" sz="2300" dirty="0">
              <a:solidFill>
                <a:srgbClr val="000000"/>
              </a:solidFill>
              <a:latin typeface="Avdira" panose="02080502030202060803" pitchFamily="18" charset="0"/>
              <a:ea typeface="Avdira" panose="02080502030202060803" pitchFamily="18" charset="0"/>
            </a:endParaRPr>
          </a:p>
          <a:p>
            <a:pPr marL="0" indent="0" algn="l">
              <a:buNone/>
            </a:pPr>
            <a:endParaRPr lang="uk-UA" sz="2300" i="0" dirty="0">
              <a:solidFill>
                <a:srgbClr val="000000"/>
              </a:solidFill>
              <a:effectLst/>
              <a:latin typeface="Avdira" panose="02080502030202060803" pitchFamily="18" charset="0"/>
              <a:ea typeface="Avdira" panose="02080502030202060803" pitchFamily="18" charset="0"/>
            </a:endParaRPr>
          </a:p>
          <a:p>
            <a:pPr marL="0" indent="0" algn="l">
              <a:buNone/>
            </a:pPr>
            <a:endParaRPr lang="uk-UA" sz="2300" i="0" dirty="0">
              <a:solidFill>
                <a:srgbClr val="000000"/>
              </a:solidFill>
              <a:effectLst/>
              <a:latin typeface="Avdira" panose="02080502030202060803" pitchFamily="18" charset="0"/>
              <a:ea typeface="Avdira" panose="02080502030202060803" pitchFamily="18" charset="0"/>
            </a:endParaRPr>
          </a:p>
          <a:p>
            <a:pPr algn="l">
              <a:buFontTx/>
              <a:buChar char="-"/>
            </a:pPr>
            <a:endParaRPr lang="uk-UA" sz="2900" dirty="0">
              <a:solidFill>
                <a:srgbClr val="000000"/>
              </a:solidFill>
              <a:latin typeface="Avdira" panose="02080502030202060803" pitchFamily="18" charset="0"/>
              <a:ea typeface="Avdira" panose="02080502030202060803" pitchFamily="18" charset="0"/>
            </a:endParaRPr>
          </a:p>
          <a:p>
            <a:pPr algn="l">
              <a:buFontTx/>
              <a:buChar char="-"/>
            </a:pPr>
            <a:endParaRPr lang="uk-UA" sz="2900" i="0" dirty="0">
              <a:solidFill>
                <a:srgbClr val="000000"/>
              </a:solidFill>
              <a:effectLst/>
              <a:latin typeface="Avdira" panose="02080502030202060803" pitchFamily="18" charset="0"/>
              <a:ea typeface="Avdira" panose="02080502030202060803" pitchFamily="18" charset="0"/>
            </a:endParaRPr>
          </a:p>
          <a:p>
            <a:pPr algn="l">
              <a:buFontTx/>
              <a:buChar char="-"/>
            </a:pPr>
            <a:endParaRPr lang="uk-UA" sz="2900" i="0" dirty="0">
              <a:solidFill>
                <a:srgbClr val="000000"/>
              </a:solidFill>
              <a:effectLst/>
              <a:latin typeface="Avdira" panose="02080502030202060803" pitchFamily="18" charset="0"/>
              <a:ea typeface="Avdira" panose="02080502030202060803" pitchFamily="18" charset="0"/>
            </a:endParaRPr>
          </a:p>
          <a:p>
            <a:pPr algn="l">
              <a:buFontTx/>
              <a:buChar char="-"/>
            </a:pPr>
            <a:endParaRPr lang="uk-UA" sz="2900" dirty="0">
              <a:solidFill>
                <a:srgbClr val="000000"/>
              </a:solidFill>
              <a:latin typeface="Avdira" panose="02080502030202060803" pitchFamily="18" charset="0"/>
              <a:ea typeface="Avdira" panose="02080502030202060803" pitchFamily="18" charset="0"/>
            </a:endParaRPr>
          </a:p>
          <a:p>
            <a:pPr algn="l">
              <a:buFontTx/>
              <a:buChar char="-"/>
            </a:pPr>
            <a:endParaRPr lang="uk-UA" sz="2900" i="0" dirty="0">
              <a:solidFill>
                <a:srgbClr val="000000"/>
              </a:solidFill>
              <a:effectLst/>
              <a:latin typeface="Avdira" panose="02080502030202060803" pitchFamily="18" charset="0"/>
              <a:ea typeface="Avdira" panose="02080502030202060803" pitchFamily="18" charset="0"/>
            </a:endParaRPr>
          </a:p>
          <a:p>
            <a:pPr algn="l">
              <a:buFontTx/>
              <a:buChar char="-"/>
            </a:pPr>
            <a:endParaRPr lang="uk-UA" sz="2900" dirty="0">
              <a:solidFill>
                <a:srgbClr val="000000"/>
              </a:solidFill>
              <a:latin typeface="Avdira" panose="02080502030202060803" pitchFamily="18" charset="0"/>
              <a:ea typeface="Avdira" panose="02080502030202060803" pitchFamily="18" charset="0"/>
            </a:endParaRPr>
          </a:p>
          <a:p>
            <a:pPr algn="l">
              <a:buFontTx/>
              <a:buChar char="-"/>
            </a:pPr>
            <a:endParaRPr lang="uk-UA" sz="2900" i="0" dirty="0">
              <a:solidFill>
                <a:srgbClr val="000000"/>
              </a:solidFill>
              <a:effectLst/>
              <a:latin typeface="Avdira" panose="02080502030202060803" pitchFamily="18" charset="0"/>
              <a:ea typeface="Avdira" panose="02080502030202060803" pitchFamily="18" charset="0"/>
            </a:endParaRPr>
          </a:p>
          <a:p>
            <a:pPr marL="0" indent="0" algn="l">
              <a:buNone/>
            </a:pPr>
            <a:endParaRPr lang="ru-RU" sz="2900" i="0" dirty="0">
              <a:solidFill>
                <a:srgbClr val="000000"/>
              </a:solidFill>
              <a:effectLst/>
              <a:latin typeface="Avdira" panose="02080502030202060803" pitchFamily="18" charset="0"/>
              <a:ea typeface="Avdira" panose="02080502030202060803" pitchFamily="18" charset="0"/>
            </a:endParaRPr>
          </a:p>
          <a:p>
            <a:pPr>
              <a:buFontTx/>
              <a:buChar char="-"/>
            </a:pPr>
            <a:endParaRPr lang="ru-RU" dirty="0">
              <a:solidFill>
                <a:srgbClr val="000000"/>
              </a:solidFill>
              <a:latin typeface="Exo 2"/>
            </a:endParaRPr>
          </a:p>
          <a:p>
            <a:pPr>
              <a:buFontTx/>
              <a:buChar char="-"/>
            </a:pPr>
            <a:endParaRPr lang="ru-RU" b="0" i="0" dirty="0">
              <a:solidFill>
                <a:srgbClr val="000000"/>
              </a:solidFill>
              <a:effectLst/>
              <a:latin typeface="Exo 2"/>
            </a:endParaRPr>
          </a:p>
          <a:p>
            <a:pPr>
              <a:buFontTx/>
              <a:buChar char="-"/>
            </a:pPr>
            <a:endParaRPr lang="ru-RU" b="0" i="0" dirty="0">
              <a:solidFill>
                <a:srgbClr val="000000"/>
              </a:solidFill>
              <a:effectLst/>
              <a:latin typeface="Exo 2"/>
            </a:endParaRPr>
          </a:p>
          <a:p>
            <a:pPr>
              <a:buFontTx/>
              <a:buChar char="-"/>
            </a:pPr>
            <a:endParaRPr lang="uk-UA" sz="2800" dirty="0">
              <a:effectLst/>
            </a:endParaRPr>
          </a:p>
          <a:p>
            <a:pPr marL="0" indent="0">
              <a:buNone/>
            </a:pPr>
            <a:endParaRPr lang="uk-UA" dirty="0">
              <a:latin typeface="Avdira" panose="02080502030202060803" pitchFamily="18" charset="0"/>
              <a:ea typeface="Avdira" panose="02080502030202060803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5479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34F2DB-B750-396C-063A-CD5EA83EE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122" y="141401"/>
            <a:ext cx="6186078" cy="6551629"/>
          </a:xfrm>
        </p:spPr>
        <p:txBody>
          <a:bodyPr>
            <a:normAutofit fontScale="90000"/>
          </a:bodyPr>
          <a:lstStyle/>
          <a:p>
            <a:pPr algn="l"/>
            <a:r>
              <a:rPr lang="uk-UA" b="1" dirty="0">
                <a:solidFill>
                  <a:schemeClr val="bg1"/>
                </a:solidFill>
                <a:latin typeface="Balsamiq Sans" panose="02000603000000000000" pitchFamily="2" charset="0"/>
                <a:ea typeface="Avdira" panose="02080502030202060803" pitchFamily="18" charset="0"/>
              </a:rPr>
              <a:t>ЖИРИ</a:t>
            </a:r>
            <a:br>
              <a:rPr lang="uk-UA" sz="2800" b="1" dirty="0">
                <a:solidFill>
                  <a:schemeClr val="bg1"/>
                </a:solidFill>
                <a:latin typeface="Balsamiq Sans" panose="02000603000000000000" pitchFamily="2" charset="0"/>
                <a:ea typeface="Avdira" panose="02080502030202060803" pitchFamily="18" charset="0"/>
              </a:rPr>
            </a:br>
            <a:r>
              <a:rPr lang="uk-UA" sz="2800" b="1" dirty="0">
                <a:solidFill>
                  <a:schemeClr val="bg1"/>
                </a:solidFill>
                <a:latin typeface="Balsamiq Sans" panose="02000603000000000000" pitchFamily="2" charset="0"/>
                <a:ea typeface="Avdira" panose="02080502030202060803" pitchFamily="18" charset="0"/>
              </a:rPr>
              <a:t> </a:t>
            </a:r>
            <a:br>
              <a:rPr lang="uk-UA" sz="2800" b="1" dirty="0">
                <a:solidFill>
                  <a:schemeClr val="bg1"/>
                </a:solidFill>
                <a:latin typeface="Balsamiq Sans" panose="02000603000000000000" pitchFamily="2" charset="0"/>
                <a:ea typeface="Avdira" panose="02080502030202060803" pitchFamily="18" charset="0"/>
              </a:rPr>
            </a:br>
            <a:r>
              <a:rPr lang="uk-UA" sz="3100" b="1" dirty="0">
                <a:solidFill>
                  <a:schemeClr val="bg1"/>
                </a:solidFill>
                <a:latin typeface="Balsamiq Sans" panose="02000603000000000000" pitchFamily="2" charset="0"/>
                <a:ea typeface="Avdira" panose="02080502030202060803" pitchFamily="18" charset="0"/>
              </a:rPr>
              <a:t>Значення для організму</a:t>
            </a:r>
            <a:br>
              <a:rPr lang="uk-UA" sz="3100" b="1" dirty="0">
                <a:solidFill>
                  <a:schemeClr val="bg1"/>
                </a:solidFill>
                <a:latin typeface="Balsamiq Sans" panose="02000603000000000000" pitchFamily="2" charset="0"/>
                <a:ea typeface="Avdira" panose="02080502030202060803" pitchFamily="18" charset="0"/>
              </a:rPr>
            </a:br>
            <a:r>
              <a:rPr lang="uk-UA" sz="3100" b="1" dirty="0">
                <a:solidFill>
                  <a:schemeClr val="bg1"/>
                </a:solidFill>
                <a:latin typeface="Balsamiq Sans" panose="02000603000000000000" pitchFamily="2" charset="0"/>
                <a:ea typeface="Avdira" panose="02080502030202060803" pitchFamily="18" charset="0"/>
              </a:rPr>
              <a:t> при достатній кількості</a:t>
            </a:r>
            <a:br>
              <a:rPr lang="uk-UA" sz="2800" b="1" dirty="0">
                <a:solidFill>
                  <a:schemeClr val="bg1"/>
                </a:solidFill>
                <a:latin typeface="Balsamiq Sans" panose="02000603000000000000" pitchFamily="2" charset="0"/>
                <a:ea typeface="Avdira" panose="02080502030202060803" pitchFamily="18" charset="0"/>
              </a:rPr>
            </a:br>
            <a:r>
              <a:rPr lang="uk-UA" sz="2200" b="1" dirty="0">
                <a:solidFill>
                  <a:schemeClr val="bg1"/>
                </a:solidFill>
                <a:latin typeface="Balsamiq Sans" panose="02000603000000000000" pitchFamily="2" charset="0"/>
                <a:ea typeface="Avdira" panose="02080502030202060803" pitchFamily="18" charset="0"/>
              </a:rPr>
              <a:t>  </a:t>
            </a:r>
            <a:br>
              <a:rPr lang="uk-UA" sz="2200" b="1" dirty="0">
                <a:solidFill>
                  <a:schemeClr val="bg1"/>
                </a:solidFill>
                <a:latin typeface="Balsamiq Sans" panose="02000603000000000000" pitchFamily="2" charset="0"/>
                <a:ea typeface="Avdira" panose="02080502030202060803" pitchFamily="18" charset="0"/>
              </a:rPr>
            </a:br>
            <a:r>
              <a:rPr lang="uk-UA" sz="2200" b="1" dirty="0">
                <a:solidFill>
                  <a:schemeClr val="bg1"/>
                </a:solidFill>
                <a:latin typeface="Balsamiq Sans" panose="02000603000000000000" pitchFamily="2" charset="0"/>
                <a:ea typeface="Avdira" panose="02080502030202060803" pitchFamily="18" charset="0"/>
              </a:rPr>
              <a:t>- п</a:t>
            </a:r>
            <a:r>
              <a:rPr lang="ru-RU" sz="2200" b="1" i="0" dirty="0" err="1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ідтримують</a:t>
            </a:r>
            <a:r>
              <a:rPr lang="ru-RU" sz="2200" b="1" i="0" dirty="0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 </a:t>
            </a:r>
            <a:r>
              <a:rPr lang="ru-RU" sz="2200" b="1" i="0" dirty="0" err="1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життєво</a:t>
            </a:r>
            <a:r>
              <a:rPr lang="ru-RU" sz="2200" b="1" i="0" dirty="0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 </a:t>
            </a:r>
            <a:r>
              <a:rPr lang="ru-RU" sz="2200" b="1" i="0" dirty="0" err="1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важливі</a:t>
            </a:r>
            <a:r>
              <a:rPr lang="ru-RU" sz="2200" b="1" i="0" dirty="0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 </a:t>
            </a:r>
            <a:r>
              <a:rPr lang="ru-RU" sz="2200" b="1" i="0" dirty="0" err="1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функції</a:t>
            </a:r>
            <a:r>
              <a:rPr lang="ru-RU" sz="2200" b="1" i="0" dirty="0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;</a:t>
            </a:r>
            <a:br>
              <a:rPr lang="ru-RU" sz="2200" b="1" i="0" dirty="0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</a:br>
            <a:r>
              <a:rPr lang="ru-RU" sz="2200" b="1" i="0" dirty="0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- </a:t>
            </a:r>
            <a:r>
              <a:rPr lang="ru-RU" sz="2200" b="1" dirty="0">
                <a:solidFill>
                  <a:schemeClr val="bg1"/>
                </a:solidFill>
                <a:latin typeface="Balsamiq Sans" panose="02000603000000000000" pitchFamily="2" charset="0"/>
                <a:ea typeface="Avdira" panose="02080502030202060803" pitchFamily="18" charset="0"/>
              </a:rPr>
              <a:t> </a:t>
            </a:r>
            <a:r>
              <a:rPr lang="uk-UA" sz="2200" b="1" i="0" dirty="0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захист внутрішніх органів від ушкоджень і мікротравм; </a:t>
            </a:r>
            <a:br>
              <a:rPr lang="uk-UA" sz="2200" b="1" i="0" dirty="0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</a:br>
            <a:r>
              <a:rPr lang="uk-UA" sz="2200" b="1" i="0" dirty="0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- є джерелом енергії;</a:t>
            </a:r>
            <a:br>
              <a:rPr lang="uk-UA" sz="2200" b="1" i="0" dirty="0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</a:br>
            <a:r>
              <a:rPr lang="uk-UA" sz="2200" b="1" i="0" dirty="0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- утворюють запас речовин;</a:t>
            </a:r>
            <a:br>
              <a:rPr lang="uk-UA" sz="2200" b="1" i="0" dirty="0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</a:br>
            <a:r>
              <a:rPr lang="uk-UA" sz="2200" b="1" i="0" dirty="0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- оберігають організм від впливу різких перепадів температури;</a:t>
            </a:r>
            <a:br>
              <a:rPr lang="uk-UA" sz="2200" b="1" i="0" dirty="0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</a:br>
            <a:r>
              <a:rPr lang="uk-UA" sz="2200" b="1" i="0" dirty="0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- допомагають засвоюватися вітамінам та мікроелементам, надходять в організм з продуктами харчування;</a:t>
            </a:r>
            <a:br>
              <a:rPr lang="uk-UA" sz="2200" b="1" i="0" dirty="0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</a:br>
            <a:r>
              <a:rPr lang="uk-UA" sz="2200" b="1" i="0" dirty="0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- </a:t>
            </a:r>
            <a:r>
              <a:rPr lang="ru-RU" sz="2200" b="1" i="0" dirty="0" err="1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сприяють</a:t>
            </a:r>
            <a:r>
              <a:rPr lang="ru-RU" sz="2200" b="1" i="0" dirty="0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 </a:t>
            </a:r>
            <a:r>
              <a:rPr lang="ru-RU" sz="2200" b="1" i="0" dirty="0" err="1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виділенню</a:t>
            </a:r>
            <a:r>
              <a:rPr lang="ru-RU" sz="2200" b="1" i="0" dirty="0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 </a:t>
            </a:r>
            <a:r>
              <a:rPr lang="ru-RU" sz="2200" b="1" i="0" dirty="0" err="1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жовчі</a:t>
            </a:r>
            <a:r>
              <a:rPr lang="ru-RU" sz="2200" b="1" i="0" dirty="0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, </a:t>
            </a:r>
            <a:r>
              <a:rPr lang="ru-RU" sz="2200" b="1" i="0" dirty="0" err="1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накопиченню</a:t>
            </a:r>
            <a:r>
              <a:rPr lang="ru-RU" sz="2200" b="1" i="0" dirty="0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 </a:t>
            </a:r>
            <a:r>
              <a:rPr lang="ru-RU" sz="2200" b="1" i="0" dirty="0" err="1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білків</a:t>
            </a:r>
            <a:r>
              <a:rPr lang="ru-RU" sz="2200" b="1" i="0" dirty="0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 в </a:t>
            </a:r>
            <a:r>
              <a:rPr lang="ru-RU" sz="2200" b="1" i="0" dirty="0" err="1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організмі</a:t>
            </a:r>
            <a:r>
              <a:rPr lang="ru-RU" sz="2200" b="1" i="0" dirty="0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;</a:t>
            </a:r>
            <a:br>
              <a:rPr lang="uk-UA" sz="2200" b="1" i="0" dirty="0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</a:br>
            <a:r>
              <a:rPr lang="uk-UA" sz="2200" b="1" i="0" dirty="0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- приймають участь у синтезі гормонів, що регулюють перебігання процесів (ріст, розвиток, статевий розвиток) та захисних речовин;</a:t>
            </a:r>
            <a:br>
              <a:rPr lang="uk-UA" sz="2200" b="1" i="0" dirty="0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</a:br>
            <a:r>
              <a:rPr lang="uk-UA" sz="2200" b="1" dirty="0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- є постачальниками біологічно-активних речовин;</a:t>
            </a:r>
            <a:br>
              <a:rPr lang="uk-UA" sz="2200" b="1" dirty="0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</a:br>
            <a:r>
              <a:rPr lang="uk-UA" sz="2200" b="1" i="0" dirty="0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- </a:t>
            </a:r>
            <a:r>
              <a:rPr lang="uk-UA" sz="2200" b="1" i="0" dirty="0" err="1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уможливюють</a:t>
            </a:r>
            <a:r>
              <a:rPr lang="uk-UA" sz="2200" b="1" i="0" dirty="0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 здійснення репродуктивної функції.</a:t>
            </a:r>
            <a:endParaRPr lang="en-US" sz="2000" b="1" dirty="0">
              <a:solidFill>
                <a:schemeClr val="bg1"/>
              </a:solidFill>
              <a:latin typeface="Balsamiq Sans" panose="02000603000000000000" pitchFamily="2" charset="0"/>
              <a:ea typeface="Avdira" panose="02080502030202060803" pitchFamily="18" charset="0"/>
            </a:endParaRPr>
          </a:p>
        </p:txBody>
      </p:sp>
      <p:sp>
        <p:nvSpPr>
          <p:cNvPr id="4" name="Місце для вмісту 2">
            <a:extLst>
              <a:ext uri="{FF2B5EF4-FFF2-40B4-BE49-F238E27FC236}">
                <a16:creationId xmlns:a16="http://schemas.microsoft.com/office/drawing/2014/main" id="{8288E653-E1E7-7A86-966D-886F4A9860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9200" y="999241"/>
            <a:ext cx="5779678" cy="576920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uk-UA" sz="3000" b="1" dirty="0">
                <a:solidFill>
                  <a:schemeClr val="bg1"/>
                </a:solidFill>
                <a:latin typeface="Balsamiq Sans" panose="02000603000000000000" pitchFamily="2" charset="0"/>
                <a:ea typeface="Avdira" panose="02080502030202060803" pitchFamily="18" charset="0"/>
              </a:rPr>
              <a:t>Захворювання при нестачі в організмі</a:t>
            </a:r>
          </a:p>
          <a:p>
            <a:pPr marL="0" indent="0">
              <a:buNone/>
            </a:pPr>
            <a:endParaRPr lang="uk-UA" sz="1800" b="1" i="0" dirty="0">
              <a:solidFill>
                <a:schemeClr val="bg1"/>
              </a:solidFill>
              <a:effectLst/>
              <a:latin typeface="Balsamiq Sans" panose="02000603000000000000" pitchFamily="2" charset="0"/>
            </a:endParaRPr>
          </a:p>
          <a:p>
            <a:pPr>
              <a:buFontTx/>
              <a:buChar char="-"/>
            </a:pPr>
            <a:r>
              <a:rPr lang="uk-UA" sz="2200" b="1" i="0" dirty="0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знижується еластичність шкіри, сухість та лущення, гнійничкові захворювання;</a:t>
            </a:r>
          </a:p>
          <a:p>
            <a:pPr>
              <a:buFontTx/>
              <a:buChar char="-"/>
            </a:pPr>
            <a:endParaRPr lang="uk-UA" sz="2200" b="1" i="0" dirty="0">
              <a:solidFill>
                <a:schemeClr val="bg1"/>
              </a:solidFill>
              <a:effectLst/>
              <a:latin typeface="Balsamiq Sans" panose="02000603000000000000" pitchFamily="2" charset="0"/>
              <a:ea typeface="Avdira" panose="02080502030202060803" pitchFamily="18" charset="0"/>
            </a:endParaRPr>
          </a:p>
          <a:p>
            <a:pPr>
              <a:buFontTx/>
              <a:buChar char="-"/>
            </a:pPr>
            <a:r>
              <a:rPr lang="uk-UA" sz="2200" b="1" i="0" dirty="0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знижується опірність організму до інфекцій;</a:t>
            </a:r>
          </a:p>
          <a:p>
            <a:pPr>
              <a:buFontTx/>
              <a:buChar char="-"/>
            </a:pPr>
            <a:endParaRPr lang="uk-UA" sz="2200" b="1" i="0" dirty="0">
              <a:solidFill>
                <a:schemeClr val="bg1"/>
              </a:solidFill>
              <a:effectLst/>
              <a:latin typeface="Balsamiq Sans" panose="02000603000000000000" pitchFamily="2" charset="0"/>
              <a:ea typeface="Avdira" panose="02080502030202060803" pitchFamily="18" charset="0"/>
            </a:endParaRPr>
          </a:p>
          <a:p>
            <a:pPr>
              <a:buFontTx/>
              <a:buChar char="-"/>
            </a:pPr>
            <a:r>
              <a:rPr lang="uk-UA" sz="2200" b="1" i="0" dirty="0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порушення травлення, порушується обмін вітамінів;</a:t>
            </a:r>
          </a:p>
          <a:p>
            <a:pPr>
              <a:buFontTx/>
              <a:buChar char="-"/>
            </a:pPr>
            <a:endParaRPr lang="uk-UA" sz="2200" b="1" i="0" dirty="0">
              <a:solidFill>
                <a:schemeClr val="bg1"/>
              </a:solidFill>
              <a:effectLst/>
              <a:latin typeface="Balsamiq Sans" panose="02000603000000000000" pitchFamily="2" charset="0"/>
              <a:ea typeface="Avdira" panose="02080502030202060803" pitchFamily="18" charset="0"/>
            </a:endParaRPr>
          </a:p>
          <a:p>
            <a:pPr>
              <a:buFontTx/>
              <a:buChar char="-"/>
            </a:pPr>
            <a:r>
              <a:rPr lang="uk-UA" sz="2200" b="1" i="0" dirty="0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відхилення у фізіологічному стані організму;</a:t>
            </a:r>
          </a:p>
          <a:p>
            <a:pPr>
              <a:buFontTx/>
              <a:buChar char="-"/>
            </a:pPr>
            <a:r>
              <a:rPr lang="uk-UA" sz="2200" b="1" i="0" dirty="0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гормональні розлади;</a:t>
            </a:r>
          </a:p>
          <a:p>
            <a:pPr>
              <a:buFontTx/>
              <a:buChar char="-"/>
            </a:pPr>
            <a:endParaRPr lang="uk-UA" sz="2200" b="1" i="0" dirty="0">
              <a:solidFill>
                <a:schemeClr val="bg1"/>
              </a:solidFill>
              <a:effectLst/>
              <a:latin typeface="Balsamiq Sans" panose="02000603000000000000" pitchFamily="2" charset="0"/>
              <a:ea typeface="Avdira" panose="02080502030202060803" pitchFamily="18" charset="0"/>
            </a:endParaRPr>
          </a:p>
          <a:p>
            <a:pPr>
              <a:buFontTx/>
              <a:buChar char="-"/>
            </a:pPr>
            <a:r>
              <a:rPr lang="uk-UA" sz="2200" b="1" i="0" dirty="0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 порушення діяльності нервової системи;</a:t>
            </a:r>
          </a:p>
          <a:p>
            <a:pPr>
              <a:buFontTx/>
              <a:buChar char="-"/>
            </a:pPr>
            <a:endParaRPr lang="uk-UA" sz="2200" b="1" i="0" dirty="0">
              <a:solidFill>
                <a:schemeClr val="bg1"/>
              </a:solidFill>
              <a:effectLst/>
              <a:latin typeface="Balsamiq Sans" panose="02000603000000000000" pitchFamily="2" charset="0"/>
              <a:ea typeface="Avdira" panose="02080502030202060803" pitchFamily="18" charset="0"/>
            </a:endParaRPr>
          </a:p>
          <a:p>
            <a:pPr>
              <a:buFontTx/>
              <a:buChar char="-"/>
            </a:pPr>
            <a:r>
              <a:rPr lang="uk-UA" sz="2200" b="1" i="0" dirty="0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скорочується тривалість життя.</a:t>
            </a:r>
          </a:p>
          <a:p>
            <a:pPr algn="just">
              <a:buFontTx/>
              <a:buChar char="-"/>
            </a:pPr>
            <a:endParaRPr lang="uk-UA" sz="1900" b="1" i="0" dirty="0">
              <a:solidFill>
                <a:schemeClr val="bg1"/>
              </a:solidFill>
              <a:effectLst/>
              <a:latin typeface="Balsamiq Sans" panose="02000603000000000000" pitchFamily="2" charset="0"/>
              <a:ea typeface="Avdira" panose="02080502030202060803" pitchFamily="18" charset="0"/>
            </a:endParaRPr>
          </a:p>
          <a:p>
            <a:pPr algn="just">
              <a:buFontTx/>
              <a:buChar char="-"/>
            </a:pPr>
            <a:endParaRPr lang="uk-UA" sz="1900" b="1" dirty="0">
              <a:solidFill>
                <a:schemeClr val="bg1"/>
              </a:solidFill>
              <a:latin typeface="Balsamiq Sans" panose="02000603000000000000" pitchFamily="2" charset="0"/>
              <a:ea typeface="Avdira" panose="02080502030202060803" pitchFamily="18" charset="0"/>
            </a:endParaRPr>
          </a:p>
          <a:p>
            <a:pPr marL="0" indent="0" algn="just">
              <a:buNone/>
            </a:pPr>
            <a:endParaRPr lang="uk-UA" sz="1900" b="1" i="0" dirty="0">
              <a:solidFill>
                <a:schemeClr val="bg1"/>
              </a:solidFill>
              <a:effectLst/>
              <a:latin typeface="Balsamiq Sans" panose="02000603000000000000" pitchFamily="2" charset="0"/>
              <a:ea typeface="Avdira" panose="02080502030202060803" pitchFamily="18" charset="0"/>
            </a:endParaRPr>
          </a:p>
          <a:p>
            <a:pPr marL="0" indent="0" algn="just">
              <a:buNone/>
            </a:pPr>
            <a:endParaRPr lang="uk-UA" sz="4000" b="1" i="0" dirty="0">
              <a:solidFill>
                <a:schemeClr val="bg1"/>
              </a:solidFill>
              <a:effectLst/>
              <a:latin typeface="Balsamiq Sans" panose="02000603000000000000" pitchFamily="2" charset="0"/>
            </a:endParaRPr>
          </a:p>
          <a:p>
            <a:pPr marL="0" indent="0">
              <a:buNone/>
            </a:pPr>
            <a:endParaRPr lang="ru-RU" sz="4900" b="1" i="0" dirty="0">
              <a:solidFill>
                <a:schemeClr val="bg1"/>
              </a:solidFill>
              <a:effectLst/>
              <a:latin typeface="Balsamiq Sans" panose="02000603000000000000" pitchFamily="2" charset="0"/>
              <a:ea typeface="Avdira" panose="02080502030202060803" pitchFamily="18" charset="0"/>
            </a:endParaRPr>
          </a:p>
          <a:p>
            <a:pPr>
              <a:buFontTx/>
              <a:buChar char="-"/>
            </a:pPr>
            <a:endParaRPr lang="ru-RU" b="1" dirty="0">
              <a:solidFill>
                <a:schemeClr val="bg1"/>
              </a:solidFill>
              <a:latin typeface="Balsamiq Sans" panose="02000603000000000000" pitchFamily="2" charset="0"/>
            </a:endParaRPr>
          </a:p>
          <a:p>
            <a:pPr>
              <a:buFontTx/>
              <a:buChar char="-"/>
            </a:pPr>
            <a:endParaRPr lang="ru-RU" b="1" i="0" dirty="0">
              <a:solidFill>
                <a:schemeClr val="bg1"/>
              </a:solidFill>
              <a:effectLst/>
              <a:latin typeface="Balsamiq Sans" panose="02000603000000000000" pitchFamily="2" charset="0"/>
            </a:endParaRPr>
          </a:p>
          <a:p>
            <a:pPr>
              <a:buFontTx/>
              <a:buChar char="-"/>
            </a:pPr>
            <a:endParaRPr lang="ru-RU" b="1" i="0" dirty="0">
              <a:solidFill>
                <a:schemeClr val="bg1"/>
              </a:solidFill>
              <a:effectLst/>
              <a:latin typeface="Balsamiq Sans" panose="02000603000000000000" pitchFamily="2" charset="0"/>
            </a:endParaRPr>
          </a:p>
          <a:p>
            <a:pPr>
              <a:buFontTx/>
              <a:buChar char="-"/>
            </a:pPr>
            <a:endParaRPr lang="uk-UA" sz="2800" b="1" dirty="0">
              <a:solidFill>
                <a:schemeClr val="bg1"/>
              </a:solidFill>
              <a:effectLst/>
              <a:latin typeface="Balsamiq Sans" panose="02000603000000000000" pitchFamily="2" charset="0"/>
            </a:endParaRPr>
          </a:p>
          <a:p>
            <a:pPr marL="0" indent="0">
              <a:buNone/>
            </a:pPr>
            <a:endParaRPr lang="uk-UA" b="1" dirty="0">
              <a:solidFill>
                <a:schemeClr val="bg1"/>
              </a:solidFill>
              <a:latin typeface="Balsamiq Sans" panose="02000603000000000000" pitchFamily="2" charset="0"/>
              <a:ea typeface="Avdira" panose="02080502030202060803" pitchFamily="18" charset="0"/>
            </a:endParaRPr>
          </a:p>
          <a:p>
            <a:pPr marL="0" indent="0">
              <a:buNone/>
            </a:pPr>
            <a:endParaRPr lang="en-US" b="1" dirty="0">
              <a:solidFill>
                <a:schemeClr val="bg1"/>
              </a:solidFill>
              <a:latin typeface="Balsamiq Sans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5344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34F2DB-B750-396C-063A-CD5EA83EE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122" y="141401"/>
            <a:ext cx="5533535" cy="6551629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uk-UA" b="1" dirty="0">
                <a:solidFill>
                  <a:schemeClr val="bg1"/>
                </a:solidFill>
                <a:latin typeface="Balsamiq Sans" panose="02000603000000000000" pitchFamily="2" charset="0"/>
                <a:ea typeface="Avdira" panose="02080502030202060803" pitchFamily="18" charset="0"/>
              </a:rPr>
              <a:t>                                ВІТАМІНИ</a:t>
            </a:r>
            <a:br>
              <a:rPr lang="uk-UA" sz="2800" b="1" dirty="0">
                <a:solidFill>
                  <a:schemeClr val="bg1"/>
                </a:solidFill>
                <a:latin typeface="Balsamiq Sans" panose="02000603000000000000" pitchFamily="2" charset="0"/>
                <a:ea typeface="Avdira" panose="02080502030202060803" pitchFamily="18" charset="0"/>
              </a:rPr>
            </a:br>
            <a:br>
              <a:rPr lang="uk-UA" sz="2800" b="1" dirty="0">
                <a:solidFill>
                  <a:schemeClr val="bg1"/>
                </a:solidFill>
                <a:latin typeface="Balsamiq Sans" panose="02000603000000000000" pitchFamily="2" charset="0"/>
                <a:ea typeface="Avdira" panose="02080502030202060803" pitchFamily="18" charset="0"/>
              </a:rPr>
            </a:br>
            <a:r>
              <a:rPr lang="uk-UA" sz="3600" b="1" dirty="0">
                <a:solidFill>
                  <a:schemeClr val="bg1"/>
                </a:solidFill>
                <a:latin typeface="Balsamiq Sans" panose="02000603000000000000" pitchFamily="2" charset="0"/>
                <a:ea typeface="Avdira" panose="02080502030202060803" pitchFamily="18" charset="0"/>
              </a:rPr>
              <a:t>Значення для організму</a:t>
            </a:r>
            <a:br>
              <a:rPr lang="uk-UA" sz="3600" b="1" dirty="0">
                <a:solidFill>
                  <a:schemeClr val="bg1"/>
                </a:solidFill>
                <a:latin typeface="Balsamiq Sans" panose="02000603000000000000" pitchFamily="2" charset="0"/>
                <a:ea typeface="Avdira" panose="02080502030202060803" pitchFamily="18" charset="0"/>
              </a:rPr>
            </a:br>
            <a:r>
              <a:rPr lang="uk-UA" sz="3600" b="1" dirty="0">
                <a:solidFill>
                  <a:schemeClr val="bg1"/>
                </a:solidFill>
                <a:latin typeface="Balsamiq Sans" panose="02000603000000000000" pitchFamily="2" charset="0"/>
                <a:ea typeface="Avdira" panose="02080502030202060803" pitchFamily="18" charset="0"/>
              </a:rPr>
              <a:t> при достатній кількості</a:t>
            </a:r>
            <a:br>
              <a:rPr lang="uk-UA" sz="2800" b="1" dirty="0">
                <a:solidFill>
                  <a:schemeClr val="bg1"/>
                </a:solidFill>
                <a:latin typeface="Balsamiq Sans" panose="02000603000000000000" pitchFamily="2" charset="0"/>
                <a:ea typeface="Avdira" panose="02080502030202060803" pitchFamily="18" charset="0"/>
              </a:rPr>
            </a:br>
            <a:br>
              <a:rPr lang="uk-UA" sz="2800" b="1" dirty="0">
                <a:solidFill>
                  <a:schemeClr val="bg1"/>
                </a:solidFill>
                <a:latin typeface="Balsamiq Sans" panose="02000603000000000000" pitchFamily="2" charset="0"/>
                <a:ea typeface="Avdira" panose="02080502030202060803" pitchFamily="18" charset="0"/>
              </a:rPr>
            </a:br>
            <a:r>
              <a:rPr lang="uk-UA" sz="1800" b="1" dirty="0">
                <a:solidFill>
                  <a:schemeClr val="bg1"/>
                </a:solidFill>
                <a:latin typeface="Balsamiq Sans" panose="02000603000000000000" pitchFamily="2" charset="0"/>
                <a:ea typeface="Avdira" panose="02080502030202060803" pitchFamily="18" charset="0"/>
              </a:rPr>
              <a:t>- </a:t>
            </a:r>
            <a:r>
              <a:rPr lang="uk-UA" sz="2200" b="1" i="0" dirty="0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підтримання нормальної життєдіяльності організму</a:t>
            </a:r>
            <a:r>
              <a:rPr lang="uk-UA" sz="2200" b="1" dirty="0">
                <a:solidFill>
                  <a:schemeClr val="bg1"/>
                </a:solidFill>
                <a:latin typeface="Balsamiq Sans" panose="02000603000000000000" pitchFamily="2" charset="0"/>
                <a:ea typeface="Avdira" panose="02080502030202060803" pitchFamily="18" charset="0"/>
              </a:rPr>
              <a:t>;</a:t>
            </a:r>
            <a:br>
              <a:rPr lang="uk-UA" sz="2200" b="1" dirty="0">
                <a:solidFill>
                  <a:schemeClr val="bg1"/>
                </a:solidFill>
                <a:latin typeface="Balsamiq Sans" panose="02000603000000000000" pitchFamily="2" charset="0"/>
                <a:ea typeface="Avdira" panose="02080502030202060803" pitchFamily="18" charset="0"/>
              </a:rPr>
            </a:br>
            <a:br>
              <a:rPr lang="uk-UA" sz="2200" b="1" dirty="0">
                <a:solidFill>
                  <a:schemeClr val="bg1"/>
                </a:solidFill>
                <a:latin typeface="Balsamiq Sans" panose="02000603000000000000" pitchFamily="2" charset="0"/>
                <a:ea typeface="Avdira" panose="02080502030202060803" pitchFamily="18" charset="0"/>
              </a:rPr>
            </a:br>
            <a:r>
              <a:rPr lang="uk-UA" sz="2200" b="1" dirty="0">
                <a:solidFill>
                  <a:schemeClr val="bg1"/>
                </a:solidFill>
                <a:latin typeface="Balsamiq Sans" panose="02000603000000000000" pitchFamily="2" charset="0"/>
                <a:ea typeface="Avdira" panose="02080502030202060803" pitchFamily="18" charset="0"/>
              </a:rPr>
              <a:t>- </a:t>
            </a:r>
            <a:r>
              <a:rPr lang="ru-RU" sz="2200" b="1" i="0" dirty="0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є </a:t>
            </a:r>
            <a:r>
              <a:rPr lang="ru-RU" sz="2200" b="1" i="0" dirty="0" err="1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складовою</a:t>
            </a:r>
            <a:r>
              <a:rPr lang="ru-RU" sz="2200" b="1" i="0" dirty="0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 </a:t>
            </a:r>
            <a:r>
              <a:rPr lang="ru-RU" sz="2200" b="1" i="0" dirty="0" err="1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частиною</a:t>
            </a:r>
            <a:r>
              <a:rPr lang="ru-RU" sz="2200" b="1" i="0" dirty="0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 молекул </a:t>
            </a:r>
            <a:r>
              <a:rPr lang="ru-RU" sz="2200" b="1" i="0" dirty="0" err="1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багатьох</a:t>
            </a:r>
            <a:r>
              <a:rPr lang="ru-RU" sz="2200" b="1" i="0" dirty="0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 </a:t>
            </a:r>
            <a:r>
              <a:rPr lang="ru-RU" sz="2200" b="1" i="0" dirty="0" err="1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ферментів</a:t>
            </a:r>
            <a:r>
              <a:rPr lang="ru-RU" sz="2200" b="1" i="0" dirty="0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 та </a:t>
            </a:r>
            <a:r>
              <a:rPr lang="ru-RU" sz="2200" b="1" i="0" dirty="0" err="1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деяких</a:t>
            </a:r>
            <a:r>
              <a:rPr lang="ru-RU" sz="2200" b="1" i="0" dirty="0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 </a:t>
            </a:r>
            <a:r>
              <a:rPr lang="ru-RU" sz="2200" b="1" i="0" dirty="0" err="1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фізіологічно</a:t>
            </a:r>
            <a:r>
              <a:rPr lang="ru-RU" sz="2200" b="1" i="0" dirty="0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 </a:t>
            </a:r>
            <a:r>
              <a:rPr lang="ru-RU" sz="2200" b="1" i="0" dirty="0" err="1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активних</a:t>
            </a:r>
            <a:r>
              <a:rPr lang="ru-RU" sz="2200" b="1" i="0" dirty="0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 </a:t>
            </a:r>
            <a:r>
              <a:rPr lang="ru-RU" sz="2200" b="1" i="0" dirty="0" err="1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речовин</a:t>
            </a:r>
            <a:r>
              <a:rPr lang="ru-RU" sz="2200" b="1" i="0" dirty="0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, </a:t>
            </a:r>
            <a:r>
              <a:rPr lang="ru-RU" sz="2200" b="1" i="0" dirty="0" err="1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які</a:t>
            </a:r>
            <a:r>
              <a:rPr lang="ru-RU" sz="2200" b="1" i="0" dirty="0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 </a:t>
            </a:r>
            <a:r>
              <a:rPr lang="ru-RU" sz="2200" b="1" i="0" dirty="0" err="1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беруть</a:t>
            </a:r>
            <a:r>
              <a:rPr lang="ru-RU" sz="2200" b="1" i="0" dirty="0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 участь в </a:t>
            </a:r>
            <a:r>
              <a:rPr lang="ru-RU" sz="2200" b="1" i="0" dirty="0" err="1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обміні</a:t>
            </a:r>
            <a:r>
              <a:rPr lang="ru-RU" sz="2200" b="1" i="0" dirty="0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 </a:t>
            </a:r>
            <a:r>
              <a:rPr lang="ru-RU" sz="2200" b="1" i="0" dirty="0" err="1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речовин</a:t>
            </a:r>
            <a:r>
              <a:rPr lang="ru-RU" sz="2200" b="1" dirty="0">
                <a:solidFill>
                  <a:schemeClr val="bg1"/>
                </a:solidFill>
                <a:latin typeface="Balsamiq Sans" panose="02000603000000000000" pitchFamily="2" charset="0"/>
                <a:ea typeface="Avdira" panose="02080502030202060803" pitchFamily="18" charset="0"/>
              </a:rPr>
              <a:t>;</a:t>
            </a:r>
            <a:br>
              <a:rPr lang="ru-RU" sz="2200" b="1" dirty="0">
                <a:solidFill>
                  <a:schemeClr val="bg1"/>
                </a:solidFill>
                <a:latin typeface="Balsamiq Sans" panose="02000603000000000000" pitchFamily="2" charset="0"/>
                <a:ea typeface="Avdira" panose="02080502030202060803" pitchFamily="18" charset="0"/>
              </a:rPr>
            </a:br>
            <a:br>
              <a:rPr lang="ru-RU" sz="2200" b="1" i="0" dirty="0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</a:br>
            <a:r>
              <a:rPr lang="ru-RU" sz="2200" b="1" i="0" dirty="0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- </a:t>
            </a:r>
            <a:r>
              <a:rPr lang="ru-RU" sz="2200" b="1" dirty="0" err="1">
                <a:solidFill>
                  <a:schemeClr val="bg1"/>
                </a:solidFill>
                <a:latin typeface="Balsamiq Sans" panose="02000603000000000000" pitchFamily="2" charset="0"/>
                <a:ea typeface="Avdira" panose="02080502030202060803" pitchFamily="18" charset="0"/>
              </a:rPr>
              <a:t>о</a:t>
            </a:r>
            <a:r>
              <a:rPr lang="ru-RU" sz="2200" b="1" i="0" dirty="0" err="1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собливу</a:t>
            </a:r>
            <a:r>
              <a:rPr lang="ru-RU" sz="2200" b="1" i="0" dirty="0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 роль </a:t>
            </a:r>
            <a:r>
              <a:rPr lang="ru-RU" sz="2200" b="1" i="0" dirty="0" err="1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вітаміни</a:t>
            </a:r>
            <a:r>
              <a:rPr lang="ru-RU" sz="2200" b="1" i="0" dirty="0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 </a:t>
            </a:r>
            <a:r>
              <a:rPr lang="ru-RU" sz="2200" b="1" i="0" dirty="0" err="1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грають</a:t>
            </a:r>
            <a:r>
              <a:rPr lang="ru-RU" sz="2200" b="1" i="0" dirty="0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 в </a:t>
            </a:r>
            <a:r>
              <a:rPr lang="ru-RU" sz="2200" b="1" i="0" dirty="0" err="1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зростанні</a:t>
            </a:r>
            <a:r>
              <a:rPr lang="ru-RU" sz="2200" b="1" i="0" dirty="0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 і </a:t>
            </a:r>
            <a:r>
              <a:rPr lang="ru-RU" sz="2200" b="1" i="0" dirty="0" err="1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здоров’ї</a:t>
            </a:r>
            <a:r>
              <a:rPr lang="ru-RU" sz="2200" b="1" i="0" dirty="0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 </a:t>
            </a:r>
            <a:r>
              <a:rPr lang="ru-RU" sz="2200" b="1" i="0" dirty="0" err="1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дітей</a:t>
            </a:r>
            <a:r>
              <a:rPr lang="ru-RU" sz="2200" b="1" dirty="0">
                <a:solidFill>
                  <a:schemeClr val="bg1"/>
                </a:solidFill>
                <a:latin typeface="Balsamiq Sans" panose="02000603000000000000" pitchFamily="2" charset="0"/>
                <a:ea typeface="Avdira" panose="02080502030202060803" pitchFamily="18" charset="0"/>
              </a:rPr>
              <a:t>;</a:t>
            </a:r>
            <a:br>
              <a:rPr lang="ru-RU" sz="2200" b="1" dirty="0">
                <a:solidFill>
                  <a:schemeClr val="bg1"/>
                </a:solidFill>
                <a:latin typeface="Balsamiq Sans" panose="02000603000000000000" pitchFamily="2" charset="0"/>
                <a:ea typeface="Avdira" panose="02080502030202060803" pitchFamily="18" charset="0"/>
              </a:rPr>
            </a:br>
            <a:br>
              <a:rPr lang="uk-UA" sz="2200" b="1" dirty="0">
                <a:solidFill>
                  <a:schemeClr val="bg1"/>
                </a:solidFill>
                <a:latin typeface="Balsamiq Sans" panose="02000603000000000000" pitchFamily="2" charset="0"/>
                <a:ea typeface="Avdira" panose="02080502030202060803" pitchFamily="18" charset="0"/>
              </a:rPr>
            </a:br>
            <a:r>
              <a:rPr lang="uk-UA" sz="2200" b="1" dirty="0">
                <a:solidFill>
                  <a:schemeClr val="bg1"/>
                </a:solidFill>
                <a:latin typeface="Balsamiq Sans" panose="02000603000000000000" pitchFamily="2" charset="0"/>
                <a:ea typeface="Avdira" panose="02080502030202060803" pitchFamily="18" charset="0"/>
              </a:rPr>
              <a:t>- </a:t>
            </a:r>
            <a:r>
              <a:rPr lang="uk-UA" sz="2200" b="1" i="0" dirty="0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забезпечують роботу всіх систем організму;</a:t>
            </a:r>
            <a:br>
              <a:rPr lang="uk-UA" sz="2200" b="1" i="0" dirty="0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</a:br>
            <a:br>
              <a:rPr lang="uk-UA" sz="2200" b="1" dirty="0">
                <a:solidFill>
                  <a:schemeClr val="bg1"/>
                </a:solidFill>
                <a:latin typeface="Balsamiq Sans" panose="02000603000000000000" pitchFamily="2" charset="0"/>
                <a:ea typeface="Avdira" panose="02080502030202060803" pitchFamily="18" charset="0"/>
              </a:rPr>
            </a:br>
            <a:r>
              <a:rPr lang="uk-UA" sz="2200" b="1" dirty="0">
                <a:solidFill>
                  <a:schemeClr val="bg1"/>
                </a:solidFill>
                <a:latin typeface="Balsamiq Sans" panose="02000603000000000000" pitchFamily="2" charset="0"/>
                <a:ea typeface="Avdira" panose="02080502030202060803" pitchFamily="18" charset="0"/>
              </a:rPr>
              <a:t>- </a:t>
            </a:r>
            <a:r>
              <a:rPr lang="uk-UA" sz="2200" b="1" i="0" dirty="0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регулюють процеси обміну речовин, кровотворення і підтримки імунітету.</a:t>
            </a:r>
            <a:br>
              <a:rPr lang="uk-UA" sz="2000" b="1" i="0" dirty="0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</a:br>
            <a:br>
              <a:rPr lang="uk-UA" sz="2000" b="1" i="0" dirty="0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</a:br>
            <a:endParaRPr lang="en-US" sz="2000" b="1" dirty="0">
              <a:solidFill>
                <a:schemeClr val="bg1"/>
              </a:solidFill>
              <a:latin typeface="Balsamiq Sans" panose="02000603000000000000" pitchFamily="2" charset="0"/>
              <a:ea typeface="Avdira" panose="02080502030202060803" pitchFamily="18" charset="0"/>
            </a:endParaRPr>
          </a:p>
        </p:txBody>
      </p:sp>
      <p:sp>
        <p:nvSpPr>
          <p:cNvPr id="4" name="Місце для вмісту 2">
            <a:extLst>
              <a:ext uri="{FF2B5EF4-FFF2-40B4-BE49-F238E27FC236}">
                <a16:creationId xmlns:a16="http://schemas.microsoft.com/office/drawing/2014/main" id="{8288E653-E1E7-7A86-966D-886F4A9860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8058" y="914401"/>
            <a:ext cx="6403941" cy="5854044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uk-UA" sz="9800" b="1" dirty="0">
                <a:solidFill>
                  <a:schemeClr val="bg1"/>
                </a:solidFill>
                <a:latin typeface="Balsamiq Sans" panose="02000603000000000000" pitchFamily="2" charset="0"/>
                <a:ea typeface="Avdira" panose="02080502030202060803" pitchFamily="18" charset="0"/>
              </a:rPr>
              <a:t>Захворювання при нестачі в організмі</a:t>
            </a:r>
          </a:p>
          <a:p>
            <a:pPr>
              <a:buFontTx/>
              <a:buChar char="-"/>
            </a:pPr>
            <a:endParaRPr lang="ru-RU" sz="4000" b="1" dirty="0">
              <a:solidFill>
                <a:schemeClr val="bg1"/>
              </a:solidFill>
              <a:effectLst/>
              <a:latin typeface="Balsamiq Sans" panose="02000603000000000000" pitchFamily="2" charset="0"/>
              <a:ea typeface="Avdira" panose="02080502030202060803" pitchFamily="18" charset="0"/>
            </a:endParaRPr>
          </a:p>
          <a:p>
            <a:pPr>
              <a:buFontTx/>
              <a:buChar char="-"/>
            </a:pPr>
            <a:r>
              <a:rPr lang="ru-RU" sz="6200" b="1" dirty="0" err="1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вітамін</a:t>
            </a:r>
            <a:r>
              <a:rPr lang="ru-RU" sz="6200" b="1" dirty="0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 А -  </a:t>
            </a:r>
            <a:r>
              <a:rPr lang="uk-UA" sz="6200" b="1" dirty="0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«куряча сліпота» (різке погіршення зору при сутінковому освітленні), ураження епітелію (сухість шкіри, фолікулярний </a:t>
            </a:r>
            <a:r>
              <a:rPr lang="uk-UA" sz="6200" b="1" dirty="0" err="1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гіперкератоз</a:t>
            </a:r>
            <a:r>
              <a:rPr lang="uk-UA" sz="6200" b="1" dirty="0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, фурункульоз, піодермії), дихальних шляхів (риніти, ларинготрахеїти, бронхіти), ШКТ (диспепсії, гастрити), сечовивідних шляхів (</a:t>
            </a:r>
            <a:r>
              <a:rPr lang="uk-UA" sz="6200" b="1" dirty="0" err="1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цистити</a:t>
            </a:r>
            <a:r>
              <a:rPr lang="uk-UA" sz="6200" b="1" dirty="0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, </a:t>
            </a:r>
            <a:r>
              <a:rPr lang="uk-UA" sz="6200" b="1" dirty="0" err="1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уретрити</a:t>
            </a:r>
            <a:r>
              <a:rPr lang="uk-UA" sz="6200" b="1" dirty="0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). </a:t>
            </a:r>
          </a:p>
          <a:p>
            <a:pPr>
              <a:buFontTx/>
              <a:buChar char="-"/>
            </a:pPr>
            <a:r>
              <a:rPr lang="uk-UA" sz="6200" b="1" dirty="0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-</a:t>
            </a:r>
            <a:r>
              <a:rPr lang="ru-RU" sz="6200" b="1" dirty="0" err="1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вітамін</a:t>
            </a:r>
            <a:r>
              <a:rPr lang="ru-RU" sz="6200" b="1" dirty="0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 В - </a:t>
            </a:r>
            <a:r>
              <a:rPr lang="ru-RU" sz="6200" b="1" dirty="0" err="1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анемія</a:t>
            </a:r>
            <a:r>
              <a:rPr lang="ru-RU" sz="6200" b="1" dirty="0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 і </a:t>
            </a:r>
            <a:r>
              <a:rPr lang="ru-RU" sz="6200" b="1" dirty="0" err="1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відставання</a:t>
            </a:r>
            <a:r>
              <a:rPr lang="ru-RU" sz="6200" b="1" dirty="0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 в </a:t>
            </a:r>
            <a:r>
              <a:rPr lang="ru-RU" sz="6200" b="1" dirty="0" err="1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рості</a:t>
            </a:r>
            <a:r>
              <a:rPr lang="ru-RU" sz="6200" b="1" dirty="0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 і </a:t>
            </a:r>
            <a:r>
              <a:rPr lang="ru-RU" sz="6200" b="1" dirty="0" err="1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розвитку</a:t>
            </a:r>
            <a:r>
              <a:rPr lang="ru-RU" sz="6200" b="1" dirty="0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, в</a:t>
            </a:r>
            <a:r>
              <a:rPr lang="uk-UA" sz="6200" b="1" i="0" dirty="0" err="1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иразкова</a:t>
            </a:r>
            <a:r>
              <a:rPr lang="uk-UA" sz="6200" b="1" i="0" dirty="0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 хвороба, гепатити й цироз печінки, цукровий діабет, ожиріння, хронічні інтоксикації</a:t>
            </a:r>
            <a:r>
              <a:rPr lang="ru-RU" sz="6200" b="1" dirty="0">
                <a:solidFill>
                  <a:schemeClr val="bg1"/>
                </a:solidFill>
                <a:latin typeface="Balsamiq Sans" panose="02000603000000000000" pitchFamily="2" charset="0"/>
                <a:ea typeface="Avdira" panose="02080502030202060803" pitchFamily="18" charset="0"/>
              </a:rPr>
              <a:t>;</a:t>
            </a:r>
            <a:endParaRPr lang="uk-UA" sz="6200" b="1" dirty="0">
              <a:solidFill>
                <a:schemeClr val="bg1"/>
              </a:solidFill>
              <a:effectLst/>
              <a:latin typeface="Balsamiq Sans" panose="02000603000000000000" pitchFamily="2" charset="0"/>
              <a:ea typeface="Avdira" panose="02080502030202060803" pitchFamily="18" charset="0"/>
            </a:endParaRPr>
          </a:p>
          <a:p>
            <a:pPr>
              <a:buFontTx/>
              <a:buChar char="-"/>
            </a:pPr>
            <a:r>
              <a:rPr lang="ru-RU" sz="6200" b="1" dirty="0" err="1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вітамін</a:t>
            </a:r>
            <a:r>
              <a:rPr lang="ru-RU" sz="6200" b="1" dirty="0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 С </a:t>
            </a:r>
            <a:r>
              <a:rPr lang="ru-RU" sz="6200" b="1" dirty="0">
                <a:solidFill>
                  <a:schemeClr val="bg1"/>
                </a:solidFill>
                <a:latin typeface="Balsamiq Sans" panose="02000603000000000000" pitchFamily="2" charset="0"/>
                <a:ea typeface="Avdira" panose="02080502030202060803" pitchFamily="18" charset="0"/>
              </a:rPr>
              <a:t>– </a:t>
            </a:r>
            <a:r>
              <a:rPr lang="ru-RU" sz="6200" b="1" dirty="0" err="1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зниження</a:t>
            </a:r>
            <a:r>
              <a:rPr lang="ru-RU" sz="6200" b="1" dirty="0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 </a:t>
            </a:r>
            <a:r>
              <a:rPr lang="ru-RU" sz="6200" b="1" dirty="0" err="1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імунітету</a:t>
            </a:r>
            <a:r>
              <a:rPr lang="ru-RU" sz="6200" b="1" dirty="0">
                <a:solidFill>
                  <a:schemeClr val="bg1"/>
                </a:solidFill>
                <a:latin typeface="Balsamiq Sans" panose="02000603000000000000" pitchFamily="2" charset="0"/>
                <a:ea typeface="Avdira" panose="02080502030202060803" pitchFamily="18" charset="0"/>
              </a:rPr>
              <a:t>, </a:t>
            </a:r>
            <a:r>
              <a:rPr lang="ru-RU" sz="6200" b="1" dirty="0" err="1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розвивається</a:t>
            </a:r>
            <a:r>
              <a:rPr lang="ru-RU" sz="6200" b="1" dirty="0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 цинга: </a:t>
            </a:r>
            <a:r>
              <a:rPr lang="ru-RU" sz="6200" b="1" dirty="0" err="1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кровоточивість</a:t>
            </a:r>
            <a:r>
              <a:rPr lang="ru-RU" sz="6200" b="1" dirty="0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 ясен, </a:t>
            </a:r>
            <a:r>
              <a:rPr lang="ru-RU" sz="6200" b="1" dirty="0" err="1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ламкість</a:t>
            </a:r>
            <a:r>
              <a:rPr lang="ru-RU" sz="6200" b="1" dirty="0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 </a:t>
            </a:r>
            <a:r>
              <a:rPr lang="ru-RU" sz="6200" b="1" dirty="0" err="1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судин</a:t>
            </a:r>
            <a:r>
              <a:rPr lang="ru-RU" sz="6200" b="1" dirty="0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, </a:t>
            </a:r>
            <a:r>
              <a:rPr lang="ru-RU" sz="6200" b="1" dirty="0" err="1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легкість</a:t>
            </a:r>
            <a:r>
              <a:rPr lang="ru-RU" sz="6200" b="1" dirty="0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 </a:t>
            </a:r>
            <a:r>
              <a:rPr lang="ru-RU" sz="6200" b="1" dirty="0" err="1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утворення</a:t>
            </a:r>
            <a:r>
              <a:rPr lang="ru-RU" sz="6200" b="1" dirty="0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 </a:t>
            </a:r>
            <a:r>
              <a:rPr lang="ru-RU" sz="6200" b="1" dirty="0" err="1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синців</a:t>
            </a:r>
            <a:r>
              <a:rPr lang="ru-RU" sz="6200" b="1" dirty="0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, </a:t>
            </a:r>
            <a:r>
              <a:rPr lang="ru-RU" sz="6200" b="1" dirty="0" err="1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носові</a:t>
            </a:r>
            <a:r>
              <a:rPr lang="ru-RU" sz="6200" b="1" dirty="0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 </a:t>
            </a:r>
            <a:r>
              <a:rPr lang="ru-RU" sz="6200" b="1" dirty="0" err="1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кровотечі</a:t>
            </a:r>
            <a:r>
              <a:rPr lang="ru-RU" sz="6200" b="1" dirty="0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.;</a:t>
            </a:r>
          </a:p>
          <a:p>
            <a:pPr>
              <a:buFontTx/>
              <a:buChar char="-"/>
            </a:pPr>
            <a:r>
              <a:rPr lang="ru-RU" sz="6200" b="1" dirty="0" err="1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вітамін</a:t>
            </a:r>
            <a:r>
              <a:rPr lang="ru-RU" sz="6200" b="1" dirty="0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 </a:t>
            </a:r>
            <a:r>
              <a:rPr lang="en-US" sz="6200" b="1" dirty="0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D</a:t>
            </a:r>
            <a:r>
              <a:rPr lang="ru-RU" sz="6200" b="1" dirty="0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 - </a:t>
            </a:r>
            <a:r>
              <a:rPr lang="uk-UA" sz="6200" b="1" dirty="0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розм’якшення і деформації кісток, рахіт;</a:t>
            </a:r>
            <a:endParaRPr lang="ru-RU" sz="6200" b="1" dirty="0">
              <a:solidFill>
                <a:schemeClr val="bg1"/>
              </a:solidFill>
              <a:effectLst/>
              <a:latin typeface="Balsamiq Sans" panose="02000603000000000000" pitchFamily="2" charset="0"/>
              <a:ea typeface="Avdira" panose="02080502030202060803" pitchFamily="18" charset="0"/>
            </a:endParaRPr>
          </a:p>
          <a:p>
            <a:pPr>
              <a:buFontTx/>
              <a:buChar char="-"/>
            </a:pPr>
            <a:r>
              <a:rPr lang="ru-RU" sz="6200" b="1" dirty="0" err="1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вітамін</a:t>
            </a:r>
            <a:r>
              <a:rPr lang="ru-RU" sz="6200" b="1" dirty="0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 Е - </a:t>
            </a:r>
            <a:r>
              <a:rPr lang="ru-RU" sz="6200" b="1" dirty="0" err="1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порушення</a:t>
            </a:r>
            <a:r>
              <a:rPr lang="ru-RU" sz="6200" b="1" dirty="0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 </a:t>
            </a:r>
            <a:r>
              <a:rPr lang="ru-RU" sz="6200" b="1" dirty="0" err="1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обміну</a:t>
            </a:r>
            <a:r>
              <a:rPr lang="ru-RU" sz="6200" b="1" dirty="0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 </a:t>
            </a:r>
            <a:r>
              <a:rPr lang="ru-RU" sz="6200" b="1" dirty="0" err="1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речовин</a:t>
            </a:r>
            <a:r>
              <a:rPr lang="ru-RU" sz="6200" b="1" dirty="0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 в </a:t>
            </a:r>
            <a:r>
              <a:rPr lang="ru-RU" sz="6200" b="1" dirty="0" err="1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м’язовій</a:t>
            </a:r>
            <a:r>
              <a:rPr lang="ru-RU" sz="6200" b="1" dirty="0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 </a:t>
            </a:r>
            <a:r>
              <a:rPr lang="ru-RU" sz="6200" b="1" dirty="0" err="1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тканині</a:t>
            </a:r>
            <a:r>
              <a:rPr lang="ru-RU" sz="6200" b="1" dirty="0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, </a:t>
            </a:r>
            <a:r>
              <a:rPr lang="uk-UA" sz="6200" b="1" dirty="0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раннє старіння шкіри, </a:t>
            </a:r>
            <a:r>
              <a:rPr lang="uk-UA" sz="6200" b="1" dirty="0" err="1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невиношування</a:t>
            </a:r>
            <a:r>
              <a:rPr lang="uk-UA" sz="6200" b="1" dirty="0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 вагітності (аборт), м’язова слабкість, чоловіче безпліддя;</a:t>
            </a:r>
            <a:endParaRPr lang="ru-RU" sz="6200" b="1" i="0" dirty="0">
              <a:solidFill>
                <a:schemeClr val="bg1"/>
              </a:solidFill>
              <a:effectLst/>
              <a:latin typeface="Balsamiq Sans" panose="02000603000000000000" pitchFamily="2" charset="0"/>
            </a:endParaRPr>
          </a:p>
          <a:p>
            <a:pPr>
              <a:buFontTx/>
              <a:buChar char="-"/>
            </a:pPr>
            <a:endParaRPr lang="uk-UA" sz="2800" b="1" dirty="0">
              <a:solidFill>
                <a:schemeClr val="bg1"/>
              </a:solidFill>
              <a:effectLst/>
              <a:latin typeface="Balsamiq Sans" panose="02000603000000000000" pitchFamily="2" charset="0"/>
            </a:endParaRPr>
          </a:p>
          <a:p>
            <a:pPr marL="0" indent="0">
              <a:buNone/>
            </a:pPr>
            <a:endParaRPr lang="uk-UA" b="1" dirty="0">
              <a:solidFill>
                <a:schemeClr val="bg1"/>
              </a:solidFill>
              <a:latin typeface="Balsamiq Sans" panose="02000603000000000000" pitchFamily="2" charset="0"/>
              <a:ea typeface="Avdira" panose="02080502030202060803" pitchFamily="18" charset="0"/>
            </a:endParaRPr>
          </a:p>
          <a:p>
            <a:pPr marL="0" indent="0">
              <a:buNone/>
            </a:pPr>
            <a:endParaRPr lang="en-US" b="1" dirty="0">
              <a:solidFill>
                <a:schemeClr val="bg1"/>
              </a:solidFill>
              <a:latin typeface="Balsamiq Sans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23366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34F2DB-B750-396C-063A-CD5EA83EE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122" y="1"/>
            <a:ext cx="6287678" cy="6693030"/>
          </a:xfrm>
        </p:spPr>
        <p:txBody>
          <a:bodyPr>
            <a:normAutofit fontScale="90000"/>
          </a:bodyPr>
          <a:lstStyle/>
          <a:p>
            <a:r>
              <a:rPr lang="uk-UA" b="1" dirty="0">
                <a:solidFill>
                  <a:schemeClr val="bg1"/>
                </a:solidFill>
                <a:latin typeface="Balsamiq Sans" panose="02000603000000000000" pitchFamily="2" charset="0"/>
                <a:ea typeface="Avdira" panose="02080502030202060803" pitchFamily="18" charset="0"/>
              </a:rPr>
              <a:t>                                МІНЕРАЛЬНІ РЕЧОВИНИ</a:t>
            </a:r>
            <a:br>
              <a:rPr lang="uk-UA" sz="2800" b="1" dirty="0">
                <a:solidFill>
                  <a:schemeClr val="bg1"/>
                </a:solidFill>
                <a:latin typeface="Balsamiq Sans" panose="02000603000000000000" pitchFamily="2" charset="0"/>
                <a:ea typeface="Avdira" panose="02080502030202060803" pitchFamily="18" charset="0"/>
              </a:rPr>
            </a:br>
            <a:br>
              <a:rPr lang="uk-UA" sz="2800" b="1" dirty="0">
                <a:solidFill>
                  <a:schemeClr val="bg1"/>
                </a:solidFill>
                <a:latin typeface="Balsamiq Sans" panose="02000603000000000000" pitchFamily="2" charset="0"/>
                <a:ea typeface="Avdira" panose="02080502030202060803" pitchFamily="18" charset="0"/>
              </a:rPr>
            </a:br>
            <a:r>
              <a:rPr lang="uk-UA" sz="3100" b="1" dirty="0">
                <a:solidFill>
                  <a:schemeClr val="bg1"/>
                </a:solidFill>
                <a:latin typeface="Balsamiq Sans" panose="02000603000000000000" pitchFamily="2" charset="0"/>
                <a:ea typeface="Avdira" panose="02080502030202060803" pitchFamily="18" charset="0"/>
              </a:rPr>
              <a:t>Значення для організму</a:t>
            </a:r>
            <a:br>
              <a:rPr lang="uk-UA" sz="3100" b="1" dirty="0">
                <a:solidFill>
                  <a:schemeClr val="bg1"/>
                </a:solidFill>
                <a:latin typeface="Balsamiq Sans" panose="02000603000000000000" pitchFamily="2" charset="0"/>
                <a:ea typeface="Avdira" panose="02080502030202060803" pitchFamily="18" charset="0"/>
              </a:rPr>
            </a:br>
            <a:r>
              <a:rPr lang="uk-UA" sz="3100" b="1" dirty="0">
                <a:solidFill>
                  <a:schemeClr val="bg1"/>
                </a:solidFill>
                <a:latin typeface="Balsamiq Sans" panose="02000603000000000000" pitchFamily="2" charset="0"/>
                <a:ea typeface="Avdira" panose="02080502030202060803" pitchFamily="18" charset="0"/>
              </a:rPr>
              <a:t> при достатній кількості</a:t>
            </a:r>
            <a:br>
              <a:rPr lang="uk-UA" sz="2800" b="1" dirty="0">
                <a:solidFill>
                  <a:schemeClr val="bg1"/>
                </a:solidFill>
                <a:latin typeface="Balsamiq Sans" panose="02000603000000000000" pitchFamily="2" charset="0"/>
                <a:ea typeface="Avdira" panose="02080502030202060803" pitchFamily="18" charset="0"/>
              </a:rPr>
            </a:br>
            <a:br>
              <a:rPr lang="uk-UA" sz="2000" b="1" dirty="0">
                <a:solidFill>
                  <a:schemeClr val="bg1"/>
                </a:solidFill>
                <a:latin typeface="Balsamiq Sans" panose="02000603000000000000" pitchFamily="2" charset="0"/>
                <a:ea typeface="Avdira" panose="02080502030202060803" pitchFamily="18" charset="0"/>
              </a:rPr>
            </a:br>
            <a:r>
              <a:rPr lang="uk-UA" sz="2200" b="1" dirty="0">
                <a:solidFill>
                  <a:schemeClr val="bg1"/>
                </a:solidFill>
                <a:latin typeface="Balsamiq Sans" panose="02000603000000000000" pitchFamily="2" charset="0"/>
                <a:ea typeface="Avdira" panose="02080502030202060803" pitchFamily="18" charset="0"/>
              </a:rPr>
              <a:t>- </a:t>
            </a:r>
            <a:r>
              <a:rPr lang="ru-RU" sz="2200" b="1" i="0" dirty="0" err="1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складають</a:t>
            </a:r>
            <a:r>
              <a:rPr lang="ru-RU" sz="2200" b="1" i="0" dirty="0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 </a:t>
            </a:r>
            <a:r>
              <a:rPr lang="ru-RU" sz="2200" b="1" i="0" dirty="0" err="1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відносно</a:t>
            </a:r>
            <a:r>
              <a:rPr lang="ru-RU" sz="2200" b="1" i="0" dirty="0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 </a:t>
            </a:r>
            <a:r>
              <a:rPr lang="ru-RU" sz="2200" b="1" i="0" dirty="0" err="1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значну</a:t>
            </a:r>
            <a:r>
              <a:rPr lang="ru-RU" sz="2200" b="1" i="0" dirty="0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 </a:t>
            </a:r>
            <a:r>
              <a:rPr lang="ru-RU" sz="2200" b="1" i="0" dirty="0" err="1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частину</a:t>
            </a:r>
            <a:r>
              <a:rPr lang="ru-RU" sz="2200" b="1" i="0" dirty="0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 </a:t>
            </a:r>
            <a:br>
              <a:rPr lang="ru-RU" sz="2200" b="1" i="0" dirty="0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</a:br>
            <a:r>
              <a:rPr lang="ru-RU" sz="2200" b="1" i="0" dirty="0" err="1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людського</a:t>
            </a:r>
            <a:r>
              <a:rPr lang="ru-RU" sz="2200" b="1" i="0" dirty="0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  </a:t>
            </a:r>
            <a:r>
              <a:rPr lang="ru-RU" sz="2200" b="1" i="0" dirty="0" err="1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тіла</a:t>
            </a:r>
            <a:r>
              <a:rPr lang="uk-UA" sz="2200" b="1" dirty="0">
                <a:solidFill>
                  <a:schemeClr val="bg1"/>
                </a:solidFill>
                <a:latin typeface="Balsamiq Sans" panose="02000603000000000000" pitchFamily="2" charset="0"/>
                <a:ea typeface="Avdira" panose="02080502030202060803" pitchFamily="18" charset="0"/>
              </a:rPr>
              <a:t>;</a:t>
            </a:r>
            <a:br>
              <a:rPr lang="uk-UA" sz="2200" b="1" dirty="0">
                <a:solidFill>
                  <a:schemeClr val="bg1"/>
                </a:solidFill>
                <a:latin typeface="Balsamiq Sans" panose="02000603000000000000" pitchFamily="2" charset="0"/>
                <a:ea typeface="Avdira" panose="02080502030202060803" pitchFamily="18" charset="0"/>
              </a:rPr>
            </a:br>
            <a:r>
              <a:rPr lang="uk-UA" sz="2200" b="1" dirty="0">
                <a:solidFill>
                  <a:schemeClr val="bg1"/>
                </a:solidFill>
                <a:latin typeface="Balsamiq Sans" panose="02000603000000000000" pitchFamily="2" charset="0"/>
                <a:ea typeface="Avdira" panose="02080502030202060803" pitchFamily="18" charset="0"/>
              </a:rPr>
              <a:t>- </a:t>
            </a:r>
            <a:r>
              <a:rPr lang="ru-RU" sz="2200" b="1" i="0" dirty="0" err="1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виконують</a:t>
            </a:r>
            <a:r>
              <a:rPr lang="ru-RU" sz="2200" b="1" i="0" dirty="0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 </a:t>
            </a:r>
            <a:r>
              <a:rPr lang="ru-RU" sz="2200" b="1" i="0" dirty="0" err="1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пластичну</a:t>
            </a:r>
            <a:r>
              <a:rPr lang="ru-RU" sz="2200" b="1" i="0" dirty="0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 </a:t>
            </a:r>
            <a:r>
              <a:rPr lang="ru-RU" sz="2200" b="1" i="0" dirty="0" err="1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функцію</a:t>
            </a:r>
            <a:r>
              <a:rPr lang="ru-RU" sz="2200" b="1" i="0" dirty="0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 в </a:t>
            </a:r>
            <a:r>
              <a:rPr lang="ru-RU" sz="2200" b="1" i="0" dirty="0" err="1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процесах</a:t>
            </a:r>
            <a:r>
              <a:rPr lang="ru-RU" sz="2200" b="1" i="0" dirty="0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 </a:t>
            </a:r>
            <a:r>
              <a:rPr lang="ru-RU" sz="2200" b="1" i="0" dirty="0" err="1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життєдіяльності</a:t>
            </a:r>
            <a:r>
              <a:rPr lang="ru-RU" sz="2200" b="1" i="0" dirty="0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 </a:t>
            </a:r>
            <a:r>
              <a:rPr lang="ru-RU" sz="2200" b="1" i="0" dirty="0" err="1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людини</a:t>
            </a:r>
            <a:r>
              <a:rPr lang="ru-RU" sz="2200" b="1" i="0" dirty="0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;</a:t>
            </a:r>
            <a:br>
              <a:rPr lang="ru-RU" sz="2200" b="1" i="0" dirty="0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</a:br>
            <a:r>
              <a:rPr lang="ru-RU" sz="2200" b="1" i="0" dirty="0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- </a:t>
            </a:r>
            <a:r>
              <a:rPr lang="ru-RU" sz="2200" b="1" dirty="0" err="1">
                <a:solidFill>
                  <a:schemeClr val="bg1"/>
                </a:solidFill>
                <a:latin typeface="Balsamiq Sans" panose="02000603000000000000" pitchFamily="2" charset="0"/>
                <a:ea typeface="Avdira" panose="02080502030202060803" pitchFamily="18" charset="0"/>
              </a:rPr>
              <a:t>г</a:t>
            </a:r>
            <a:r>
              <a:rPr lang="ru-RU" sz="2200" b="1" i="0" dirty="0" err="1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ають</a:t>
            </a:r>
            <a:r>
              <a:rPr lang="ru-RU" sz="2200" b="1" i="0" dirty="0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 </a:t>
            </a:r>
            <a:r>
              <a:rPr lang="ru-RU" sz="2200" b="1" i="0" dirty="0" err="1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значущу</a:t>
            </a:r>
            <a:r>
              <a:rPr lang="ru-RU" sz="2200" b="1" i="0" dirty="0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 роль в </a:t>
            </a:r>
            <a:r>
              <a:rPr lang="ru-RU" sz="2200" b="1" i="0" dirty="0" err="1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побудові</a:t>
            </a:r>
            <a:r>
              <a:rPr lang="ru-RU" sz="2200" b="1" i="0" dirty="0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 </a:t>
            </a:r>
            <a:r>
              <a:rPr lang="ru-RU" sz="2200" b="1" i="0" dirty="0" err="1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кісткової</a:t>
            </a:r>
            <a:br>
              <a:rPr lang="ru-RU" sz="2200" b="1" i="0" dirty="0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</a:br>
            <a:r>
              <a:rPr lang="ru-RU" sz="2200" b="1" i="0" dirty="0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 </a:t>
            </a:r>
            <a:r>
              <a:rPr lang="ru-RU" sz="2200" b="1" i="0" dirty="0" err="1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тканини</a:t>
            </a:r>
            <a:r>
              <a:rPr lang="ru-RU" sz="2200" b="1" i="0" dirty="0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;</a:t>
            </a:r>
            <a:br>
              <a:rPr lang="ru-RU" sz="2200" b="1" i="0" dirty="0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</a:br>
            <a:r>
              <a:rPr lang="ru-RU" sz="2200" b="1" i="0" dirty="0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- </a:t>
            </a:r>
            <a:r>
              <a:rPr lang="ru-RU" sz="2200" b="1" i="0" dirty="0" err="1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забезерпечують</a:t>
            </a:r>
            <a:r>
              <a:rPr lang="ru-RU" sz="2200" b="1" i="0" dirty="0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 </a:t>
            </a:r>
            <a:r>
              <a:rPr lang="ru-RU" sz="2200" b="1" i="0" dirty="0" err="1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утворення</a:t>
            </a:r>
            <a:r>
              <a:rPr lang="ru-RU" sz="2200" b="1" i="0" dirty="0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 </a:t>
            </a:r>
            <a:r>
              <a:rPr lang="ru-RU" sz="2200" b="1" i="0" dirty="0" err="1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істинних</a:t>
            </a:r>
            <a:r>
              <a:rPr lang="ru-RU" sz="2200" b="1" i="0" dirty="0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 </a:t>
            </a:r>
            <a:r>
              <a:rPr lang="ru-RU" sz="2200" b="1" i="0" dirty="0" err="1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або</a:t>
            </a:r>
            <a:r>
              <a:rPr lang="ru-RU" sz="2200" b="1" i="0" dirty="0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 </a:t>
            </a:r>
            <a:br>
              <a:rPr lang="ru-RU" sz="2200" b="1" i="0" dirty="0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</a:br>
            <a:r>
              <a:rPr lang="ru-RU" sz="2200" b="1" i="0" dirty="0" err="1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колоїдних</a:t>
            </a:r>
            <a:r>
              <a:rPr lang="ru-RU" sz="2200" b="1" i="0" dirty="0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 </a:t>
            </a:r>
            <a:r>
              <a:rPr lang="ru-RU" sz="2200" b="1" i="0" dirty="0" err="1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розчинів</a:t>
            </a:r>
            <a:r>
              <a:rPr lang="ru-RU" sz="2200" b="1" i="0" dirty="0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, </a:t>
            </a:r>
            <a:r>
              <a:rPr lang="ru-RU" sz="2200" b="1" i="0" dirty="0" err="1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обумовлюють</a:t>
            </a:r>
            <a:r>
              <a:rPr lang="ru-RU" sz="2200" b="1" i="0" dirty="0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 кислотно</a:t>
            </a:r>
            <a:br>
              <a:rPr lang="ru-RU" sz="2200" b="1" i="0" dirty="0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</a:br>
            <a:r>
              <a:rPr lang="ru-RU" sz="2200" b="1" i="0" dirty="0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- </a:t>
            </a:r>
            <a:r>
              <a:rPr lang="ru-RU" sz="2200" b="1" i="0" dirty="0" err="1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лужний</a:t>
            </a:r>
            <a:r>
              <a:rPr lang="ru-RU" sz="2200" b="1" i="0" dirty="0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 баланс;</a:t>
            </a:r>
            <a:br>
              <a:rPr lang="ru-RU" sz="2200" b="1" i="0" dirty="0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</a:br>
            <a:r>
              <a:rPr lang="ru-RU" sz="2200" b="1" i="0" dirty="0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- </a:t>
            </a:r>
            <a:r>
              <a:rPr lang="ru-RU" sz="2200" b="1" i="0" dirty="0" err="1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забезепечують</a:t>
            </a:r>
            <a:r>
              <a:rPr lang="ru-RU" sz="2200" b="1" i="0" dirty="0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 і </a:t>
            </a:r>
            <a:r>
              <a:rPr lang="ru-RU" sz="2200" b="1" i="0" dirty="0" err="1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стимулюють</a:t>
            </a:r>
            <a:r>
              <a:rPr lang="uk-UA" sz="2200" b="1" i="0" dirty="0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 біохімічні процеси;</a:t>
            </a:r>
            <a:br>
              <a:rPr lang="uk-UA" sz="2200" b="1" i="0" dirty="0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</a:br>
            <a:r>
              <a:rPr lang="uk-UA" sz="2200" b="1" i="0" dirty="0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- </a:t>
            </a:r>
            <a:r>
              <a:rPr lang="ru-RU" sz="2200" b="1" dirty="0" err="1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входять</a:t>
            </a:r>
            <a:r>
              <a:rPr lang="ru-RU" sz="2200" b="1" dirty="0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 до складу </a:t>
            </a:r>
            <a:r>
              <a:rPr lang="ru-RU" sz="2200" b="1" dirty="0" err="1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безлічі</a:t>
            </a:r>
            <a:r>
              <a:rPr lang="ru-RU" sz="2200" b="1" dirty="0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 </a:t>
            </a:r>
            <a:r>
              <a:rPr lang="ru-RU" sz="2200" b="1" dirty="0" err="1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ферментів</a:t>
            </a:r>
            <a:r>
              <a:rPr lang="ru-RU" sz="2200" b="1" dirty="0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 і </a:t>
            </a:r>
            <a:r>
              <a:rPr lang="ru-RU" sz="2200" b="1" dirty="0" err="1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гормонів</a:t>
            </a:r>
            <a:r>
              <a:rPr lang="ru-RU" sz="2200" b="1" dirty="0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, </a:t>
            </a:r>
            <a:r>
              <a:rPr lang="ru-RU" sz="2200" b="1" dirty="0" err="1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підтримуючи</a:t>
            </a:r>
            <a:r>
              <a:rPr lang="ru-RU" sz="2200" b="1" dirty="0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 </a:t>
            </a:r>
            <a:r>
              <a:rPr lang="ru-RU" sz="2200" b="1" dirty="0" err="1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нормальну</a:t>
            </a:r>
            <a:r>
              <a:rPr lang="ru-RU" sz="2200" b="1" dirty="0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 </a:t>
            </a:r>
            <a:r>
              <a:rPr lang="ru-RU" sz="2200" b="1" dirty="0" err="1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життєдіяльність</a:t>
            </a:r>
            <a:r>
              <a:rPr lang="ru-RU" sz="2200" b="1" dirty="0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 </a:t>
            </a:r>
            <a:br>
              <a:rPr lang="ru-RU" sz="2200" b="1" dirty="0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</a:br>
            <a:r>
              <a:rPr lang="ru-RU" sz="2200" b="1" dirty="0" err="1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організму</a:t>
            </a:r>
            <a:r>
              <a:rPr lang="ru-RU" sz="2200" b="1" dirty="0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.</a:t>
            </a:r>
            <a:br>
              <a:rPr lang="ru-RU" sz="2200" b="1" dirty="0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</a:br>
            <a:br>
              <a:rPr lang="ru-RU" sz="2200" b="1" dirty="0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</a:br>
            <a:br>
              <a:rPr lang="ru-RU" sz="2200" b="1" dirty="0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</a:br>
            <a:br>
              <a:rPr lang="ru-RU" sz="2200" b="1" dirty="0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</a:br>
            <a:br>
              <a:rPr lang="uk-UA" sz="2000" b="1" i="0" dirty="0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</a:br>
            <a:endParaRPr lang="en-US" sz="2000" b="1" dirty="0">
              <a:solidFill>
                <a:schemeClr val="bg1"/>
              </a:solidFill>
              <a:latin typeface="Balsamiq Sans" panose="02000603000000000000" pitchFamily="2" charset="0"/>
              <a:ea typeface="Avdira" panose="02080502030202060803" pitchFamily="18" charset="0"/>
            </a:endParaRPr>
          </a:p>
        </p:txBody>
      </p:sp>
      <p:sp>
        <p:nvSpPr>
          <p:cNvPr id="4" name="Місце для вмісту 2">
            <a:extLst>
              <a:ext uri="{FF2B5EF4-FFF2-40B4-BE49-F238E27FC236}">
                <a16:creationId xmlns:a16="http://schemas.microsoft.com/office/drawing/2014/main" id="{8288E653-E1E7-7A86-966D-886F4A9860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6594" y="886120"/>
            <a:ext cx="6102284" cy="5882324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uk-UA" sz="11200" b="1" dirty="0">
                <a:solidFill>
                  <a:schemeClr val="bg1"/>
                </a:solidFill>
                <a:latin typeface="Balsamiq Sans" panose="02000603000000000000" pitchFamily="2" charset="0"/>
                <a:ea typeface="Avdira" panose="02080502030202060803" pitchFamily="18" charset="0"/>
              </a:rPr>
              <a:t>Захворювання при нестачі в організмі</a:t>
            </a:r>
          </a:p>
          <a:p>
            <a:pPr>
              <a:buFontTx/>
              <a:buChar char="-"/>
            </a:pPr>
            <a:endParaRPr lang="uk-UA" sz="4900" b="1" dirty="0">
              <a:solidFill>
                <a:schemeClr val="bg1"/>
              </a:solidFill>
              <a:effectLst/>
              <a:latin typeface="Balsamiq Sans" panose="02000603000000000000" pitchFamily="2" charset="0"/>
              <a:ea typeface="Avdira" panose="02080502030202060803" pitchFamily="18" charset="0"/>
            </a:endParaRPr>
          </a:p>
          <a:p>
            <a:pPr marL="0" indent="0">
              <a:buNone/>
            </a:pPr>
            <a:r>
              <a:rPr lang="uk-UA" sz="8000" b="1" dirty="0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Лікарі виділяють 5 найпоширеніших типів дефіциту, пов’язаних з низьким рівнем кальцію, заліза, цинку, магнію, калію:</a:t>
            </a:r>
          </a:p>
          <a:p>
            <a:pPr>
              <a:buFontTx/>
              <a:buChar char="-"/>
            </a:pPr>
            <a:r>
              <a:rPr lang="en-US" sz="8000" b="1" dirty="0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Ca – </a:t>
            </a:r>
            <a:r>
              <a:rPr lang="uk-UA" sz="8000" b="1" dirty="0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втома, порушення серцевого ритму, м’язові спазми, оніміння кінцівок, відсутність апетиту;</a:t>
            </a:r>
          </a:p>
          <a:p>
            <a:pPr>
              <a:buFontTx/>
              <a:buChar char="-"/>
            </a:pPr>
            <a:r>
              <a:rPr lang="en-US" sz="8000" b="1" dirty="0">
                <a:solidFill>
                  <a:schemeClr val="bg1"/>
                </a:solidFill>
                <a:latin typeface="Balsamiq Sans" panose="02000603000000000000" pitchFamily="2" charset="0"/>
                <a:ea typeface="Avdira" panose="02080502030202060803" pitchFamily="18" charset="0"/>
              </a:rPr>
              <a:t>Fe – </a:t>
            </a:r>
            <a:r>
              <a:rPr lang="uk-UA" sz="8000" b="1" dirty="0">
                <a:solidFill>
                  <a:schemeClr val="bg1"/>
                </a:solidFill>
                <a:latin typeface="Balsamiq Sans" panose="02000603000000000000" pitchFamily="2" charset="0"/>
                <a:ea typeface="Avdira" panose="02080502030202060803" pitchFamily="18" charset="0"/>
              </a:rPr>
              <a:t>швидка втомлюваність, слабкість, анемія, у дітей – розлади фізичного і розумового розвитку;</a:t>
            </a:r>
          </a:p>
          <a:p>
            <a:pPr>
              <a:buFontTx/>
              <a:buChar char="-"/>
            </a:pPr>
            <a:r>
              <a:rPr lang="en-US" sz="8000" b="1" dirty="0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Mg – </a:t>
            </a:r>
            <a:r>
              <a:rPr lang="uk-UA" sz="8000" b="1" dirty="0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швидка і постійна втома, слабкість, нудота, зниження апетиту, поколювання і оніміння кінцівок, м’язові судоми і спазми, порушення серцевого ритму, припадки;</a:t>
            </a:r>
          </a:p>
          <a:p>
            <a:pPr>
              <a:buFontTx/>
              <a:buChar char="-"/>
            </a:pPr>
            <a:r>
              <a:rPr lang="uk-UA" sz="8000" b="1" dirty="0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К – підвищена слабкість, м’язові спазми,  розлади ШКТ (болі, закрепи, здуття), порушення роботи серця, розлади видільної системи;</a:t>
            </a:r>
          </a:p>
          <a:p>
            <a:pPr>
              <a:buFontTx/>
              <a:buChar char="-"/>
            </a:pPr>
            <a:r>
              <a:rPr lang="en-US" sz="8000" b="1" dirty="0">
                <a:solidFill>
                  <a:schemeClr val="bg1"/>
                </a:solidFill>
                <a:latin typeface="Balsamiq Sans" panose="02000603000000000000" pitchFamily="2" charset="0"/>
                <a:ea typeface="Avdira" panose="02080502030202060803" pitchFamily="18" charset="0"/>
              </a:rPr>
              <a:t>Zn</a:t>
            </a:r>
            <a:r>
              <a:rPr lang="uk-UA" sz="8000" b="1" dirty="0">
                <a:solidFill>
                  <a:schemeClr val="bg1"/>
                </a:solidFill>
                <a:latin typeface="Balsamiq Sans" panose="02000603000000000000" pitchFamily="2" charset="0"/>
                <a:ea typeface="Avdira" panose="02080502030202060803" pitchFamily="18" charset="0"/>
              </a:rPr>
              <a:t> – погіршення апетиту і роботи смакових рецепторів, погіршення роботи імунної системи, уповільнення і проблеми росту і розвитку.</a:t>
            </a:r>
            <a:endParaRPr lang="en-US" sz="8000" b="1" dirty="0">
              <a:solidFill>
                <a:schemeClr val="bg1"/>
              </a:solidFill>
              <a:latin typeface="Balsamiq Sans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37270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34F2DB-B750-396C-063A-CD5EA83EE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122" y="141401"/>
            <a:ext cx="5533535" cy="6627044"/>
          </a:xfrm>
        </p:spPr>
        <p:txBody>
          <a:bodyPr>
            <a:normAutofit fontScale="90000"/>
          </a:bodyPr>
          <a:lstStyle/>
          <a:p>
            <a:pPr algn="l"/>
            <a:r>
              <a:rPr lang="uk-UA" dirty="0">
                <a:solidFill>
                  <a:schemeClr val="bg1"/>
                </a:solidFill>
                <a:latin typeface="Balsamiq Sans" panose="02000603000000000000" pitchFamily="2" charset="0"/>
                <a:ea typeface="Avdira" panose="02080502030202060803" pitchFamily="18" charset="0"/>
              </a:rPr>
              <a:t>                                ВОДА</a:t>
            </a:r>
            <a:br>
              <a:rPr lang="uk-UA" sz="2800" dirty="0">
                <a:solidFill>
                  <a:schemeClr val="bg1"/>
                </a:solidFill>
                <a:latin typeface="Balsamiq Sans" panose="02000603000000000000" pitchFamily="2" charset="0"/>
                <a:ea typeface="Avdira" panose="02080502030202060803" pitchFamily="18" charset="0"/>
              </a:rPr>
            </a:br>
            <a:br>
              <a:rPr lang="uk-UA" sz="2800" dirty="0">
                <a:solidFill>
                  <a:schemeClr val="bg1"/>
                </a:solidFill>
                <a:latin typeface="Balsamiq Sans" panose="02000603000000000000" pitchFamily="2" charset="0"/>
                <a:ea typeface="Avdira" panose="02080502030202060803" pitchFamily="18" charset="0"/>
              </a:rPr>
            </a:br>
            <a:r>
              <a:rPr lang="uk-UA" sz="3100" b="1" dirty="0">
                <a:solidFill>
                  <a:schemeClr val="bg1"/>
                </a:solidFill>
                <a:latin typeface="Balsamiq Sans" panose="02000603000000000000" pitchFamily="2" charset="0"/>
                <a:ea typeface="Avdira" panose="02080502030202060803" pitchFamily="18" charset="0"/>
              </a:rPr>
              <a:t>Значення для організму</a:t>
            </a:r>
            <a:br>
              <a:rPr lang="uk-UA" sz="3100" b="1" dirty="0">
                <a:solidFill>
                  <a:schemeClr val="bg1"/>
                </a:solidFill>
                <a:latin typeface="Balsamiq Sans" panose="02000603000000000000" pitchFamily="2" charset="0"/>
                <a:ea typeface="Avdira" panose="02080502030202060803" pitchFamily="18" charset="0"/>
              </a:rPr>
            </a:br>
            <a:r>
              <a:rPr lang="uk-UA" sz="3100" b="1" dirty="0">
                <a:solidFill>
                  <a:schemeClr val="bg1"/>
                </a:solidFill>
                <a:latin typeface="Balsamiq Sans" panose="02000603000000000000" pitchFamily="2" charset="0"/>
                <a:ea typeface="Avdira" panose="02080502030202060803" pitchFamily="18" charset="0"/>
              </a:rPr>
              <a:t> при достатній кількості</a:t>
            </a:r>
            <a:br>
              <a:rPr lang="uk-UA" sz="2800" b="1" dirty="0">
                <a:solidFill>
                  <a:schemeClr val="bg1"/>
                </a:solidFill>
                <a:latin typeface="Balsamiq Sans" panose="02000603000000000000" pitchFamily="2" charset="0"/>
                <a:ea typeface="Avdira" panose="02080502030202060803" pitchFamily="18" charset="0"/>
              </a:rPr>
            </a:br>
            <a:r>
              <a:rPr lang="uk-UA" sz="1800" b="1" dirty="0">
                <a:solidFill>
                  <a:schemeClr val="bg1"/>
                </a:solidFill>
                <a:latin typeface="Balsamiq Sans" panose="02000603000000000000" pitchFamily="2" charset="0"/>
                <a:ea typeface="Avdira" panose="02080502030202060803" pitchFamily="18" charset="0"/>
              </a:rPr>
              <a:t>  </a:t>
            </a:r>
            <a:br>
              <a:rPr lang="uk-UA" sz="1800" b="1" dirty="0">
                <a:solidFill>
                  <a:schemeClr val="bg1"/>
                </a:solidFill>
                <a:latin typeface="Balsamiq Sans" panose="02000603000000000000" pitchFamily="2" charset="0"/>
                <a:ea typeface="Avdira" panose="02080502030202060803" pitchFamily="18" charset="0"/>
              </a:rPr>
            </a:br>
            <a:r>
              <a:rPr lang="uk-UA" sz="1800" b="1" dirty="0">
                <a:solidFill>
                  <a:schemeClr val="bg1"/>
                </a:solidFill>
                <a:latin typeface="Balsamiq Sans" panose="02000603000000000000" pitchFamily="2" charset="0"/>
                <a:ea typeface="Avdira" panose="02080502030202060803" pitchFamily="18" charset="0"/>
              </a:rPr>
              <a:t>- </a:t>
            </a:r>
            <a:r>
              <a:rPr lang="ru-RU" sz="2200" b="1" dirty="0" err="1">
                <a:solidFill>
                  <a:schemeClr val="bg1"/>
                </a:solidFill>
                <a:latin typeface="Balsamiq Sans" panose="02000603000000000000" pitchFamily="2" charset="0"/>
                <a:ea typeface="Avdira" panose="02080502030202060803" pitchFamily="18" charset="0"/>
              </a:rPr>
              <a:t>б</a:t>
            </a:r>
            <a:r>
              <a:rPr lang="ru-RU" sz="2200" b="1" i="0" dirty="0" err="1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ере</a:t>
            </a:r>
            <a:r>
              <a:rPr lang="ru-RU" sz="2200" b="1" i="0" dirty="0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 </a:t>
            </a:r>
            <a:r>
              <a:rPr lang="ru-RU" sz="2200" b="1" i="0" dirty="0" err="1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активну</a:t>
            </a:r>
            <a:r>
              <a:rPr lang="ru-RU" sz="2200" b="1" i="0" dirty="0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 участь в </a:t>
            </a:r>
            <a:r>
              <a:rPr lang="ru-RU" sz="2200" b="1" i="0" dirty="0" err="1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хімічних</a:t>
            </a:r>
            <a:r>
              <a:rPr lang="ru-RU" sz="2200" b="1" i="0" dirty="0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 </a:t>
            </a:r>
            <a:r>
              <a:rPr lang="ru-RU" sz="2200" b="1" i="0" dirty="0" err="1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реакціях</a:t>
            </a:r>
            <a:r>
              <a:rPr lang="ru-RU" sz="2200" b="1" i="0" dirty="0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, </a:t>
            </a:r>
            <a:r>
              <a:rPr lang="ru-RU" sz="2200" b="1" i="0" dirty="0" err="1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що</a:t>
            </a:r>
            <a:r>
              <a:rPr lang="ru-RU" sz="2200" b="1" i="0" dirty="0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 </a:t>
            </a:r>
            <a:r>
              <a:rPr lang="ru-RU" sz="2200" b="1" i="0" dirty="0" err="1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проходять</a:t>
            </a:r>
            <a:r>
              <a:rPr lang="ru-RU" sz="2200" b="1" i="0" dirty="0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 в </a:t>
            </a:r>
            <a:r>
              <a:rPr lang="ru-RU" sz="2200" b="1" i="0" dirty="0" err="1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тілі</a:t>
            </a:r>
            <a:r>
              <a:rPr lang="ru-RU" sz="2200" b="1" dirty="0">
                <a:solidFill>
                  <a:schemeClr val="bg1"/>
                </a:solidFill>
                <a:latin typeface="Balsamiq Sans" panose="02000603000000000000" pitchFamily="2" charset="0"/>
                <a:ea typeface="Avdira" panose="02080502030202060803" pitchFamily="18" charset="0"/>
              </a:rPr>
              <a:t>;</a:t>
            </a:r>
            <a:br>
              <a:rPr lang="ru-RU" sz="2200" b="1" dirty="0">
                <a:solidFill>
                  <a:schemeClr val="bg1"/>
                </a:solidFill>
                <a:latin typeface="Balsamiq Sans" panose="02000603000000000000" pitchFamily="2" charset="0"/>
                <a:ea typeface="Avdira" panose="02080502030202060803" pitchFamily="18" charset="0"/>
              </a:rPr>
            </a:br>
            <a:r>
              <a:rPr lang="ru-RU" sz="2200" b="1" dirty="0">
                <a:solidFill>
                  <a:schemeClr val="bg1"/>
                </a:solidFill>
                <a:latin typeface="Balsamiq Sans" panose="02000603000000000000" pitchFamily="2" charset="0"/>
                <a:ea typeface="Avdira" panose="02080502030202060803" pitchFamily="18" charset="0"/>
              </a:rPr>
              <a:t>- </a:t>
            </a:r>
            <a:r>
              <a:rPr lang="ru-RU" sz="2200" b="1" i="0" dirty="0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 </a:t>
            </a:r>
            <a:r>
              <a:rPr lang="ru-RU" sz="2200" b="1" i="0" dirty="0" err="1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доставляє</a:t>
            </a:r>
            <a:r>
              <a:rPr lang="ru-RU" sz="2200" b="1" i="0" dirty="0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 </a:t>
            </a:r>
            <a:r>
              <a:rPr lang="ru-RU" sz="2200" b="1" i="0" dirty="0" err="1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живильні</a:t>
            </a:r>
            <a:r>
              <a:rPr lang="ru-RU" sz="2200" b="1" i="0" dirty="0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 </a:t>
            </a:r>
            <a:r>
              <a:rPr lang="ru-RU" sz="2200" b="1" i="0" dirty="0" err="1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речовини</a:t>
            </a:r>
            <a:r>
              <a:rPr lang="ru-RU" sz="2200" b="1" i="0" dirty="0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 в </a:t>
            </a:r>
            <a:r>
              <a:rPr lang="ru-RU" sz="2200" b="1" i="0" dirty="0" err="1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кожну</a:t>
            </a:r>
            <a:r>
              <a:rPr lang="ru-RU" sz="2200" b="1" i="0" dirty="0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 </a:t>
            </a:r>
            <a:r>
              <a:rPr lang="ru-RU" sz="2200" b="1" i="0" dirty="0" err="1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клітину</a:t>
            </a:r>
            <a:r>
              <a:rPr lang="ru-RU" sz="2200" b="1" i="0" dirty="0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, </a:t>
            </a:r>
            <a:r>
              <a:rPr lang="ru-RU" sz="2200" b="1" i="0" dirty="0" err="1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виводить</a:t>
            </a:r>
            <a:r>
              <a:rPr lang="ru-RU" sz="2200" b="1" i="0" dirty="0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 </a:t>
            </a:r>
            <a:r>
              <a:rPr lang="ru-RU" sz="2200" b="1" i="0" dirty="0" err="1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токсини</a:t>
            </a:r>
            <a:r>
              <a:rPr lang="ru-RU" sz="2200" b="1" i="0" dirty="0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, шлаки і </a:t>
            </a:r>
            <a:r>
              <a:rPr lang="ru-RU" sz="2200" b="1" i="0" dirty="0" err="1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надлишки</a:t>
            </a:r>
            <a:r>
              <a:rPr lang="ru-RU" sz="2200" b="1" i="0" dirty="0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 солей, </a:t>
            </a:r>
            <a:r>
              <a:rPr lang="ru-RU" sz="2200" b="1" i="0" dirty="0" err="1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сприяє</a:t>
            </a:r>
            <a:r>
              <a:rPr lang="ru-RU" sz="2200" b="1" i="0" dirty="0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 </a:t>
            </a:r>
            <a:r>
              <a:rPr lang="ru-RU" sz="2200" b="1" i="0" dirty="0" err="1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пониженню</a:t>
            </a:r>
            <a:r>
              <a:rPr lang="ru-RU" sz="2200" b="1" i="0" dirty="0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 </a:t>
            </a:r>
            <a:r>
              <a:rPr lang="ru-RU" sz="2200" b="1" i="0" dirty="0" err="1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кров'яного</a:t>
            </a:r>
            <a:r>
              <a:rPr lang="ru-RU" sz="2200" b="1" i="0" dirty="0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 </a:t>
            </a:r>
            <a:r>
              <a:rPr lang="ru-RU" sz="2200" b="1" i="0" dirty="0" err="1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тиску</a:t>
            </a:r>
            <a:r>
              <a:rPr lang="uk-UA" sz="2200" b="1" dirty="0">
                <a:solidFill>
                  <a:schemeClr val="bg1"/>
                </a:solidFill>
                <a:latin typeface="Balsamiq Sans" panose="02000603000000000000" pitchFamily="2" charset="0"/>
                <a:ea typeface="Avdira" panose="02080502030202060803" pitchFamily="18" charset="0"/>
              </a:rPr>
              <a:t>;</a:t>
            </a:r>
            <a:br>
              <a:rPr lang="uk-UA" sz="2200" b="1" dirty="0">
                <a:solidFill>
                  <a:schemeClr val="bg1"/>
                </a:solidFill>
                <a:latin typeface="Balsamiq Sans" panose="02000603000000000000" pitchFamily="2" charset="0"/>
                <a:ea typeface="Avdira" panose="02080502030202060803" pitchFamily="18" charset="0"/>
              </a:rPr>
            </a:br>
            <a:r>
              <a:rPr lang="uk-UA" sz="2200" b="1" dirty="0">
                <a:solidFill>
                  <a:schemeClr val="bg1"/>
                </a:solidFill>
                <a:latin typeface="Balsamiq Sans" panose="02000603000000000000" pitchFamily="2" charset="0"/>
                <a:ea typeface="Avdira" panose="02080502030202060803" pitchFamily="18" charset="0"/>
              </a:rPr>
              <a:t>- </a:t>
            </a:r>
            <a:r>
              <a:rPr lang="uk-UA" sz="2200" b="1" i="0" dirty="0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запобігає утворенню каменів в нирках;</a:t>
            </a:r>
            <a:br>
              <a:rPr lang="uk-UA" sz="2200" b="1" i="0" dirty="0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</a:br>
            <a:r>
              <a:rPr lang="uk-UA" sz="2200" b="1" i="0" dirty="0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-  «змащує" суглоби, амортизації для спинного мозку;</a:t>
            </a:r>
            <a:br>
              <a:rPr lang="uk-UA" sz="2200" b="1" i="0" dirty="0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</a:br>
            <a:r>
              <a:rPr lang="uk-UA" sz="2200" b="1" i="0" dirty="0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- регулює температуру тіла (тепловіддача);</a:t>
            </a:r>
            <a:br>
              <a:rPr lang="uk-UA" sz="2200" b="1" i="0" dirty="0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</a:br>
            <a:r>
              <a:rPr lang="uk-UA" sz="2200" b="1" i="0" dirty="0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-  забезпечує еластичність шкіри;</a:t>
            </a:r>
            <a:br>
              <a:rPr lang="uk-UA" sz="2200" b="1" i="0" dirty="0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</a:br>
            <a:r>
              <a:rPr lang="uk-UA" sz="2200" b="1" i="0" dirty="0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-  необхідна для нормального травлення;</a:t>
            </a:r>
            <a:br>
              <a:rPr lang="uk-UA" sz="2200" b="1" i="0" dirty="0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</a:br>
            <a:r>
              <a:rPr lang="uk-UA" sz="2200" b="1" i="0" dirty="0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- бере участь в обміні речовин, дозволяє зменшити жирові накопичення і </a:t>
            </a:r>
            <a:r>
              <a:rPr lang="uk-UA" sz="2200" b="1" dirty="0">
                <a:solidFill>
                  <a:schemeClr val="bg1"/>
                </a:solidFill>
                <a:latin typeface="Balsamiq Sans" panose="02000603000000000000" pitchFamily="2" charset="0"/>
                <a:ea typeface="Avdira" panose="02080502030202060803" pitchFamily="18" charset="0"/>
              </a:rPr>
              <a:t>з</a:t>
            </a:r>
            <a:r>
              <a:rPr lang="uk-UA" sz="2200" b="1" i="0" dirty="0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низити вагу;</a:t>
            </a:r>
            <a:br>
              <a:rPr lang="uk-UA" sz="2200" b="1" i="0" dirty="0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</a:br>
            <a:br>
              <a:rPr lang="uk-UA" sz="2200" b="1" i="0" dirty="0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</a:br>
            <a:r>
              <a:rPr lang="uk-UA" sz="2200" b="1" i="0" dirty="0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Певний і постійний зміст води – одна з необхідних умов існування живого організму.</a:t>
            </a:r>
            <a:br>
              <a:rPr lang="uk-UA" sz="1800" b="0" i="0" dirty="0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</a:br>
            <a:br>
              <a:rPr lang="uk-UA" sz="1800" b="0" i="0" dirty="0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</a:br>
            <a:br>
              <a:rPr lang="uk-UA" sz="2000" b="0" i="0" dirty="0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</a:br>
            <a:endParaRPr lang="en-US" sz="2000" dirty="0">
              <a:solidFill>
                <a:schemeClr val="bg1"/>
              </a:solidFill>
              <a:latin typeface="Balsamiq Sans" panose="02000603000000000000" pitchFamily="2" charset="0"/>
              <a:ea typeface="Avdira" panose="02080502030202060803" pitchFamily="18" charset="0"/>
            </a:endParaRPr>
          </a:p>
        </p:txBody>
      </p:sp>
      <p:sp>
        <p:nvSpPr>
          <p:cNvPr id="4" name="Місце для вмісту 2">
            <a:extLst>
              <a:ext uri="{FF2B5EF4-FFF2-40B4-BE49-F238E27FC236}">
                <a16:creationId xmlns:a16="http://schemas.microsoft.com/office/drawing/2014/main" id="{8288E653-E1E7-7A86-966D-886F4A9860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0924" y="914401"/>
            <a:ext cx="6337955" cy="585404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uk-UA" sz="3300" b="1" dirty="0">
                <a:solidFill>
                  <a:schemeClr val="bg1"/>
                </a:solidFill>
                <a:latin typeface="Balsamiq Sans" panose="02000603000000000000" pitchFamily="2" charset="0"/>
                <a:ea typeface="Avdira" panose="02080502030202060803" pitchFamily="18" charset="0"/>
              </a:rPr>
              <a:t>Захворювання при нестачі в організмі</a:t>
            </a:r>
          </a:p>
          <a:p>
            <a:pPr marL="0" indent="0" algn="l">
              <a:buNone/>
            </a:pPr>
            <a:endParaRPr lang="uk-UA" sz="1200" b="1" i="0" dirty="0">
              <a:solidFill>
                <a:schemeClr val="bg1"/>
              </a:solidFill>
              <a:effectLst/>
              <a:latin typeface="Balsamiq Sans" panose="02000603000000000000" pitchFamily="2" charset="0"/>
              <a:ea typeface="Avdira" panose="02080502030202060803" pitchFamily="18" charset="0"/>
            </a:endParaRPr>
          </a:p>
          <a:p>
            <a:pPr marL="0" indent="0" algn="l">
              <a:buNone/>
            </a:pPr>
            <a:r>
              <a:rPr lang="uk-UA" sz="2200" b="1" i="0" dirty="0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При втраті води до 2% маси тіла (1–1,5 л) - спрага, 6–8% -стан напівнепритомності, </a:t>
            </a:r>
            <a:r>
              <a:rPr lang="uk-UA" sz="2200" b="1" dirty="0">
                <a:solidFill>
                  <a:schemeClr val="bg1"/>
                </a:solidFill>
                <a:latin typeface="Balsamiq Sans" panose="02000603000000000000" pitchFamily="2" charset="0"/>
                <a:ea typeface="Avdira" panose="02080502030202060803" pitchFamily="18" charset="0"/>
              </a:rPr>
              <a:t>п</a:t>
            </a:r>
            <a:r>
              <a:rPr lang="uk-UA" sz="2200" b="1" i="0" dirty="0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ри браку 10% - галюцинації, порушується ковтання, при втраті 12% від маси тіла -  людина гине.</a:t>
            </a:r>
          </a:p>
          <a:p>
            <a:pPr marL="0" indent="0" algn="l">
              <a:buNone/>
            </a:pPr>
            <a:endParaRPr lang="uk-UA" sz="2200" b="1" dirty="0">
              <a:solidFill>
                <a:schemeClr val="bg1"/>
              </a:solidFill>
              <a:latin typeface="Balsamiq Sans" panose="02000603000000000000" pitchFamily="2" charset="0"/>
              <a:ea typeface="Avdira" panose="02080502030202060803" pitchFamily="18" charset="0"/>
            </a:endParaRPr>
          </a:p>
          <a:p>
            <a:pPr marL="0" indent="0" algn="l">
              <a:buNone/>
            </a:pPr>
            <a:r>
              <a:rPr lang="uk-UA" sz="2200" b="1" i="0" dirty="0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- порушення нормальної життєдіяльності організму: з'являється утомленість і знижується працездатність, порушуються процеси травлення і засвоєння їжі, - -</a:t>
            </a:r>
          </a:p>
          <a:p>
            <a:pPr marL="0" indent="0" algn="l">
              <a:buNone/>
            </a:pPr>
            <a:r>
              <a:rPr lang="uk-UA" sz="2200" b="1" i="0" dirty="0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- сповільнюється перебіг біохімічних реакцій, збільшується в'язкість крові (тромби), порушується процес кровотворення;</a:t>
            </a:r>
          </a:p>
          <a:p>
            <a:pPr marL="0" indent="0" algn="l">
              <a:buNone/>
            </a:pPr>
            <a:r>
              <a:rPr lang="uk-UA" sz="2200" b="1" dirty="0">
                <a:solidFill>
                  <a:schemeClr val="bg1"/>
                </a:solidFill>
                <a:latin typeface="Balsamiq Sans" panose="02000603000000000000" pitchFamily="2" charset="0"/>
                <a:ea typeface="Avdira" panose="02080502030202060803" pitchFamily="18" charset="0"/>
              </a:rPr>
              <a:t>- порушення</a:t>
            </a:r>
            <a:r>
              <a:rPr lang="uk-UA" sz="2200" b="1" i="0" dirty="0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 регуляції теплообміну організму з навколишнім середовищем і підтримки постійної температури тіла;</a:t>
            </a:r>
          </a:p>
          <a:p>
            <a:pPr marL="0" indent="0" algn="l">
              <a:buNone/>
            </a:pPr>
            <a:r>
              <a:rPr lang="uk-UA" sz="2200" b="1" i="0" dirty="0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- зневоднення викликає у клітин мозку найсильніший стрес;</a:t>
            </a:r>
          </a:p>
          <a:p>
            <a:pPr algn="l">
              <a:buFontTx/>
              <a:buChar char="-"/>
            </a:pPr>
            <a:r>
              <a:rPr lang="uk-UA" sz="2200" b="1" i="0" dirty="0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ослаблення організму, вразливість для </a:t>
            </a:r>
            <a:r>
              <a:rPr lang="uk-UA" sz="2200" b="1" i="0" dirty="0" err="1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хвороб</a:t>
            </a:r>
            <a:r>
              <a:rPr lang="uk-UA" sz="2200" b="1" dirty="0">
                <a:solidFill>
                  <a:schemeClr val="bg1"/>
                </a:solidFill>
                <a:latin typeface="Balsamiq Sans" panose="02000603000000000000" pitchFamily="2" charset="0"/>
                <a:ea typeface="Avdira" panose="02080502030202060803" pitchFamily="18" charset="0"/>
              </a:rPr>
              <a:t> (</a:t>
            </a:r>
            <a:r>
              <a:rPr lang="uk-UA" sz="2200" b="1" i="0" dirty="0">
                <a:solidFill>
                  <a:schemeClr val="bg1"/>
                </a:solidFill>
                <a:effectLst/>
                <a:latin typeface="Balsamiq Sans" panose="02000603000000000000" pitchFamily="2" charset="0"/>
                <a:ea typeface="Avdira" panose="02080502030202060803" pitchFamily="18" charset="0"/>
              </a:rPr>
              <a:t>астм, алергій, підвищеного артеріального тиску, надмірної ваги, емоційних розладів, у тому числі депресії).</a:t>
            </a:r>
          </a:p>
        </p:txBody>
      </p:sp>
    </p:spTree>
    <p:extLst>
      <p:ext uri="{BB962C8B-B14F-4D97-AF65-F5344CB8AC3E}">
        <p14:creationId xmlns:p14="http://schemas.microsoft.com/office/powerpoint/2010/main" val="215439734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1459</Words>
  <Application>Microsoft Office PowerPoint</Application>
  <PresentationFormat>Широкий екран</PresentationFormat>
  <Paragraphs>97</Paragraphs>
  <Slides>9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9</vt:i4>
      </vt:variant>
    </vt:vector>
  </HeadingPairs>
  <TitlesOfParts>
    <vt:vector size="16" baseType="lpstr">
      <vt:lpstr>Arial</vt:lpstr>
      <vt:lpstr>Avdira</vt:lpstr>
      <vt:lpstr>Balsamiq Sans</vt:lpstr>
      <vt:lpstr>Calibri</vt:lpstr>
      <vt:lpstr>Calibri Light</vt:lpstr>
      <vt:lpstr>Exo 2</vt:lpstr>
      <vt:lpstr>Тема Office</vt:lpstr>
      <vt:lpstr> Урок - семінар   «Збалансоване та здорове харчування» </vt:lpstr>
      <vt:lpstr>Дробний режим харчування - п'ятиразове дробне харчування — невеликими порціями кожні 3-4 години.  Рекомендований раціон на день   Сніданок —складні вуглеводи (дають організму енергію)та білки (додатковий будівельний матеріал для тканин та органів).    Другий сніданок — має бути багатий клітковиною (багаті на клітковину фрукти або смузі та порція білкової їжі, наприклад, йогурт або кефір).   Обід —складні вуглеводи (каші, макарони, крем-супи) плюс порція білка та джерело клітковини (овочевий салат).   Підвечірок — час солодощів (фрукти або сухофрукти, порція улюбленого десерту, кава-чай).  Вечеря —білок та клітковина (м'ясо, риба, курятина, свіжі або  тушковані овочі).</vt:lpstr>
      <vt:lpstr>Презентація PowerPoint</vt:lpstr>
      <vt:lpstr>БІЛКИ Значення для організму  при достатній кількості  - Є будівельним матеріалом всіх клітин, забезпечують нормальний ріст, розвиток і регенерацію; - забезпечують правильний метаболізм і живлення тканин. Насичення клітин киснем і корисними речовинами; - регулюють  скорочення кровоносних судин,  приплив крові до тканин і доставк корисних речовин; - допомагають м’язам скорочуватися; - відповідають за раціональне використання поживних речовин; - забезпечують імунний захист; -  регулюють синтез гормонів та ферментів, що регулюють перебігання процесів та реакцій; - забезпечують зберігання і передачу інформації про організм і його функціонування (ДНК і РНК ). </vt:lpstr>
      <vt:lpstr>                ВУГЛЕВОДИ  Значення для організму  при достатній кількості    - забезпечення людського організму енергією (60% всієї енергії);  - розщепляються до глюкози та служать «їжею» для клітин головного мозку;  - забезпечують повноцінну роботу нервової системи;  - сприяють злагодженій і повноцінній роботі травного тракту;  - частково перетворюються в глікоген і накопичуються в печінці – на випадок різкого зниження рівня цукру в крові.  </vt:lpstr>
      <vt:lpstr>ЖИРИ   Значення для організму  при достатній кількості    - підтримують життєво важливі функції; -  захист внутрішніх органів від ушкоджень і мікротравм;  - є джерелом енергії; - утворюють запас речовин; - оберігають організм від впливу різких перепадів температури; - допомагають засвоюватися вітамінам та мікроелементам, надходять в організм з продуктами харчування; - сприяють виділенню жовчі, накопиченню білків в організмі; - приймають участь у синтезі гормонів, що регулюють перебігання процесів (ріст, розвиток, статевий розвиток) та захисних речовин; - є постачальниками біологічно-активних речовин; - уможливюють здійснення репродуктивної функції.</vt:lpstr>
      <vt:lpstr>                                ВІТАМІНИ  Значення для організму  при достатній кількості  - підтримання нормальної життєдіяльності організму;  - є складовою частиною молекул багатьох ферментів та деяких фізіологічно активних речовин, які беруть участь в обміні речовин;  - особливу роль вітаміни грають в зростанні і здоров’ї дітей;  - забезпечують роботу всіх систем організму;  - регулюють процеси обміну речовин, кровотворення і підтримки імунітету.  </vt:lpstr>
      <vt:lpstr>                                МІНЕРАЛЬНІ РЕЧОВИНИ  Значення для організму  при достатній кількості  - складають відносно значну частину  людського  тіла; - виконують пластичну функцію в процесах життєдіяльності людини; - гають значущу роль в побудові кісткової  тканини; - забезерпечують утворення істинних або  колоїдних розчинів, обумовлюють кислотно - лужний баланс; - забезепечують і стимулюють біохімічні процеси; - входять до складу безлічі ферментів і гормонів, підтримуючи нормальну життєдіяльність  організму.     </vt:lpstr>
      <vt:lpstr>                                ВОДА  Значення для організму  при достатній кількості    - бере активну участь в хімічних реакціях, що проходять в тілі; -  доставляє живильні речовини в кожну клітину, виводить токсини, шлаки і надлишки солей, сприяє пониженню кров'яного тиску; - запобігає утворенню каменів в нирках; -  «змащує" суглоби, амортизації для спинного мозку; - регулює температуру тіла (тепловіддача); -  забезпечує еластичність шкіри; -  необхідна для нормального травлення; - бере участь в обміні речовин, дозволяє зменшити жирові накопичення і знизити вагу;  Певний і постійний зміст води – одна з необхідних умов існування живого організму.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Анжелка Черняховська</dc:creator>
  <cp:lastModifiedBy>Анжелка Черняховська</cp:lastModifiedBy>
  <cp:revision>11</cp:revision>
  <dcterms:created xsi:type="dcterms:W3CDTF">2022-11-12T21:29:47Z</dcterms:created>
  <dcterms:modified xsi:type="dcterms:W3CDTF">2022-11-14T16:10:13Z</dcterms:modified>
</cp:coreProperties>
</file>