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20019"/>
    <a:srgbClr val="00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95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C:\Users\Користувач\Desktop\Нова папка\Элемент2\Для заголовка.png"/>
          <p:cNvPicPr>
            <a:picLocks noChangeAspect="1" noChangeArrowheads="1"/>
          </p:cNvPicPr>
          <p:nvPr/>
        </p:nvPicPr>
        <p:blipFill>
          <a:blip r:embed="rId3" cstate="print"/>
          <a:srcRect l="4500" r="2801" b="12164"/>
          <a:stretch>
            <a:fillRect/>
          </a:stretch>
        </p:blipFill>
        <p:spPr bwMode="auto">
          <a:xfrm>
            <a:off x="323528" y="188640"/>
            <a:ext cx="8568952" cy="21602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835696" y="692696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ІСТОРІЯ ЗАПОРІЗЬКОГО КОЗАЦТВА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pic>
        <p:nvPicPr>
          <p:cNvPr id="10" name="Рисунок 9" descr="483px-Herb_Viyska_Zaporozkogo_Alex_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348880"/>
            <a:ext cx="3380407" cy="419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1520" y="3429000"/>
            <a:ext cx="47521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Для </a:t>
            </a:r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учнів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 5-6 </a:t>
            </a:r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класів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підготувала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бібліотекар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Гімназії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660033"/>
                </a:solidFill>
                <a:latin typeface="Segoe Print" pitchFamily="2" charset="0"/>
                <a:cs typeface="Times New Roman" pitchFamily="18" charset="0"/>
              </a:rPr>
              <a:t> №8 Москаленко Г. І.</a:t>
            </a:r>
            <a:endParaRPr lang="uk-UA" sz="20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660033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5362" name="Picture 2" descr="http://www.ornaments.com.ua/wp-content/uploads/2014/01/A21AYA0-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4869160"/>
            <a:ext cx="42672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47864" y="0"/>
            <a:ext cx="52565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Gabriola" pitchFamily="82" charset="0"/>
              </a:rPr>
              <a:t>В одвічній боротьбі з ворогами запорожці створили високе військове мистецтво. Вони вправно володіли всіма видами зброї. В якості якого нерідко використовували навіть знаряддя праці. Нерозлучною супутницею козаків була шабля</a:t>
            </a:r>
          </a:p>
        </p:txBody>
      </p:sp>
      <p:pic>
        <p:nvPicPr>
          <p:cNvPr id="8194" name="Picture 2" descr="http://boombob.ru/img/picture/Oct/11/8e6c66f19ecc5b5120a0c01e5d880f1e/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4" b="1914"/>
          <a:stretch>
            <a:fillRect/>
          </a:stretch>
        </p:blipFill>
        <p:spPr bwMode="auto">
          <a:xfrm>
            <a:off x="467544" y="404664"/>
            <a:ext cx="3168351" cy="5976664"/>
          </a:xfrm>
          <a:prstGeom prst="rect">
            <a:avLst/>
          </a:prstGeom>
          <a:noFill/>
        </p:spPr>
      </p:pic>
      <p:pic>
        <p:nvPicPr>
          <p:cNvPr id="8196" name="Picture 4" descr="http://telegraf.com.ua/files/2016/06/1105090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4968552" cy="309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www.polyvore.com/cgi/img-thing?.out=jpg&amp;size=l&amp;tid=1061555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7001" b="40319"/>
          <a:stretch>
            <a:fillRect/>
          </a:stretch>
        </p:blipFill>
        <p:spPr bwMode="auto">
          <a:xfrm rot="5400000">
            <a:off x="7229450" y="1347614"/>
            <a:ext cx="2929508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99592" y="260648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«</a:t>
            </a:r>
            <a:r>
              <a:rPr lang="ru-RU" sz="3600" b="1" dirty="0" err="1" smtClean="0">
                <a:latin typeface="Gabriola" pitchFamily="82" charset="0"/>
              </a:rPr>
              <a:t>Перемогти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або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загинути</a:t>
            </a:r>
            <a:r>
              <a:rPr lang="ru-RU" sz="3600" b="1" dirty="0" smtClean="0">
                <a:latin typeface="Gabriola" pitchFamily="82" charset="0"/>
              </a:rPr>
              <a:t>» - </a:t>
            </a:r>
            <a:r>
              <a:rPr lang="ru-RU" sz="3600" b="1" dirty="0" err="1" smtClean="0">
                <a:latin typeface="Gabriola" pitchFamily="82" charset="0"/>
              </a:rPr>
              <a:t>такий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девіз</a:t>
            </a:r>
            <a:r>
              <a:rPr lang="ru-RU" sz="3600" b="1" dirty="0" smtClean="0">
                <a:latin typeface="Gabriola" pitchFamily="82" charset="0"/>
              </a:rPr>
              <a:t> писали </a:t>
            </a:r>
            <a:r>
              <a:rPr lang="ru-RU" sz="3600" b="1" dirty="0" err="1" smtClean="0">
                <a:latin typeface="Gabriola" pitchFamily="82" charset="0"/>
              </a:rPr>
              <a:t>козаки</a:t>
            </a:r>
            <a:r>
              <a:rPr lang="ru-RU" sz="3600" b="1" dirty="0" smtClean="0">
                <a:latin typeface="Gabriola" pitchFamily="82" charset="0"/>
              </a:rPr>
              <a:t> на </a:t>
            </a:r>
            <a:r>
              <a:rPr lang="ru-RU" sz="3600" b="1" dirty="0" err="1" smtClean="0">
                <a:latin typeface="Gabriola" pitchFamily="82" charset="0"/>
              </a:rPr>
              <a:t>своїй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зброї</a:t>
            </a:r>
            <a:endParaRPr lang="uk-UA" sz="3600" b="1" dirty="0">
              <a:latin typeface="Gabriola" pitchFamily="82" charset="0"/>
            </a:endParaRPr>
          </a:p>
        </p:txBody>
      </p:sp>
      <p:pic>
        <p:nvPicPr>
          <p:cNvPr id="7172" name="Picture 4" descr="https://66.media.tumblr.com/9c79fd1e1235efc6a518038c36f9d251/tumblr_ncepzgJZYa1spawqyo1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75" t="8452" r="24503" b="12659"/>
          <a:stretch>
            <a:fillRect/>
          </a:stretch>
        </p:blipFill>
        <p:spPr bwMode="auto">
          <a:xfrm>
            <a:off x="395536" y="1340768"/>
            <a:ext cx="242769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 descr="http://vdvgazeta.ru/sites/default/files/articles-images/gallery/sech.jpg"/>
          <p:cNvPicPr>
            <a:picLocks noChangeAspect="1" noChangeArrowheads="1"/>
          </p:cNvPicPr>
          <p:nvPr/>
        </p:nvPicPr>
        <p:blipFill>
          <a:blip r:embed="rId4" cstate="print"/>
          <a:srcRect b="2825"/>
          <a:stretch>
            <a:fillRect/>
          </a:stretch>
        </p:blipFill>
        <p:spPr bwMode="auto">
          <a:xfrm>
            <a:off x="2771800" y="1556792"/>
            <a:ext cx="604867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0" name="Picture 12" descr="http://www.emedia-p.co.il/wp-content/uploads/2013/08/EL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8969" b="37650"/>
          <a:stretch>
            <a:fillRect/>
          </a:stretch>
        </p:blipFill>
        <p:spPr bwMode="auto">
          <a:xfrm>
            <a:off x="251520" y="5877272"/>
            <a:ext cx="856895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148" name="Picture 4" descr="http://www.slav-seti.ru/wp-content/uploads/2011/03/dymka.jpg"/>
          <p:cNvPicPr>
            <a:picLocks noChangeAspect="1" noChangeArrowheads="1"/>
          </p:cNvPicPr>
          <p:nvPr/>
        </p:nvPicPr>
        <p:blipFill>
          <a:blip r:embed="rId3" cstate="print"/>
          <a:srcRect r="4348" b="3097"/>
          <a:stretch>
            <a:fillRect/>
          </a:stretch>
        </p:blipFill>
        <p:spPr bwMode="auto">
          <a:xfrm flipH="1">
            <a:off x="1115616" y="404664"/>
            <a:ext cx="3384376" cy="399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litlife.club/BookBinary/186976/1388300687/i_0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4223006" cy="5788024"/>
          </a:xfrm>
          <a:prstGeom prst="rect">
            <a:avLst/>
          </a:prstGeom>
          <a:noFill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5536" y="4293096"/>
            <a:ext cx="51845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Особливий інтерес являє собою артилерія запорізьких козаків. На озброєнні козаків були мідні, залізні ковані й чавунні гармати</a:t>
            </a:r>
            <a:endParaRPr lang="uk-UA" sz="3200" b="1" dirty="0">
              <a:latin typeface="Gabriola" pitchFamily="82" charset="0"/>
            </a:endParaRPr>
          </a:p>
        </p:txBody>
      </p:sp>
      <p:pic>
        <p:nvPicPr>
          <p:cNvPr id="10" name="Picture 18" descr="http://s7.hostingkartinok.com/uploads/images/2014/09/64e8f7a03eeb7f2073495f27122558f4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9781" b="32145"/>
          <a:stretch>
            <a:fillRect/>
          </a:stretch>
        </p:blipFill>
        <p:spPr bwMode="auto">
          <a:xfrm rot="5400000">
            <a:off x="-1436104" y="1687624"/>
            <a:ext cx="4572000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99792" y="260648"/>
            <a:ext cx="59766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Gabriola" pitchFamily="82" charset="0"/>
              </a:rPr>
              <a:t>Головною прикрасою </a:t>
            </a:r>
            <a:r>
              <a:rPr lang="ru-RU" sz="3200" b="1" dirty="0" err="1" smtClean="0">
                <a:latin typeface="Gabriola" pitchFamily="82" charset="0"/>
              </a:rPr>
              <a:t>козаків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був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довгий</a:t>
            </a:r>
            <a:r>
              <a:rPr lang="ru-RU" sz="3200" b="1" dirty="0" smtClean="0">
                <a:latin typeface="Gabriola" pitchFamily="82" charset="0"/>
              </a:rPr>
              <a:t> чуб –</a:t>
            </a:r>
            <a:r>
              <a:rPr lang="ru-RU" sz="3200" b="1" dirty="0" err="1" smtClean="0">
                <a:latin typeface="Gabriola" pitchFamily="82" charset="0"/>
              </a:rPr>
              <a:t>оселедець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Лише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зрілі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козаки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які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вже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встигли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що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називається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понюхати</a:t>
            </a:r>
            <a:r>
              <a:rPr lang="ru-RU" sz="3200" b="1" dirty="0" smtClean="0">
                <a:latin typeface="Gabriola" pitchFamily="82" charset="0"/>
              </a:rPr>
              <a:t> пороху, </a:t>
            </a:r>
            <a:r>
              <a:rPr lang="ru-RU" sz="3200" b="1" dirty="0" err="1" smtClean="0">
                <a:latin typeface="Gabriola" pitchFamily="82" charset="0"/>
              </a:rPr>
              <a:t>мали</a:t>
            </a:r>
            <a:r>
              <a:rPr lang="ru-RU" sz="3200" b="1" dirty="0" smtClean="0">
                <a:latin typeface="Gabriola" pitchFamily="82" charset="0"/>
              </a:rPr>
              <a:t> право на </a:t>
            </a:r>
            <a:r>
              <a:rPr lang="ru-RU" sz="3200" b="1" dirty="0" err="1" smtClean="0">
                <a:latin typeface="Gabriola" pitchFamily="82" charset="0"/>
              </a:rPr>
              <a:t>довгий</a:t>
            </a:r>
            <a:r>
              <a:rPr lang="ru-RU" sz="3200" b="1" dirty="0" smtClean="0">
                <a:latin typeface="Gabriola" pitchFamily="82" charset="0"/>
              </a:rPr>
              <a:t> чуб.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2" name="Picture 2" descr="http://lifefacts.ru/wp-content/uploads/2014/05/wpid-2UEj7J3cUO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0DE"/>
              </a:clrFrom>
              <a:clrTo>
                <a:srgbClr val="F7F0DE">
                  <a:alpha val="0"/>
                </a:srgbClr>
              </a:clrTo>
            </a:clrChange>
          </a:blip>
          <a:srcRect l="41304" b="5274"/>
          <a:stretch>
            <a:fillRect/>
          </a:stretch>
        </p:blipFill>
        <p:spPr bwMode="auto">
          <a:xfrm flipH="1">
            <a:off x="323528" y="0"/>
            <a:ext cx="2405859" cy="2522266"/>
          </a:xfrm>
          <a:prstGeom prst="rect">
            <a:avLst/>
          </a:prstGeom>
          <a:noFill/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9512" y="2204864"/>
            <a:ext cx="59046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latin typeface="Gabriola" pitchFamily="82" charset="0"/>
              </a:rPr>
              <a:t>Така зачіска була під забороною для молодих воїнів. Оселедець був відмітною ознакою справжнього козака, який не забув про віру і усвідомив всі свої неправедні вчинки. Тому у полонених запорожців турки часто відрубували довгі чуби, щоб їхня віра похитнулася</a:t>
            </a:r>
          </a:p>
        </p:txBody>
      </p:sp>
      <p:pic>
        <p:nvPicPr>
          <p:cNvPr id="5136" name="Picture 16" descr="http://www.stihi.ru/pics/2014/05/18/89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86" b="11429"/>
          <a:stretch>
            <a:fillRect/>
          </a:stretch>
        </p:blipFill>
        <p:spPr bwMode="auto">
          <a:xfrm flipH="1">
            <a:off x="5580112" y="1844824"/>
            <a:ext cx="3563888" cy="4645127"/>
          </a:xfrm>
          <a:prstGeom prst="rect">
            <a:avLst/>
          </a:prstGeom>
          <a:noFill/>
        </p:spPr>
      </p:pic>
      <p:pic>
        <p:nvPicPr>
          <p:cNvPr id="5138" name="Picture 18" descr="http://s7.hostingkartinok.com/uploads/images/2014/09/64e8f7a03eeb7f2073495f27122558f4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9781" b="32145"/>
          <a:stretch>
            <a:fillRect/>
          </a:stretch>
        </p:blipFill>
        <p:spPr bwMode="auto">
          <a:xfrm>
            <a:off x="1979712" y="5877272"/>
            <a:ext cx="4896544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211960" y="0"/>
            <a:ext cx="47160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Петро </a:t>
            </a:r>
            <a:r>
              <a:rPr lang="ru-RU" sz="3200" b="1" dirty="0" err="1" smtClean="0">
                <a:latin typeface="Gabriola" pitchFamily="82" charset="0"/>
              </a:rPr>
              <a:t>Сагайдачний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гетьман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реєстрового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козацтва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кошовий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отаман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Запорізької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Січі</a:t>
            </a:r>
            <a:r>
              <a:rPr lang="ru-RU" sz="3200" dirty="0" smtClean="0"/>
              <a:t>, </a:t>
            </a:r>
            <a:r>
              <a:rPr lang="ru-RU" sz="3200" b="1" dirty="0" smtClean="0">
                <a:latin typeface="Gabriola" pitchFamily="82" charset="0"/>
              </a:rPr>
              <a:t>належав до </a:t>
            </a:r>
            <a:r>
              <a:rPr lang="ru-RU" sz="3200" b="1" dirty="0" err="1" smtClean="0">
                <a:latin typeface="Gabriola" pitchFamily="82" charset="0"/>
              </a:rPr>
              <a:t>найосвіченіших</a:t>
            </a:r>
            <a:r>
              <a:rPr lang="ru-RU" sz="3200" b="1" dirty="0" smtClean="0">
                <a:latin typeface="Gabriola" pitchFamily="82" charset="0"/>
              </a:rPr>
              <a:t> людей </a:t>
            </a:r>
            <a:r>
              <a:rPr lang="ru-RU" sz="3200" b="1" dirty="0" err="1" smtClean="0">
                <a:latin typeface="Gabriola" pitchFamily="82" charset="0"/>
              </a:rPr>
              <a:t>свого</a:t>
            </a:r>
            <a:r>
              <a:rPr lang="ru-RU" sz="3200" b="1" dirty="0" smtClean="0">
                <a:latin typeface="Gabriola" pitchFamily="82" charset="0"/>
              </a:rPr>
              <a:t> часу. </a:t>
            </a:r>
            <a:r>
              <a:rPr lang="ru-RU" sz="3200" b="1" dirty="0" err="1" smtClean="0">
                <a:latin typeface="Gabriola" pitchFamily="82" charset="0"/>
              </a:rPr>
              <a:t>Організатор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успішних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походів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запорозьких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козаків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проти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Кримського</a:t>
            </a:r>
            <a:r>
              <a:rPr lang="ru-RU" sz="3200" b="1" dirty="0" smtClean="0">
                <a:latin typeface="Gabriola" pitchFamily="82" charset="0"/>
              </a:rPr>
              <a:t> ханства. </a:t>
            </a:r>
            <a:r>
              <a:rPr lang="ru-RU" sz="3200" b="1" dirty="0" err="1" smtClean="0">
                <a:latin typeface="Gabriola" pitchFamily="82" charset="0"/>
              </a:rPr>
              <a:t>Дбав</a:t>
            </a:r>
            <a:r>
              <a:rPr lang="ru-RU" sz="3200" b="1" dirty="0" smtClean="0">
                <a:latin typeface="Gabriola" pitchFamily="82" charset="0"/>
              </a:rPr>
              <a:t> про </a:t>
            </a:r>
            <a:r>
              <a:rPr lang="ru-RU" sz="3200" b="1" dirty="0" err="1" smtClean="0">
                <a:latin typeface="Gabriola" pitchFamily="82" charset="0"/>
              </a:rPr>
              <a:t>розвиток</a:t>
            </a:r>
            <a:r>
              <a:rPr lang="ru-RU" sz="3200" b="1" dirty="0" smtClean="0">
                <a:latin typeface="Gabriola" pitchFamily="82" charset="0"/>
              </a:rPr>
              <a:t>, науки, </a:t>
            </a:r>
            <a:r>
              <a:rPr lang="ru-RU" sz="3200" b="1" dirty="0" err="1" smtClean="0">
                <a:latin typeface="Gabriola" pitchFamily="82" charset="0"/>
              </a:rPr>
              <a:t>культури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Здобув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блискучу</a:t>
            </a:r>
            <a:r>
              <a:rPr lang="ru-RU" sz="3200" b="1" dirty="0" smtClean="0">
                <a:latin typeface="Gabriola" pitchFamily="82" charset="0"/>
              </a:rPr>
              <a:t> перемогу над турками </a:t>
            </a:r>
            <a:r>
              <a:rPr lang="ru-RU" sz="3200" b="1" dirty="0" err="1" smtClean="0">
                <a:latin typeface="Gabriola" pitchFamily="82" charset="0"/>
              </a:rPr>
              <a:t>під</a:t>
            </a:r>
            <a:r>
              <a:rPr lang="ru-RU" sz="3200" b="1" dirty="0" smtClean="0">
                <a:latin typeface="Gabriola" pitchFamily="82" charset="0"/>
              </a:rPr>
              <a:t> Хотином, </a:t>
            </a:r>
            <a:r>
              <a:rPr lang="ru-RU" sz="3200" b="1" dirty="0" err="1" smtClean="0">
                <a:latin typeface="Gabriola" pitchFamily="82" charset="0"/>
              </a:rPr>
              <a:t>відбивши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бажання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турків</a:t>
            </a:r>
            <a:r>
              <a:rPr lang="ru-RU" sz="3200" b="1" dirty="0" smtClean="0">
                <a:latin typeface="Gabriola" pitchFamily="82" charset="0"/>
              </a:rPr>
              <a:t> стати </a:t>
            </a:r>
            <a:r>
              <a:rPr lang="ru-RU" sz="3200" b="1" dirty="0" err="1" smtClean="0">
                <a:latin typeface="Gabriola" pitchFamily="82" charset="0"/>
              </a:rPr>
              <a:t>завойовниками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Європи</a:t>
            </a:r>
            <a:r>
              <a:rPr lang="ru-RU" sz="3200" b="1" dirty="0" smtClean="0">
                <a:latin typeface="Gabriola" pitchFamily="82" charset="0"/>
              </a:rPr>
              <a:t>. 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4098" name="Picture 2" descr="http://www.20art.ru/plugins/p17_image_gallery/images/5/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79272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img-fotki.yandex.ru/get/4611/47407354.423/0_b0d06_46041307_ori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5877272"/>
            <a:ext cx="8568952" cy="76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s://thumbs.dreamstime.com/z/rectangular-decorative-frame-art-nouveau-ornament-493982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6038" t="1667" r="16244" b="8333"/>
          <a:stretch>
            <a:fillRect/>
          </a:stretch>
        </p:blipFill>
        <p:spPr bwMode="auto">
          <a:xfrm>
            <a:off x="0" y="188640"/>
            <a:ext cx="42839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1520" y="620688"/>
            <a:ext cx="3816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Довго терпів наш народ неволю і гніт Польщі. Богдан Хмельницький очолив Національно - визвольну війну, саме йому судилося зіграти епохальну роль в нашій історії відродити українську державу - Гетьманщину</a:t>
            </a:r>
          </a:p>
        </p:txBody>
      </p:sp>
      <p:pic>
        <p:nvPicPr>
          <p:cNvPr id="3076" name="Picture 4" descr="http://sverediuk.com.ua/wp-content/uploads/2015/05/Bogdan-Hmelnit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538154" cy="514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obrazkowo.com/i/ornament-1-lDhecU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5786" b="35137"/>
          <a:stretch>
            <a:fillRect/>
          </a:stretch>
        </p:blipFill>
        <p:spPr bwMode="auto">
          <a:xfrm>
            <a:off x="251520" y="5949280"/>
            <a:ext cx="849694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s://thumbs.dreamstime.com/z/rectangular-decorative-frame-art-nouveau-ornament-493982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6038" t="1667" r="16244" b="8333"/>
          <a:stretch>
            <a:fillRect/>
          </a:stretch>
        </p:blipFill>
        <p:spPr bwMode="auto">
          <a:xfrm>
            <a:off x="3995936" y="332656"/>
            <a:ext cx="496855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3528" y="188640"/>
            <a:ext cx="468052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Серед запорізьких отаманів яскравою постаттю був Іван Сірко . 22 рази козаки обирали його кошовим отаманом. За своє військове життя І. Сірко брав участь у 55 походах і завжди виходив переможцем. Сірка прозвали турки «</a:t>
            </a:r>
            <a:r>
              <a:rPr lang="uk-UA" sz="3200" b="1" dirty="0" err="1" smtClean="0">
                <a:latin typeface="Gabriola" pitchFamily="82" charset="0"/>
              </a:rPr>
              <a:t>Урус-шайтаном</a:t>
            </a:r>
            <a:r>
              <a:rPr lang="uk-UA" sz="3200" b="1" dirty="0" smtClean="0">
                <a:latin typeface="Gabriola" pitchFamily="82" charset="0"/>
              </a:rPr>
              <a:t>». Пізніше Сірко очолив повстання проти царських воєвод. За це кошовий потрапив у царську немилість і був засланий у Сибір</a:t>
            </a:r>
            <a:endParaRPr lang="uk-UA" sz="3200" b="1" dirty="0">
              <a:latin typeface="Gabriola" pitchFamily="82" charset="0"/>
            </a:endParaRPr>
          </a:p>
        </p:txBody>
      </p:sp>
      <p:pic>
        <p:nvPicPr>
          <p:cNvPr id="9" name="Picture 8" descr="http://3.bp.blogspot.com/-iw6P-Ef3aGU/TkgM3M3A3qI/AAAAAAAANv0/E7oOqBCWKQo/s1600/fancy%252Bframe%252Bvintage%252Bimage%252Bgraphicsfairy005aqu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0032" y="260648"/>
            <a:ext cx="4283968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mump3.ru/uploads/images/m/u/z/muzikl_nord_ost_andrej_bogdanov_svetlana_vilgelm_oleg_golub_ivan_ozhogin.jpg"/>
          <p:cNvPicPr>
            <a:picLocks noChangeAspect="1" noChangeArrowheads="1"/>
          </p:cNvPicPr>
          <p:nvPr/>
        </p:nvPicPr>
        <p:blipFill>
          <a:blip r:embed="rId4" cstate="print"/>
          <a:srcRect l="19789" r="19123"/>
          <a:stretch>
            <a:fillRect/>
          </a:stretch>
        </p:blipFill>
        <p:spPr bwMode="auto">
          <a:xfrm flipH="1">
            <a:off x="5220072" y="980728"/>
            <a:ext cx="3528392" cy="4602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04048" y="548680"/>
            <a:ext cx="39604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abriola" pitchFamily="82" charset="0"/>
              </a:rPr>
              <a:t>Цар</a:t>
            </a:r>
            <a:r>
              <a:rPr lang="ru-RU" sz="3200" b="1" dirty="0" smtClean="0">
                <a:latin typeface="Gabriola" pitchFamily="82" charset="0"/>
              </a:rPr>
              <a:t> не любив </a:t>
            </a:r>
            <a:r>
              <a:rPr lang="ru-RU" sz="3200" b="1" dirty="0" err="1" smtClean="0">
                <a:latin typeface="Gabriola" pitchFamily="82" charset="0"/>
              </a:rPr>
              <a:t>Сірка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побоювався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його</a:t>
            </a:r>
            <a:r>
              <a:rPr lang="ru-RU" sz="3200" b="1" dirty="0" smtClean="0">
                <a:latin typeface="Gabriola" pitchFamily="82" charset="0"/>
              </a:rPr>
              <a:t>. Але коли 300000 </a:t>
            </a:r>
            <a:r>
              <a:rPr lang="ru-RU" sz="3200" b="1" dirty="0" err="1" smtClean="0">
                <a:latin typeface="Gabriola" pitchFamily="82" charset="0"/>
              </a:rPr>
              <a:t>турків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перейшли</a:t>
            </a:r>
            <a:r>
              <a:rPr lang="ru-RU" sz="3200" b="1" dirty="0" smtClean="0">
                <a:latin typeface="Gabriola" pitchFamily="82" charset="0"/>
              </a:rPr>
              <a:t> Дунай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хмарою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посунули</a:t>
            </a:r>
            <a:r>
              <a:rPr lang="ru-RU" sz="3200" b="1" dirty="0" smtClean="0">
                <a:latin typeface="Gabriola" pitchFamily="82" charset="0"/>
              </a:rPr>
              <a:t> на </a:t>
            </a:r>
            <a:r>
              <a:rPr lang="ru-RU" sz="3200" b="1" dirty="0" err="1" smtClean="0">
                <a:latin typeface="Gabriola" pitchFamily="82" charset="0"/>
              </a:rPr>
              <a:t>Україну</a:t>
            </a:r>
            <a:r>
              <a:rPr lang="ru-RU" sz="3200" b="1" dirty="0" smtClean="0">
                <a:latin typeface="Gabriola" pitchFamily="82" charset="0"/>
              </a:rPr>
              <a:t>, в </a:t>
            </a:r>
            <a:r>
              <a:rPr lang="ru-RU" sz="3200" b="1" dirty="0" err="1" smtClean="0">
                <a:latin typeface="Gabriola" pitchFamily="82" charset="0"/>
              </a:rPr>
              <a:t>цей</a:t>
            </a:r>
            <a:r>
              <a:rPr lang="ru-RU" sz="3200" b="1" dirty="0" smtClean="0">
                <a:latin typeface="Gabriola" pitchFamily="82" charset="0"/>
              </a:rPr>
              <a:t> час </a:t>
            </a:r>
            <a:r>
              <a:rPr lang="ru-RU" sz="3200" b="1" dirty="0" err="1" smtClean="0">
                <a:latin typeface="Gabriola" pitchFamily="82" charset="0"/>
              </a:rPr>
              <a:t>цар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згадав</a:t>
            </a:r>
            <a:r>
              <a:rPr lang="ru-RU" sz="3200" b="1" dirty="0" smtClean="0">
                <a:latin typeface="Gabriola" pitchFamily="82" charset="0"/>
              </a:rPr>
              <a:t> про </a:t>
            </a:r>
            <a:r>
              <a:rPr lang="ru-RU" sz="3200" b="1" dirty="0" err="1" smtClean="0">
                <a:latin typeface="Gabriola" pitchFamily="82" charset="0"/>
              </a:rPr>
              <a:t>Сірка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Запорожці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зажадали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від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царського</a:t>
            </a:r>
            <a:r>
              <a:rPr lang="ru-RU" sz="3200" b="1" dirty="0" smtClean="0">
                <a:latin typeface="Gabriola" pitchFamily="82" charset="0"/>
              </a:rPr>
              <a:t> уряду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026" name="Picture 2" descr="http://www.the-submarine.ru/images/topics/photos/b/2015/05/3168_4_1431625153_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762500" cy="399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7544" y="4077072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abriola" pitchFamily="82" charset="0"/>
              </a:rPr>
              <a:t>повернути</a:t>
            </a:r>
            <a:r>
              <a:rPr lang="ru-RU" sz="3200" b="1" dirty="0" smtClean="0">
                <a:latin typeface="Gabriola" pitchFamily="82" charset="0"/>
              </a:rPr>
              <a:t> на </a:t>
            </a:r>
            <a:r>
              <a:rPr lang="ru-RU" sz="3200" b="1" dirty="0" err="1" smtClean="0">
                <a:latin typeface="Gabriola" pitchFamily="82" charset="0"/>
              </a:rPr>
              <a:t>Січ</a:t>
            </a:r>
            <a:r>
              <a:rPr lang="ru-RU" sz="3200" b="1" dirty="0" smtClean="0">
                <a:latin typeface="Gabriola" pitchFamily="82" charset="0"/>
              </a:rPr>
              <a:t> грозу </a:t>
            </a:r>
            <a:r>
              <a:rPr lang="ru-RU" sz="3200" b="1" dirty="0" err="1" smtClean="0">
                <a:latin typeface="Gabriola" pitchFamily="82" charset="0"/>
              </a:rPr>
              <a:t>бусурманів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Цар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змушений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був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поступитися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Сірко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військом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запорожців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завдавши</a:t>
            </a:r>
            <a:r>
              <a:rPr lang="ru-RU" sz="3200" b="1" dirty="0" smtClean="0">
                <a:latin typeface="Gabriola" pitchFamily="82" charset="0"/>
              </a:rPr>
              <a:t> ворогам </a:t>
            </a:r>
            <a:r>
              <a:rPr lang="ru-RU" sz="3200" b="1" dirty="0" err="1" smtClean="0">
                <a:latin typeface="Gabriola" pitchFamily="82" charset="0"/>
              </a:rPr>
              <a:t>величезних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втрат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звільнив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неволі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багатьох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братів</a:t>
            </a:r>
            <a:endParaRPr lang="uk-UA" sz="3200" dirty="0">
              <a:latin typeface="Gabriola" pitchFamily="82" charset="0"/>
            </a:endParaRPr>
          </a:p>
        </p:txBody>
      </p:sp>
      <p:pic>
        <p:nvPicPr>
          <p:cNvPr id="9" name="Picture 6" descr="http://obrazkowo.com/i/ornament-1-lDhecU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5786" b="35137"/>
          <a:stretch>
            <a:fillRect/>
          </a:stretch>
        </p:blipFill>
        <p:spPr bwMode="auto">
          <a:xfrm>
            <a:off x="323528" y="6021288"/>
            <a:ext cx="8496944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5536" y="450912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Gabriola" pitchFamily="82" charset="0"/>
              </a:rPr>
              <a:t>Отже, в Запорізькій Січі, як і в козацтві загалом, найяскравіше віддзеркалилося прагнення українського народу до свободи і незалежного державного життя, що робило її виразником загальнонаціональних інтересів</a:t>
            </a:r>
            <a:endParaRPr lang="uk-UA" sz="3200" b="1" dirty="0">
              <a:latin typeface="Gabriola" pitchFamily="82" charset="0"/>
            </a:endParaRPr>
          </a:p>
        </p:txBody>
      </p:sp>
      <p:pic>
        <p:nvPicPr>
          <p:cNvPr id="30722" name="Picture 2" descr="http://edufuture.biz/images/a/a6/IstUkr8-povni-6-sich.jpg"/>
          <p:cNvPicPr>
            <a:picLocks noChangeAspect="1" noChangeArrowheads="1"/>
          </p:cNvPicPr>
          <p:nvPr/>
        </p:nvPicPr>
        <p:blipFill>
          <a:blip r:embed="rId3" cstate="print"/>
          <a:srcRect t="12621" b="15441"/>
          <a:stretch>
            <a:fillRect/>
          </a:stretch>
        </p:blipFill>
        <p:spPr bwMode="auto">
          <a:xfrm>
            <a:off x="766763" y="404664"/>
            <a:ext cx="7610475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485"/>
          <a:stretch>
            <a:fillRect/>
          </a:stretch>
        </p:blipFill>
        <p:spPr bwMode="auto">
          <a:xfrm>
            <a:off x="323528" y="2564904"/>
            <a:ext cx="22322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485"/>
          <a:stretch>
            <a:fillRect/>
          </a:stretch>
        </p:blipFill>
        <p:spPr bwMode="auto">
          <a:xfrm rot="10800000">
            <a:off x="6444208" y="188640"/>
            <a:ext cx="22322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9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485"/>
          <a:stretch>
            <a:fillRect/>
          </a:stretch>
        </p:blipFill>
        <p:spPr bwMode="auto">
          <a:xfrm>
            <a:off x="467544" y="4221088"/>
            <a:ext cx="22322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485"/>
          <a:stretch>
            <a:fillRect/>
          </a:stretch>
        </p:blipFill>
        <p:spPr bwMode="auto">
          <a:xfrm rot="10800000">
            <a:off x="6444208" y="188640"/>
            <a:ext cx="22322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85150" y="2564904"/>
            <a:ext cx="53737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презентації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використані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482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95936" y="332656"/>
            <a:ext cx="4824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Степова місцевість нижче дніпровських порогів здавна зветься Запоріжжям (по розташуванню за порогами Дніпра). Саме тут, на кордоні лісу і дикого степу, на стику осілої слов'янської сталості і розгульного життя кочівників,зародилося й зміцніло запорізьке козацтво</a:t>
            </a:r>
            <a:endParaRPr lang="uk-UA" sz="1400" b="1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4340" name="Picture 4" descr="https://fs00.infourok.ru/images/doc/116/137062/img13.jpg"/>
          <p:cNvPicPr>
            <a:picLocks noChangeAspect="1" noChangeArrowheads="1"/>
          </p:cNvPicPr>
          <p:nvPr/>
        </p:nvPicPr>
        <p:blipFill>
          <a:blip r:embed="rId3" cstate="print"/>
          <a:srcRect l="58704" t="2100" r="1963" b="34931"/>
          <a:stretch>
            <a:fillRect/>
          </a:stretch>
        </p:blipFill>
        <p:spPr bwMode="auto">
          <a:xfrm>
            <a:off x="251520" y="404664"/>
            <a:ext cx="3888432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www.ornaments.com.ua/wp-content/uploads/2014/01/A22BCV-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057" t="11063" r="12251" b="22557"/>
          <a:stretch>
            <a:fillRect/>
          </a:stretch>
        </p:blipFill>
        <p:spPr bwMode="auto">
          <a:xfrm>
            <a:off x="4283968" y="5301208"/>
            <a:ext cx="432048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3528" y="404664"/>
            <a:ext cx="52565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То хто ж вони - козаки ? У перших згадках слово «козак» означало «робітник, батрак» або навпаки, «вільна, незалежна людина, шукач пригод, бродяга». І виникає в нашій уяві образ сильних, мужніх і сміливих героїв, захисників рідної землі і православної віри </a:t>
            </a:r>
            <a:endParaRPr lang="uk-UA" sz="3200" b="1" dirty="0">
              <a:latin typeface="Gabriola" pitchFamily="82" charset="0"/>
            </a:endParaRPr>
          </a:p>
        </p:txBody>
      </p:sp>
      <p:pic>
        <p:nvPicPr>
          <p:cNvPr id="9" name="Picture 8" descr="http://indragop.org.ua/stattifoto/VALET_kar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55" b="7988"/>
          <a:stretch>
            <a:fillRect/>
          </a:stretch>
        </p:blipFill>
        <p:spPr bwMode="auto">
          <a:xfrm>
            <a:off x="5642388" y="188640"/>
            <a:ext cx="319754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www.ornaments.com.ua/wp-content/uploads/2014/01/A22BCV-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500" t="9209" r="12251" b="20724"/>
          <a:stretch>
            <a:fillRect/>
          </a:stretch>
        </p:blipFill>
        <p:spPr bwMode="auto">
          <a:xfrm>
            <a:off x="395536" y="5085184"/>
            <a:ext cx="374441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russiahistory.ru/wp-content/uploads/2013/05/930081de04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</a:blip>
          <a:srcRect b="3016"/>
          <a:stretch>
            <a:fillRect/>
          </a:stretch>
        </p:blipFill>
        <p:spPr bwMode="auto">
          <a:xfrm>
            <a:off x="5148064" y="2420888"/>
            <a:ext cx="3419872" cy="4259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3528" y="188640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Перша </a:t>
            </a:r>
            <a:r>
              <a:rPr lang="ru-RU" sz="3200" b="1" dirty="0" err="1" smtClean="0">
                <a:latin typeface="Gabriola" pitchFamily="82" charset="0"/>
              </a:rPr>
              <a:t>Січ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закладена</a:t>
            </a:r>
            <a:r>
              <a:rPr lang="ru-RU" sz="3200" b="1" dirty="0" smtClean="0">
                <a:latin typeface="Gabriola" pitchFamily="82" charset="0"/>
              </a:rPr>
              <a:t> на </a:t>
            </a:r>
            <a:r>
              <a:rPr lang="ru-RU" sz="3200" b="1" dirty="0" err="1" smtClean="0">
                <a:latin typeface="Gabriola" pitchFamily="82" charset="0"/>
              </a:rPr>
              <a:t>острові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Хортиця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близько</a:t>
            </a:r>
            <a:r>
              <a:rPr lang="ru-RU" sz="3200" b="1" dirty="0" smtClean="0">
                <a:latin typeface="Gabriola" pitchFamily="82" charset="0"/>
              </a:rPr>
              <a:t> 1554 року. </a:t>
            </a:r>
            <a:r>
              <a:rPr lang="ru-RU" sz="3200" b="1" dirty="0" err="1" smtClean="0">
                <a:latin typeface="Gabriola" pitchFamily="82" charset="0"/>
              </a:rPr>
              <a:t>Її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засновником</a:t>
            </a:r>
            <a:r>
              <a:rPr lang="ru-RU" sz="3200" b="1" dirty="0" smtClean="0">
                <a:latin typeface="Gabriola" pitchFamily="82" charset="0"/>
              </a:rPr>
              <a:t> став </a:t>
            </a:r>
            <a:r>
              <a:rPr lang="ru-RU" sz="3200" b="1" dirty="0" err="1" smtClean="0">
                <a:latin typeface="Gabriola" pitchFamily="82" charset="0"/>
              </a:rPr>
              <a:t>легендарний</a:t>
            </a:r>
            <a:r>
              <a:rPr lang="ru-RU" sz="3200" b="1" dirty="0" smtClean="0">
                <a:latin typeface="Gabriola" pitchFamily="82" charset="0"/>
              </a:rPr>
              <a:t> Байда -</a:t>
            </a:r>
            <a:r>
              <a:rPr lang="ru-RU" sz="3200" b="1" dirty="0" err="1" smtClean="0">
                <a:latin typeface="Gabriola" pitchFamily="82" charset="0"/>
              </a:rPr>
              <a:t>Вишневецький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1268" name="Picture 4" descr="http://old.mglin-krai.ru/Kazaki/Istoriya/SechevayaRad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5112569" cy="4176464"/>
          </a:xfrm>
          <a:prstGeom prst="rect">
            <a:avLst/>
          </a:prstGeom>
          <a:noFill/>
        </p:spPr>
      </p:pic>
      <p:pic>
        <p:nvPicPr>
          <p:cNvPr id="11272" name="Picture 8" descr="http://xn--e1ajp.com.ua/images/articles/main/2015/08/bajada-vichneveckij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2120" y="1340768"/>
            <a:ext cx="3240359" cy="4479926"/>
          </a:xfrm>
          <a:prstGeom prst="rect">
            <a:avLst/>
          </a:prstGeom>
          <a:noFill/>
        </p:spPr>
      </p:pic>
      <p:pic>
        <p:nvPicPr>
          <p:cNvPr id="11274" name="Picture 10" descr="http://obrazkowo.com/i/ornament-1-lDhecUz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3550" b="32900"/>
          <a:stretch>
            <a:fillRect/>
          </a:stretch>
        </p:blipFill>
        <p:spPr bwMode="auto">
          <a:xfrm>
            <a:off x="395536" y="5805264"/>
            <a:ext cx="8424936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5536" y="332656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abriola" pitchFamily="82" charset="0"/>
              </a:rPr>
              <a:t>Січ</a:t>
            </a:r>
            <a:r>
              <a:rPr lang="ru-RU" sz="3200" b="1" dirty="0" smtClean="0">
                <a:latin typeface="Gabriola" pitchFamily="82" charset="0"/>
              </a:rPr>
              <a:t> - </a:t>
            </a:r>
            <a:r>
              <a:rPr lang="ru-RU" sz="3200" b="1" dirty="0" err="1" smtClean="0">
                <a:latin typeface="Gabriola" pitchFamily="82" charset="0"/>
              </a:rPr>
              <a:t>це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розчищене</a:t>
            </a:r>
            <a:r>
              <a:rPr lang="ru-RU" sz="3200" b="1" dirty="0" smtClean="0">
                <a:latin typeface="Gabriola" pitchFamily="82" charset="0"/>
              </a:rPr>
              <a:t> в </a:t>
            </a:r>
            <a:r>
              <a:rPr lang="ru-RU" sz="3200" b="1" dirty="0" err="1" smtClean="0">
                <a:latin typeface="Gabriola" pitchFamily="82" charset="0"/>
              </a:rPr>
              <a:t>лісі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або</a:t>
            </a:r>
            <a:r>
              <a:rPr lang="ru-RU" sz="3200" b="1" dirty="0" smtClean="0">
                <a:latin typeface="Gabriola" pitchFamily="82" charset="0"/>
              </a:rPr>
              <a:t> степу </a:t>
            </a:r>
            <a:r>
              <a:rPr lang="ru-RU" sz="3200" b="1" dirty="0" err="1" smtClean="0">
                <a:latin typeface="Gabriola" pitchFamily="82" charset="0"/>
              </a:rPr>
              <a:t>укріплене</a:t>
            </a:r>
            <a:r>
              <a:rPr lang="ru-RU" sz="3200" b="1" dirty="0" smtClean="0">
                <a:latin typeface="Gabriola" pitchFamily="82" charset="0"/>
              </a:rPr>
              <a:t> частоколом </a:t>
            </a:r>
            <a:r>
              <a:rPr lang="ru-RU" sz="3200" b="1" dirty="0" err="1" smtClean="0">
                <a:latin typeface="Gabriola" pitchFamily="82" charset="0"/>
              </a:rPr>
              <a:t>місце</a:t>
            </a:r>
            <a:r>
              <a:rPr lang="ru-RU" sz="3200" b="1" dirty="0" smtClean="0">
                <a:latin typeface="Gabriola" pitchFamily="82" charset="0"/>
              </a:rPr>
              <a:t>, на </a:t>
            </a:r>
            <a:r>
              <a:rPr lang="ru-RU" sz="3200" b="1" dirty="0" err="1" smtClean="0">
                <a:latin typeface="Gabriola" pitchFamily="82" charset="0"/>
              </a:rPr>
              <a:t>якому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козаки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будували</a:t>
            </a:r>
            <a:r>
              <a:rPr lang="ru-RU" sz="3200" b="1" dirty="0" smtClean="0">
                <a:latin typeface="Gabriola" pitchFamily="82" charset="0"/>
              </a:rPr>
              <a:t> селище. </a:t>
            </a:r>
            <a:r>
              <a:rPr lang="ru-RU" sz="3200" b="1" dirty="0" err="1" smtClean="0">
                <a:latin typeface="Gabriola" pitchFamily="82" charset="0"/>
              </a:rPr>
              <a:t>Назва</a:t>
            </a:r>
            <a:r>
              <a:rPr lang="ru-RU" sz="3200" b="1" dirty="0" smtClean="0">
                <a:latin typeface="Gabriola" pitchFamily="82" charset="0"/>
              </a:rPr>
              <a:t> "</a:t>
            </a:r>
            <a:r>
              <a:rPr lang="ru-RU" sz="3200" b="1" dirty="0" err="1" smtClean="0">
                <a:latin typeface="Gabriola" pitchFamily="82" charset="0"/>
              </a:rPr>
              <a:t>січ</a:t>
            </a:r>
            <a:r>
              <a:rPr lang="ru-RU" sz="3200" b="1" dirty="0" smtClean="0">
                <a:latin typeface="Gabriola" pitchFamily="82" charset="0"/>
              </a:rPr>
              <a:t>" походить </a:t>
            </a:r>
            <a:r>
              <a:rPr lang="ru-RU" sz="3200" b="1" dirty="0" err="1" smtClean="0">
                <a:latin typeface="Gabriola" pitchFamily="82" charset="0"/>
              </a:rPr>
              <a:t>від</a:t>
            </a:r>
            <a:r>
              <a:rPr lang="ru-RU" sz="3200" b="1" dirty="0" smtClean="0">
                <a:latin typeface="Gabriola" pitchFamily="82" charset="0"/>
              </a:rPr>
              <a:t> слова "</a:t>
            </a:r>
            <a:r>
              <a:rPr lang="ru-RU" sz="3200" b="1" dirty="0" err="1" smtClean="0">
                <a:latin typeface="Gabriola" pitchFamily="82" charset="0"/>
              </a:rPr>
              <a:t>сікти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рубати</a:t>
            </a:r>
            <a:r>
              <a:rPr lang="ru-RU" sz="3200" b="1" dirty="0" smtClean="0">
                <a:latin typeface="Gabriola" pitchFamily="82" charset="0"/>
              </a:rPr>
              <a:t>",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означало </a:t>
            </a:r>
            <a:r>
              <a:rPr lang="ru-RU" sz="3200" b="1" dirty="0" err="1" smtClean="0">
                <a:latin typeface="Gabriola" pitchFamily="82" charset="0"/>
              </a:rPr>
              <a:t>дерев'яне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зрубане</a:t>
            </a:r>
            <a:r>
              <a:rPr lang="ru-RU" sz="3200" b="1" dirty="0" smtClean="0">
                <a:latin typeface="Gabriola" pitchFamily="82" charset="0"/>
              </a:rPr>
              <a:t>  </a:t>
            </a:r>
            <a:r>
              <a:rPr lang="ru-RU" sz="3200" b="1" dirty="0" err="1" smtClean="0">
                <a:latin typeface="Gabriola" pitchFamily="82" charset="0"/>
              </a:rPr>
              <a:t>укріплення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2294" name="Picture 6" descr="http://m.io.ua/img_aa/medium/2544/95/25449565.jpg"/>
          <p:cNvPicPr>
            <a:picLocks noChangeAspect="1" noChangeArrowheads="1"/>
          </p:cNvPicPr>
          <p:nvPr/>
        </p:nvPicPr>
        <p:blipFill>
          <a:blip r:embed="rId3" cstate="print"/>
          <a:srcRect t="19193" r="2857"/>
          <a:stretch>
            <a:fillRect/>
          </a:stretch>
        </p:blipFill>
        <p:spPr bwMode="auto">
          <a:xfrm>
            <a:off x="755576" y="2204864"/>
            <a:ext cx="7560840" cy="407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485"/>
          <a:stretch>
            <a:fillRect/>
          </a:stretch>
        </p:blipFill>
        <p:spPr bwMode="auto">
          <a:xfrm>
            <a:off x="395536" y="4437112"/>
            <a:ext cx="22322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i.fonts2u.com/so/soft-ornaments-two_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38" r="51890"/>
          <a:stretch>
            <a:fillRect/>
          </a:stretch>
        </p:blipFill>
        <p:spPr bwMode="auto">
          <a:xfrm rot="10800000">
            <a:off x="6516216" y="1916832"/>
            <a:ext cx="219529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5536" y="4581128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Центром </a:t>
            </a:r>
            <a:r>
              <a:rPr lang="ru-RU" sz="3200" b="1" dirty="0" err="1" smtClean="0">
                <a:latin typeface="Gabriola" pitchFamily="82" charset="0"/>
              </a:rPr>
              <a:t>козацтва</a:t>
            </a:r>
            <a:r>
              <a:rPr lang="ru-RU" sz="3200" b="1" dirty="0" smtClean="0">
                <a:latin typeface="Gabriola" pitchFamily="82" charset="0"/>
              </a:rPr>
              <a:t> стало </a:t>
            </a:r>
            <a:r>
              <a:rPr lang="ru-RU" sz="3200" b="1" dirty="0" err="1" smtClean="0">
                <a:latin typeface="Gabriola" pitchFamily="82" charset="0"/>
              </a:rPr>
              <a:t>Запоріжжя</a:t>
            </a:r>
            <a:r>
              <a:rPr lang="ru-RU" sz="3200" b="1" dirty="0" smtClean="0">
                <a:latin typeface="Gabriola" pitchFamily="82" charset="0"/>
              </a:rPr>
              <a:t> - степи за порогами </a:t>
            </a:r>
            <a:r>
              <a:rPr lang="ru-RU" sz="3200" b="1" dirty="0" err="1" smtClean="0">
                <a:latin typeface="Gabriola" pitchFamily="82" charset="0"/>
              </a:rPr>
              <a:t>Дніпра</a:t>
            </a:r>
            <a:r>
              <a:rPr lang="ru-RU" sz="3200" b="1" dirty="0" smtClean="0">
                <a:latin typeface="Gabriola" pitchFamily="82" charset="0"/>
              </a:rPr>
              <a:t>. Жили </a:t>
            </a:r>
            <a:r>
              <a:rPr lang="ru-RU" sz="3200" b="1" dirty="0" err="1" smtClean="0">
                <a:latin typeface="Gabriola" pitchFamily="82" charset="0"/>
              </a:rPr>
              <a:t>козаки</a:t>
            </a:r>
            <a:r>
              <a:rPr lang="ru-RU" sz="3200" b="1" dirty="0" smtClean="0">
                <a:latin typeface="Gabriola" pitchFamily="82" charset="0"/>
              </a:rPr>
              <a:t> куренями. У кожного куреня </a:t>
            </a:r>
            <a:r>
              <a:rPr lang="ru-RU" sz="3200" b="1" dirty="0" err="1" smtClean="0">
                <a:latin typeface="Gabriola" pitchFamily="82" charset="0"/>
              </a:rPr>
              <a:t>був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свій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отаман</a:t>
            </a:r>
            <a:r>
              <a:rPr lang="ru-RU" sz="3200" b="1" dirty="0" smtClean="0">
                <a:latin typeface="Gabriola" pitchFamily="82" charset="0"/>
              </a:rPr>
              <a:t> - </a:t>
            </a:r>
            <a:r>
              <a:rPr lang="ru-RU" sz="3200" b="1" dirty="0" err="1" smtClean="0">
                <a:latin typeface="Gabriola" pitchFamily="82" charset="0"/>
              </a:rPr>
              <a:t>сильний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розумний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хоробрий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козак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0244" name="Picture 4" descr="http://demiart.ru/forum/uploads/post-15637-1185685245.jpg"/>
          <p:cNvPicPr>
            <a:picLocks noChangeAspect="1" noChangeArrowheads="1"/>
          </p:cNvPicPr>
          <p:nvPr/>
        </p:nvPicPr>
        <p:blipFill>
          <a:blip r:embed="rId3" cstate="print"/>
          <a:srcRect l="2459" t="3526" r="1634" b="3044"/>
          <a:stretch>
            <a:fillRect/>
          </a:stretch>
        </p:blipFill>
        <p:spPr bwMode="auto">
          <a:xfrm>
            <a:off x="251520" y="260648"/>
            <a:ext cx="487480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http://www.emedia-p.co.il/wp-content/uploads/2013/08/EL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8969" b="37650"/>
          <a:stretch>
            <a:fillRect/>
          </a:stretch>
        </p:blipFill>
        <p:spPr bwMode="auto">
          <a:xfrm>
            <a:off x="323528" y="3861048"/>
            <a:ext cx="856895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10" descr="http://xn--80aaganktfrtb6aej6eud.xn--p1ai/Photos10/kharakter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377181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674" name="Picture 2" descr="http://uslide.ru/images/10/17017/960/img14.jpg"/>
          <p:cNvPicPr>
            <a:picLocks noChangeAspect="1" noChangeArrowheads="1"/>
          </p:cNvPicPr>
          <p:nvPr/>
        </p:nvPicPr>
        <p:blipFill>
          <a:blip r:embed="rId3" cstate="print"/>
          <a:srcRect l="7143" t="43810" r="34286"/>
          <a:stretch>
            <a:fillRect/>
          </a:stretch>
        </p:blipFill>
        <p:spPr bwMode="auto">
          <a:xfrm>
            <a:off x="467544" y="1628800"/>
            <a:ext cx="4968552" cy="357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23528" y="260648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І в </a:t>
            </a:r>
            <a:r>
              <a:rPr lang="ru-RU" sz="3200" b="1" dirty="0" err="1" smtClean="0">
                <a:latin typeface="Gabriola" pitchFamily="82" charset="0"/>
              </a:rPr>
              <a:t>поході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на </a:t>
            </a:r>
            <a:r>
              <a:rPr lang="ru-RU" sz="3200" b="1" dirty="0" err="1" smtClean="0">
                <a:latin typeface="Gabriola" pitchFamily="82" charset="0"/>
              </a:rPr>
              <a:t>хуторі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у себе в </a:t>
            </a:r>
            <a:r>
              <a:rPr lang="ru-RU" sz="3200" b="1" dirty="0" err="1" smtClean="0">
                <a:latin typeface="Gabriola" pitchFamily="82" charset="0"/>
              </a:rPr>
              <a:t>курені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запорожець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був</a:t>
            </a:r>
            <a:r>
              <a:rPr lang="ru-RU" sz="3200" b="1" dirty="0" smtClean="0">
                <a:latin typeface="Gabriola" pitchFamily="82" charset="0"/>
              </a:rPr>
              <a:t> сам </a:t>
            </a:r>
            <a:r>
              <a:rPr lang="ru-RU" sz="3200" b="1" dirty="0" err="1" smtClean="0">
                <a:latin typeface="Gabriola" pitchFamily="82" charset="0"/>
              </a:rPr>
              <a:t>собі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ловець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швець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тесля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коваль, </a:t>
            </a:r>
            <a:r>
              <a:rPr lang="ru-RU" sz="3200" b="1" dirty="0" err="1" smtClean="0">
                <a:latin typeface="Gabriola" pitchFamily="82" charset="0"/>
              </a:rPr>
              <a:t>і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лимар</a:t>
            </a:r>
            <a:endParaRPr lang="uk-UA" sz="3200" b="1" dirty="0" smtClean="0">
              <a:latin typeface="Gabriola" pitchFamily="82" charset="0"/>
            </a:endParaRPr>
          </a:p>
        </p:txBody>
      </p:sp>
      <p:pic>
        <p:nvPicPr>
          <p:cNvPr id="14" name="Picture 2" descr="http://uslide.ru/images/10/17017/960/img14.jpg"/>
          <p:cNvPicPr>
            <a:picLocks noChangeAspect="1" noChangeArrowheads="1"/>
          </p:cNvPicPr>
          <p:nvPr/>
        </p:nvPicPr>
        <p:blipFill>
          <a:blip r:embed="rId3" cstate="print"/>
          <a:srcRect l="67587" t="43692"/>
          <a:stretch>
            <a:fillRect/>
          </a:stretch>
        </p:blipFill>
        <p:spPr bwMode="auto">
          <a:xfrm>
            <a:off x="5796136" y="1628800"/>
            <a:ext cx="294091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2" descr="http://www.emedia-p.co.il/wp-content/uploads/2013/08/EL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38969" b="37650"/>
          <a:stretch>
            <a:fillRect/>
          </a:stretch>
        </p:blipFill>
        <p:spPr bwMode="auto">
          <a:xfrm>
            <a:off x="251520" y="5661248"/>
            <a:ext cx="856895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42" name="Picture 2" descr="http://static4.depositphotos.com/1006737/287/i/950/depositphotos_2876768-Bula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82" r="6061" b="12121"/>
          <a:stretch>
            <a:fillRect/>
          </a:stretch>
        </p:blipFill>
        <p:spPr bwMode="auto">
          <a:xfrm rot="6313397">
            <a:off x="1554967" y="3784920"/>
            <a:ext cx="3280490" cy="1178926"/>
          </a:xfrm>
          <a:prstGeom prst="rect">
            <a:avLst/>
          </a:prstGeom>
          <a:noFill/>
        </p:spPr>
      </p:pic>
      <p:pic>
        <p:nvPicPr>
          <p:cNvPr id="5" name="Picture 4" descr="http://kampot.org.ua/imag/history/kozaku/prapor/img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2232248" cy="3198063"/>
          </a:xfrm>
          <a:prstGeom prst="rect">
            <a:avLst/>
          </a:prstGeom>
          <a:noFill/>
        </p:spPr>
      </p:pic>
      <p:pic>
        <p:nvPicPr>
          <p:cNvPr id="6" name="Picture 4" descr="http://f-gl.ru/images/gerb/Ukraine/PeechatZaporozh15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1728192" cy="1752387"/>
          </a:xfrm>
          <a:prstGeom prst="rect">
            <a:avLst/>
          </a:prstGeom>
          <a:noFill/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9512" y="0"/>
            <a:ext cx="7488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abriola" pitchFamily="82" charset="0"/>
              </a:rPr>
              <a:t>Військо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Запорізьке</a:t>
            </a:r>
            <a:r>
              <a:rPr lang="ru-RU" sz="3200" b="1" dirty="0" smtClean="0">
                <a:latin typeface="Gabriola" pitchFamily="82" charset="0"/>
              </a:rPr>
              <a:t> мало добре </a:t>
            </a:r>
            <a:r>
              <a:rPr lang="ru-RU" sz="3200" b="1" dirty="0" err="1" smtClean="0">
                <a:latin typeface="Gabriola" pitchFamily="82" charset="0"/>
              </a:rPr>
              <a:t>організований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державний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апарат</a:t>
            </a:r>
            <a:r>
              <a:rPr lang="ru-RU" sz="3200" b="1" dirty="0" smtClean="0">
                <a:latin typeface="Gabriola" pitchFamily="82" charset="0"/>
              </a:rPr>
              <a:t>, тому </a:t>
            </a:r>
            <a:r>
              <a:rPr lang="ru-RU" sz="3200" b="1" dirty="0" err="1" smtClean="0">
                <a:latin typeface="Gabriola" pitchFamily="82" charset="0"/>
              </a:rPr>
              <a:t>важливою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складовою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їх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ідеології</a:t>
            </a:r>
            <a:r>
              <a:rPr lang="ru-RU" sz="3200" b="1" dirty="0" smtClean="0">
                <a:latin typeface="Gabriola" pitchFamily="82" charset="0"/>
              </a:rPr>
              <a:t> стала </a:t>
            </a:r>
            <a:r>
              <a:rPr lang="ru-RU" sz="3200" b="1" dirty="0" err="1" smtClean="0">
                <a:latin typeface="Gabriola" pitchFamily="82" charset="0"/>
              </a:rPr>
              <a:t>символіка</a:t>
            </a:r>
            <a:r>
              <a:rPr lang="ru-RU" sz="3200" b="1" dirty="0" smtClean="0">
                <a:latin typeface="Gabriola" pitchFamily="82" charset="0"/>
              </a:rPr>
              <a:t>. </a:t>
            </a:r>
            <a:r>
              <a:rPr lang="ru-RU" sz="3200" b="1" dirty="0" err="1" smtClean="0">
                <a:latin typeface="Gabriola" pitchFamily="82" charset="0"/>
              </a:rPr>
              <a:t>Кожна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з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козацьких</a:t>
            </a:r>
            <a:r>
              <a:rPr lang="ru-RU" sz="3200" b="1" dirty="0" smtClean="0">
                <a:latin typeface="Gabriola" pitchFamily="82" charset="0"/>
              </a:rPr>
              <a:t> клейнод </a:t>
            </a:r>
            <a:r>
              <a:rPr lang="ru-RU" sz="3200" b="1" dirty="0" err="1" smtClean="0">
                <a:latin typeface="Gabriola" pitchFamily="82" charset="0"/>
              </a:rPr>
              <a:t>унікальна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адже</a:t>
            </a:r>
            <a:r>
              <a:rPr lang="ru-RU" sz="3200" b="1" dirty="0" smtClean="0">
                <a:latin typeface="Gabriola" pitchFamily="82" charset="0"/>
              </a:rPr>
              <a:t> мала </a:t>
            </a:r>
            <a:r>
              <a:rPr lang="ru-RU" sz="3200" b="1" dirty="0" err="1" smtClean="0">
                <a:latin typeface="Gabriola" pitchFamily="82" charset="0"/>
              </a:rPr>
              <a:t>своє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призначення</a:t>
            </a:r>
            <a:r>
              <a:rPr lang="ru-RU" sz="3200" b="1" dirty="0" smtClean="0">
                <a:latin typeface="Gabriola" pitchFamily="82" charset="0"/>
              </a:rPr>
              <a:t>, </a:t>
            </a:r>
            <a:r>
              <a:rPr lang="ru-RU" sz="3200" b="1" dirty="0" err="1" smtClean="0">
                <a:latin typeface="Gabriola" pitchFamily="82" charset="0"/>
              </a:rPr>
              <a:t>символізувала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певну</a:t>
            </a:r>
            <a:r>
              <a:rPr lang="ru-RU" sz="3200" b="1" dirty="0" smtClean="0">
                <a:latin typeface="Gabriola" pitchFamily="82" charset="0"/>
              </a:rPr>
              <a:t>  </a:t>
            </a:r>
            <a:r>
              <a:rPr lang="ru-RU" sz="3200" b="1" dirty="0" err="1" smtClean="0">
                <a:latin typeface="Gabriola" pitchFamily="82" charset="0"/>
              </a:rPr>
              <a:t>гілку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влади</a:t>
            </a:r>
            <a:r>
              <a:rPr lang="ru-RU" sz="3200" b="1" dirty="0" smtClean="0">
                <a:latin typeface="Gabriola" pitchFamily="82" charset="0"/>
              </a:rPr>
              <a:t> на </a:t>
            </a:r>
            <a:r>
              <a:rPr lang="ru-RU" sz="3200" b="1" dirty="0" err="1" smtClean="0">
                <a:latin typeface="Gabriola" pitchFamily="82" charset="0"/>
              </a:rPr>
              <a:t>Запорізькій</a:t>
            </a: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err="1" smtClean="0">
                <a:latin typeface="Gabriola" pitchFamily="82" charset="0"/>
              </a:rPr>
              <a:t>Січі</a:t>
            </a:r>
            <a:endParaRPr lang="uk-UA" sz="3200" b="1" dirty="0" smtClean="0">
              <a:latin typeface="Gabriola" pitchFamily="82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55576" y="5949280"/>
            <a:ext cx="1440160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320019"/>
                </a:solidFill>
                <a:latin typeface="Gabriola" pitchFamily="82" charset="0"/>
              </a:rPr>
              <a:t>Корогви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411760" y="5949280"/>
            <a:ext cx="1440160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0019"/>
                </a:solidFill>
                <a:latin typeface="Gabriola" pitchFamily="82" charset="0"/>
              </a:rPr>
              <a:t>Булова</a:t>
            </a:r>
            <a:endParaRPr lang="uk-UA" sz="3200" b="1" dirty="0" smtClean="0">
              <a:solidFill>
                <a:srgbClr val="320019"/>
              </a:solidFill>
              <a:latin typeface="Gabriola" pitchFamily="82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067944" y="5949280"/>
            <a:ext cx="1440160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320019"/>
                </a:solidFill>
                <a:latin typeface="Gabriola" pitchFamily="82" charset="0"/>
              </a:rPr>
              <a:t>Литаври</a:t>
            </a:r>
            <a:endParaRPr lang="uk-UA" sz="3200" b="1" dirty="0" smtClean="0">
              <a:solidFill>
                <a:srgbClr val="320019"/>
              </a:solidFill>
              <a:latin typeface="Gabriola" pitchFamily="82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724128" y="5661248"/>
            <a:ext cx="1440160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20019"/>
                </a:solidFill>
                <a:latin typeface="Gabriola" pitchFamily="82" charset="0"/>
              </a:rPr>
              <a:t>Печатка</a:t>
            </a:r>
            <a:endParaRPr lang="uk-UA" sz="3200" b="1" dirty="0" smtClean="0">
              <a:solidFill>
                <a:srgbClr val="320019"/>
              </a:solidFill>
              <a:latin typeface="Gabriola" pitchFamily="82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452320" y="5301208"/>
            <a:ext cx="1440160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20019"/>
                </a:solidFill>
                <a:latin typeface="Gabriola" pitchFamily="82" charset="0"/>
              </a:rPr>
              <a:t>Бунчук</a:t>
            </a:r>
            <a:endParaRPr lang="uk-UA" sz="3200" b="1" dirty="0" smtClean="0">
              <a:solidFill>
                <a:srgbClr val="320019"/>
              </a:solidFill>
              <a:latin typeface="Gabriola" pitchFamily="82" charset="0"/>
            </a:endParaRPr>
          </a:p>
        </p:txBody>
      </p:sp>
      <p:pic>
        <p:nvPicPr>
          <p:cNvPr id="10248" name="Picture 8" descr="http://kozaku.in.ua/malunku/kozak_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24944"/>
            <a:ext cx="2095500" cy="3000376"/>
          </a:xfrm>
          <a:prstGeom prst="rect">
            <a:avLst/>
          </a:prstGeom>
          <a:noFill/>
        </p:spPr>
      </p:pic>
      <p:pic>
        <p:nvPicPr>
          <p:cNvPr id="10252" name="Picture 12" descr="http://indragop.org.ua/_ph/11/70250603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 b="2201"/>
          <a:stretch>
            <a:fillRect/>
          </a:stretch>
        </p:blipFill>
        <p:spPr bwMode="auto">
          <a:xfrm>
            <a:off x="7452320" y="260648"/>
            <a:ext cx="146765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5621415ab3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9512" y="0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Gabriola" pitchFamily="82" charset="0"/>
              </a:rPr>
              <a:t>У центрі Січі був майдан, де ріс дуб-велетень. Розповідають, що воїни Богдана Хмельницького перед походами збиралися під деревом: воно ніби наділяло їх відвагою</a:t>
            </a:r>
          </a:p>
        </p:txBody>
      </p:sp>
      <p:pic>
        <p:nvPicPr>
          <p:cNvPr id="9218" name="Picture 2" descr="http://stihi.pro/photo/content/Hortica/d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3924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blog-travushka.ru/wp-content/uploads/2015/08/%D0%97%D0%B0%D0%BF%D0%BE%D1%80%D0%BE%D0%B6%D1%81%D0%BA%D0%B8%D0%B9-%D0%B4%D1%83%D0%B11.jpg"/>
          <p:cNvPicPr>
            <a:picLocks noChangeAspect="1" noChangeArrowheads="1"/>
          </p:cNvPicPr>
          <p:nvPr/>
        </p:nvPicPr>
        <p:blipFill>
          <a:blip r:embed="rId4" cstate="print"/>
          <a:srcRect l="17346" r="4959"/>
          <a:stretch>
            <a:fillRect/>
          </a:stretch>
        </p:blipFill>
        <p:spPr bwMode="auto">
          <a:xfrm>
            <a:off x="5364088" y="2564904"/>
            <a:ext cx="3528392" cy="405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www.history-names.ru/images/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160240" cy="2365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8" descr="http://s7.hostingkartinok.com/uploads/images/2014/09/64e8f7a03eeb7f2073495f27122558f4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9781" b="32145"/>
          <a:stretch>
            <a:fillRect/>
          </a:stretch>
        </p:blipFill>
        <p:spPr bwMode="auto">
          <a:xfrm rot="5400000">
            <a:off x="2934072" y="4130824"/>
            <a:ext cx="4211960" cy="792088"/>
          </a:xfrm>
          <a:prstGeom prst="rect">
            <a:avLst/>
          </a:prstGeom>
          <a:noFill/>
        </p:spPr>
      </p:pic>
      <p:pic>
        <p:nvPicPr>
          <p:cNvPr id="9" name="Picture 8" descr="http://3.bp.blogspot.com/-iw6P-Ef3aGU/TkgM3M3A3qI/AAAAAAAANv0/E7oOqBCWKQo/s1600/fancy%252Bframe%252Bvintage%252Bimage%252Bgraphicsfairy005aqu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alpha val="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0"/>
            <a:ext cx="2520280" cy="266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656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114</cp:revision>
  <dcterms:created xsi:type="dcterms:W3CDTF">2016-09-29T07:15:35Z</dcterms:created>
  <dcterms:modified xsi:type="dcterms:W3CDTF">2022-11-18T07:33:33Z</dcterms:modified>
</cp:coreProperties>
</file>