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9" r:id="rId6"/>
    <p:sldId id="260" r:id="rId7"/>
    <p:sldId id="261" r:id="rId8"/>
    <p:sldId id="257" r:id="rId9"/>
    <p:sldId id="258" r:id="rId10"/>
    <p:sldId id="262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575" autoAdjust="0"/>
  </p:normalViewPr>
  <p:slideViewPr>
    <p:cSldViewPr>
      <p:cViewPr varScale="1">
        <p:scale>
          <a:sx n="54" d="100"/>
          <a:sy n="54" d="100"/>
        </p:scale>
        <p:origin x="82" y="52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uk-UA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2D25A2-4708-4119-B94D-4F7C76F0C9F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9467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uk-UA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71ACC-329C-4A43-8A0F-DBD82528669E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8479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6D857-C100-4952-9301-DC40C4916BA1}" type="slidenum">
              <a:rPr lang="uk-UA"/>
              <a:pPr/>
              <a:t>1</a:t>
            </a:fld>
            <a:endParaRPr lang="uk-UA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uk-UA" noProof="0"/>
              <a:t>Клацніть, щоб редагувати стиль зразка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uk-UA" noProof="0"/>
              <a:t>Клацніть, щоб редагувати стиль зразка підзаголовка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DB4753A-6D9D-46D7-843E-4087DE796D65}" type="slidenum">
              <a:rPr lang="uk-UA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BCF41-1472-4FF3-B81B-F28B1EF47A85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08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216BF-146F-447D-8D70-4579A7726A9A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914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F04AE-A4ED-491B-B2CA-2D5575A4FE0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292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6B71B-82B3-48A0-8BE8-BA0D21E7042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409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5119-8DFE-44AF-8059-CD368D390B57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96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DE689-D8CB-4589-9E1F-287E7D148990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51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BE3B2-2BC7-42B2-B2D9-29ACB32EC1B7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8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B5D6-7D82-4D95-B23A-41C1219D7BE5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151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D59D2-585E-4187-A7A6-AEDA2C49155E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639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F032F-4C70-46F9-90DF-2A51D9D59D7A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23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8486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C0F8553-72C2-4AA3-BCF0-7036AEC31F17}" type="slidenum">
              <a:rPr lang="uk-UA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err="1"/>
              <a:t>В.Голобородько</a:t>
            </a:r>
            <a:r>
              <a:rPr lang="ru-RU" b="1" dirty="0"/>
              <a:t> </a:t>
            </a:r>
            <a:r>
              <a:rPr lang="ru-RU" b="1" dirty="0" err="1"/>
              <a:t>Вірші</a:t>
            </a:r>
            <a:r>
              <a:rPr lang="ru-RU" b="1" dirty="0"/>
              <a:t> для </a:t>
            </a:r>
            <a:r>
              <a:rPr lang="ru-RU" b="1" dirty="0" err="1"/>
              <a:t>дітей</a:t>
            </a:r>
            <a:r>
              <a:rPr lang="ru-RU" b="1" dirty="0"/>
              <a:t>.</a:t>
            </a:r>
            <a:endParaRPr lang="uk-UA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Робота з </a:t>
            </a:r>
            <a:r>
              <a:rPr lang="ru-RU" b="1" dirty="0" err="1"/>
              <a:t>дитячою</a:t>
            </a:r>
            <a:r>
              <a:rPr lang="ru-RU" b="1" dirty="0"/>
              <a:t> книгою №7. </a:t>
            </a:r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40C120-12C5-4D91-9F17-C0906A4F08FA}"/>
              </a:ext>
            </a:extLst>
          </p:cNvPr>
          <p:cNvSpPr txBox="1"/>
          <p:nvPr/>
        </p:nvSpPr>
        <p:spPr>
          <a:xfrm>
            <a:off x="899592" y="90872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92D050"/>
                </a:solidFill>
              </a:rPr>
              <a:t>Домашнє завдання.</a:t>
            </a:r>
          </a:p>
          <a:p>
            <a:r>
              <a:rPr lang="uk-UA" dirty="0">
                <a:solidFill>
                  <a:srgbClr val="92D050"/>
                </a:solidFill>
              </a:rPr>
              <a:t>Намалюй ілюстрацію до одного з віршів.</a:t>
            </a:r>
          </a:p>
        </p:txBody>
      </p:sp>
    </p:spTree>
    <p:extLst>
      <p:ext uri="{BB962C8B-B14F-4D97-AF65-F5344CB8AC3E}">
        <p14:creationId xmlns:p14="http://schemas.microsoft.com/office/powerpoint/2010/main" val="129826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87D89D8-7D5A-4256-9962-4FD8A437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76672"/>
            <a:ext cx="8280920" cy="1296144"/>
          </a:xfrm>
        </p:spPr>
        <p:txBody>
          <a:bodyPr/>
          <a:lstStyle/>
          <a:p>
            <a:r>
              <a:rPr lang="uk-UA" sz="1600" dirty="0"/>
              <a:t>Перш за все хочу познайомити Вас з творчістю сучасного з сучасним українським видатним поетом та його поезією -  </a:t>
            </a:r>
            <a:r>
              <a:rPr lang="uk-UA" sz="1600" dirty="0" err="1"/>
              <a:t>Васи́лем</a:t>
            </a:r>
            <a:r>
              <a:rPr lang="uk-UA" sz="1600" dirty="0"/>
              <a:t> </a:t>
            </a:r>
            <a:r>
              <a:rPr lang="uk-UA" sz="1600" dirty="0" err="1"/>
              <a:t>Іва́новичем</a:t>
            </a:r>
            <a:r>
              <a:rPr lang="uk-UA" sz="1600" dirty="0"/>
              <a:t> </a:t>
            </a:r>
            <a:r>
              <a:rPr lang="uk-UA" sz="1600" dirty="0" err="1"/>
              <a:t>Голоборо́дько</a:t>
            </a:r>
            <a:r>
              <a:rPr lang="uk-UA" sz="1600" dirty="0"/>
              <a:t>. А також ви матимете нагоду збагатити свій словниковий запас новим, невідомим для вас ще словом. А щоб дізнатись що це слово нам потрібно буде трішки потрудитись та розгадати кросворд! 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D41D2EFA-E6FF-4AAD-9C03-8BD6F8D9E2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3063" y="2132856"/>
            <a:ext cx="3848100" cy="541139"/>
          </a:xfrm>
          <a:prstGeom prst="rect">
            <a:avLst/>
          </a:prstGeom>
        </p:spPr>
      </p:pic>
      <p:pic>
        <p:nvPicPr>
          <p:cNvPr id="20" name="Місце для вмісту 19">
            <a:extLst>
              <a:ext uri="{FF2B5EF4-FFF2-40B4-BE49-F238E27FC236}">
                <a16:creationId xmlns:a16="http://schemas.microsoft.com/office/drawing/2014/main" id="{A56D06A7-C627-4308-B0CB-EFE12822B0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56" y="3355007"/>
            <a:ext cx="3848100" cy="121713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576485-ED2C-4D7F-9FB6-4232B0C11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05" y="2763465"/>
            <a:ext cx="3848100" cy="5411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8FEC68-6C4C-4C17-A4F8-06EB0339A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24" y="3394074"/>
            <a:ext cx="4025936" cy="4249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57E308-D398-4C33-B34B-9C4658020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06" y="3908538"/>
            <a:ext cx="3242320" cy="4559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556A4A-6F68-4574-9EF8-3E4664067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06" y="4453959"/>
            <a:ext cx="3064680" cy="4309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99EA8F-9C5E-4073-BE7E-6CB5F2CB5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893" y="4974400"/>
            <a:ext cx="3827863" cy="2698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26A729-A0A8-46D0-8357-157BBB406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5325205"/>
            <a:ext cx="3848100" cy="23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AB7396-440B-41DE-A656-BF701077081F}"/>
              </a:ext>
            </a:extLst>
          </p:cNvPr>
          <p:cNvSpPr txBox="1"/>
          <p:nvPr/>
        </p:nvSpPr>
        <p:spPr>
          <a:xfrm>
            <a:off x="971600" y="620688"/>
            <a:ext cx="727280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err="1">
                <a:solidFill>
                  <a:srgbClr val="92D050"/>
                </a:solidFill>
              </a:rPr>
              <a:t>Верлі́бр</a:t>
            </a:r>
            <a:r>
              <a:rPr lang="uk-UA" sz="2000" dirty="0">
                <a:solidFill>
                  <a:srgbClr val="92D050"/>
                </a:solidFill>
              </a:rPr>
              <a:t> (</a:t>
            </a:r>
            <a:r>
              <a:rPr lang="uk-UA" sz="2000" dirty="0" err="1">
                <a:solidFill>
                  <a:srgbClr val="92D050"/>
                </a:solidFill>
              </a:rPr>
              <a:t>фр</a:t>
            </a:r>
            <a:r>
              <a:rPr lang="uk-UA" sz="2000" dirty="0">
                <a:solidFill>
                  <a:srgbClr val="92D050"/>
                </a:solidFill>
              </a:rPr>
              <a:t>. </a:t>
            </a:r>
            <a:r>
              <a:rPr lang="uk-UA" sz="2000" dirty="0" err="1">
                <a:solidFill>
                  <a:srgbClr val="92D050"/>
                </a:solidFill>
              </a:rPr>
              <a:t>vers</a:t>
            </a:r>
            <a:r>
              <a:rPr lang="uk-UA" sz="2000" dirty="0">
                <a:solidFill>
                  <a:srgbClr val="92D050"/>
                </a:solidFill>
              </a:rPr>
              <a:t> </a:t>
            </a:r>
            <a:r>
              <a:rPr lang="uk-UA" sz="2000" dirty="0" err="1">
                <a:solidFill>
                  <a:srgbClr val="92D050"/>
                </a:solidFill>
              </a:rPr>
              <a:t>libre</a:t>
            </a:r>
            <a:r>
              <a:rPr lang="uk-UA" sz="2000" dirty="0">
                <a:solidFill>
                  <a:srgbClr val="92D050"/>
                </a:solidFill>
              </a:rPr>
              <a:t> — вільний вірш) — неримований, нерівно наголошений </a:t>
            </a:r>
            <a:r>
              <a:rPr lang="uk-UA" sz="2000" dirty="0" err="1">
                <a:solidFill>
                  <a:srgbClr val="92D050"/>
                </a:solidFill>
              </a:rPr>
              <a:t>віршорядок</a:t>
            </a:r>
            <a:r>
              <a:rPr lang="uk-UA" sz="2000" dirty="0">
                <a:solidFill>
                  <a:srgbClr val="92D050"/>
                </a:solidFill>
              </a:rPr>
              <a:t> (і вірш як жанр), що має версифікаційні джерела у фольклорі  (замовляння та інші форми неримованої чи спорадично римованої народної поезії). Верлібр є одночасно і ліричним жанром.</a:t>
            </a:r>
          </a:p>
          <a:p>
            <a:r>
              <a:rPr lang="uk-UA" sz="2000" dirty="0">
                <a:solidFill>
                  <a:srgbClr val="92D050"/>
                </a:solidFill>
              </a:rPr>
              <a:t>Верлібр – форма, утвердження якої є закономірним і водночас новим етапом у розвитку віршової культури ХХ ст. Термін «верлібр» уперше ужив французький письменник </a:t>
            </a:r>
            <a:r>
              <a:rPr lang="uk-UA" sz="2000" dirty="0" err="1">
                <a:solidFill>
                  <a:srgbClr val="92D050"/>
                </a:solidFill>
              </a:rPr>
              <a:t>Г.Кон</a:t>
            </a:r>
            <a:r>
              <a:rPr lang="uk-UA" sz="2000" dirty="0">
                <a:solidFill>
                  <a:srgbClr val="92D050"/>
                </a:solidFill>
              </a:rPr>
              <a:t> у передмові до збірки «Перші вірші», (1884). Водночас побудова типології форм сучасного вільного вірша надзвичайно ускладнена через велику розбіжність у тлумаченні самого цього поняття.</a:t>
            </a:r>
          </a:p>
          <a:p>
            <a:r>
              <a:rPr lang="uk-UA" dirty="0">
                <a:solidFill>
                  <a:srgbClr val="00B050"/>
                </a:solidFill>
              </a:rPr>
              <a:t>Власне автор з яким ми сьогодні познайомимось в своїй поезії використовує цей жанр поезії.</a:t>
            </a:r>
          </a:p>
        </p:txBody>
      </p:sp>
    </p:spTree>
    <p:extLst>
      <p:ext uri="{BB962C8B-B14F-4D97-AF65-F5344CB8AC3E}">
        <p14:creationId xmlns:p14="http://schemas.microsoft.com/office/powerpoint/2010/main" val="131256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2B9C-DEA2-4840-AB39-8785AE910E7B}"/>
              </a:ext>
            </a:extLst>
          </p:cNvPr>
          <p:cNvSpPr txBox="1"/>
          <p:nvPr/>
        </p:nvSpPr>
        <p:spPr>
          <a:xfrm>
            <a:off x="1979712" y="620688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00B050"/>
                </a:solidFill>
              </a:rPr>
              <a:t>Василь Іванович про вірші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FE15E-E822-4085-85A0-661DF5BBDDF0}"/>
              </a:ext>
            </a:extLst>
          </p:cNvPr>
          <p:cNvSpPr txBox="1"/>
          <p:nvPr/>
        </p:nvSpPr>
        <p:spPr>
          <a:xfrm>
            <a:off x="899592" y="2132856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/>
              <a:t>«Вірші поглиблюють наші знання про світ. Світ після читання віршів стає не таким простим, як ми його сприймаємо. </a:t>
            </a:r>
          </a:p>
          <a:p>
            <a:r>
              <a:rPr lang="uk-UA"/>
              <a:t>	Кожен може стати поетом, писати вірші, це не те вміння, що надається якимсь винятковим людям. Вірші виникають і пишуться, ніби самі по собі. Але треба багато знати, читати. Бо тільки на цьому ґрунті вірші писатимуться потім самі по собі. Різні люди сприймають поезію по – різному.</a:t>
            </a:r>
          </a:p>
          <a:p>
            <a:r>
              <a:rPr lang="uk-UA"/>
              <a:t>	Це залежить від культурного досвіду кожного.</a:t>
            </a:r>
          </a:p>
          <a:p>
            <a:r>
              <a:rPr lang="uk-UA"/>
              <a:t>	Людей без такого досвіду, мабуть, немає.</a:t>
            </a:r>
          </a:p>
          <a:p>
            <a:r>
              <a:rPr lang="uk-UA"/>
              <a:t>	Але у всіх він різний. Діти теж мають цей досвід.» </a:t>
            </a:r>
          </a:p>
        </p:txBody>
      </p:sp>
    </p:spTree>
    <p:extLst>
      <p:ext uri="{BB962C8B-B14F-4D97-AF65-F5344CB8AC3E}">
        <p14:creationId xmlns:p14="http://schemas.microsoft.com/office/powerpoint/2010/main" val="410910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6F853-6D42-4501-8B76-1A2D2947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Знайомство з поетом</a:t>
            </a:r>
          </a:p>
        </p:txBody>
      </p:sp>
      <p:pic>
        <p:nvPicPr>
          <p:cNvPr id="4" name="В гостях у Василя Голобородько">
            <a:hlinkClick r:id="" action="ppaction://media"/>
            <a:extLst>
              <a:ext uri="{FF2B5EF4-FFF2-40B4-BE49-F238E27FC236}">
                <a16:creationId xmlns:a16="http://schemas.microsoft.com/office/drawing/2014/main" id="{D9794519-1C8A-4ECD-83F1-B2596E4710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13" y="1981201"/>
            <a:ext cx="7369175" cy="3896072"/>
          </a:xfrm>
        </p:spPr>
      </p:pic>
    </p:spTree>
    <p:extLst>
      <p:ext uri="{BB962C8B-B14F-4D97-AF65-F5344CB8AC3E}">
        <p14:creationId xmlns:p14="http://schemas.microsoft.com/office/powerpoint/2010/main" val="8329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C9080-A72F-4946-9D6E-A2E8C88DE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Знайомство з творчістю поета</a:t>
            </a:r>
          </a:p>
        </p:txBody>
      </p:sp>
      <p:pic>
        <p:nvPicPr>
          <p:cNvPr id="4" name="Василь Голобородько Віршики (Хрестоматія для 3-4 класів) аудіокнига">
            <a:hlinkClick r:id="" action="ppaction://media"/>
            <a:extLst>
              <a:ext uri="{FF2B5EF4-FFF2-40B4-BE49-F238E27FC236}">
                <a16:creationId xmlns:a16="http://schemas.microsoft.com/office/drawing/2014/main" id="{23BC3AF1-0F07-4BC7-863B-9AC5A0E96B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572" y="1988840"/>
            <a:ext cx="6958855" cy="3914169"/>
          </a:xfrm>
        </p:spPr>
      </p:pic>
    </p:spTree>
    <p:extLst>
      <p:ext uri="{BB962C8B-B14F-4D97-AF65-F5344CB8AC3E}">
        <p14:creationId xmlns:p14="http://schemas.microsoft.com/office/powerpoint/2010/main" val="41226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2BB8B-79E6-4E34-AAED-8A60CBD9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Робота над віршами «Після дощу» та «Великий дощ».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E9C1808E-ECB5-44B5-9257-1FA8098BC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28600" y="2224868"/>
            <a:ext cx="5976664" cy="988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5478E7-12EF-445C-BCBC-C3A57A43F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104" y="2147191"/>
            <a:ext cx="6664960" cy="1404620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B0291B8-ACB4-47D5-9455-116F8B574FAA}"/>
              </a:ext>
            </a:extLst>
          </p:cNvPr>
          <p:cNvSpPr/>
          <p:nvPr/>
        </p:nvSpPr>
        <p:spPr>
          <a:xfrm>
            <a:off x="4572000" y="3629488"/>
            <a:ext cx="3582144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ОПОЛОНИК –</a:t>
            </a:r>
            <a:r>
              <a:rPr lang="uk-U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велика ложка, якою насипають рідку страву.</a:t>
            </a:r>
            <a:endParaRPr lang="uk-U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CF09EDF-8DD6-41DB-8930-B681D0E5ED55}"/>
              </a:ext>
            </a:extLst>
          </p:cNvPr>
          <p:cNvSpPr/>
          <p:nvPr/>
        </p:nvSpPr>
        <p:spPr>
          <a:xfrm>
            <a:off x="989856" y="4437112"/>
            <a:ext cx="4572000" cy="10224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 Перечитайте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мовчки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слова в н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зрозумілі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є слова,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вжиті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незвичному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вас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B21095-42AA-4A3B-93FC-4F9BCAD57EFC}"/>
              </a:ext>
            </a:extLst>
          </p:cNvPr>
          <p:cNvSpPr txBox="1"/>
          <p:nvPr/>
        </p:nvSpPr>
        <p:spPr>
          <a:xfrm>
            <a:off x="755576" y="764704"/>
            <a:ext cx="756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Як </a:t>
            </a:r>
            <a:r>
              <a:rPr lang="ru-RU" dirty="0" err="1">
                <a:solidFill>
                  <a:srgbClr val="7030A0"/>
                </a:solidFill>
              </a:rPr>
              <a:t>ви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розумієте</a:t>
            </a:r>
            <a:r>
              <a:rPr lang="ru-RU" dirty="0">
                <a:solidFill>
                  <a:srgbClr val="7030A0"/>
                </a:solidFill>
              </a:rPr>
              <a:t> слова </a:t>
            </a:r>
            <a:r>
              <a:rPr lang="uk-UA" dirty="0">
                <a:solidFill>
                  <a:srgbClr val="7030A0"/>
                </a:solidFill>
              </a:rPr>
              <a:t>«</a:t>
            </a:r>
            <a:r>
              <a:rPr lang="uk-UA" b="1" dirty="0">
                <a:solidFill>
                  <a:srgbClr val="7030A0"/>
                </a:solidFill>
              </a:rPr>
              <a:t>що в ложці збирається по ополонику води»</a:t>
            </a:r>
            <a:r>
              <a:rPr lang="ru-RU" dirty="0">
                <a:solidFill>
                  <a:srgbClr val="7030A0"/>
                </a:solidFill>
              </a:rPr>
              <a:t>. </a:t>
            </a:r>
            <a:r>
              <a:rPr lang="ru-RU" dirty="0" err="1">
                <a:solidFill>
                  <a:srgbClr val="7030A0"/>
                </a:solidFill>
              </a:rPr>
              <a:t>Чому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саме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uk-UA" b="1" dirty="0">
                <a:solidFill>
                  <a:srgbClr val="7030A0"/>
                </a:solidFill>
              </a:rPr>
              <a:t>в ложці збирається</a:t>
            </a:r>
            <a:r>
              <a:rPr lang="ru-RU" dirty="0">
                <a:solidFill>
                  <a:srgbClr val="7030A0"/>
                </a:solidFill>
              </a:rPr>
              <a:t>? </a:t>
            </a: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uk-UA" dirty="0">
                <a:solidFill>
                  <a:srgbClr val="7030A0"/>
                </a:solidFill>
              </a:rPr>
              <a:t>Як це </a:t>
            </a:r>
            <a:r>
              <a:rPr lang="uk-UA" b="1" dirty="0">
                <a:solidFill>
                  <a:srgbClr val="7030A0"/>
                </a:solidFill>
              </a:rPr>
              <a:t>по ополонику води</a:t>
            </a:r>
            <a:r>
              <a:rPr lang="ru-RU" dirty="0">
                <a:solidFill>
                  <a:srgbClr val="7030A0"/>
                </a:solidFill>
              </a:rPr>
              <a:t>? </a:t>
            </a:r>
            <a:r>
              <a:rPr lang="ru-RU" dirty="0" err="1"/>
              <a:t>Зауважте</a:t>
            </a:r>
            <a:r>
              <a:rPr lang="ru-RU" dirty="0"/>
              <a:t>: </a:t>
            </a:r>
            <a:r>
              <a:rPr lang="ru-RU" dirty="0" err="1"/>
              <a:t>лише</a:t>
            </a:r>
            <a:r>
              <a:rPr lang="ru-RU" dirty="0"/>
              <a:t> два слова – а в </a:t>
            </a:r>
            <a:r>
              <a:rPr lang="ru-RU" dirty="0" err="1"/>
              <a:t>уяві</a:t>
            </a:r>
            <a:r>
              <a:rPr lang="ru-RU" dirty="0"/>
              <a:t>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постає</a:t>
            </a:r>
            <a:r>
              <a:rPr lang="ru-RU" dirty="0"/>
              <a:t> </a:t>
            </a:r>
            <a:r>
              <a:rPr lang="ru-RU" dirty="0" err="1"/>
              <a:t>ціла</a:t>
            </a:r>
            <a:r>
              <a:rPr lang="ru-RU" dirty="0"/>
              <a:t> картина – </a:t>
            </a:r>
            <a:r>
              <a:rPr lang="ru-RU" dirty="0" err="1"/>
              <a:t>саме</a:t>
            </a:r>
            <a:r>
              <a:rPr lang="ru-RU" dirty="0"/>
              <a:t> так твориться образ.</a:t>
            </a:r>
            <a:endParaRPr lang="uk-UA" dirty="0"/>
          </a:p>
          <a:p>
            <a:r>
              <a:rPr lang="ru-RU" dirty="0"/>
              <a:t>  </a:t>
            </a:r>
            <a:r>
              <a:rPr lang="ru-RU" dirty="0" err="1">
                <a:solidFill>
                  <a:srgbClr val="7030A0"/>
                </a:solidFill>
              </a:rPr>
              <a:t>Що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хоче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сказати</a:t>
            </a:r>
            <a:r>
              <a:rPr lang="ru-RU" dirty="0">
                <a:solidFill>
                  <a:srgbClr val="7030A0"/>
                </a:solidFill>
              </a:rPr>
              <a:t> поет? </a:t>
            </a:r>
            <a:r>
              <a:rPr lang="ru-RU" i="1" dirty="0" err="1"/>
              <a:t>Дощ</a:t>
            </a:r>
            <a:r>
              <a:rPr lang="ru-RU" i="1" dirty="0"/>
              <a:t> – </a:t>
            </a:r>
            <a:r>
              <a:rPr lang="ru-RU" i="1" dirty="0" err="1"/>
              <a:t>це</a:t>
            </a:r>
            <a:r>
              <a:rPr lang="ru-RU" i="1" dirty="0"/>
              <a:t> не </a:t>
            </a:r>
            <a:r>
              <a:rPr lang="ru-RU" i="1" dirty="0" err="1"/>
              <a:t>лише</a:t>
            </a:r>
            <a:r>
              <a:rPr lang="ru-RU" i="1" dirty="0"/>
              <a:t> </a:t>
            </a:r>
            <a:r>
              <a:rPr lang="ru-RU" i="1" dirty="0" err="1"/>
              <a:t>краплі</a:t>
            </a:r>
            <a:r>
              <a:rPr lang="ru-RU" i="1" dirty="0"/>
              <a:t> води,  </a:t>
            </a:r>
            <a:r>
              <a:rPr lang="ru-RU" i="1" dirty="0" err="1"/>
              <a:t>він</a:t>
            </a:r>
            <a:r>
              <a:rPr lang="ru-RU" i="1" dirty="0"/>
              <a:t> –  герой</a:t>
            </a:r>
            <a:r>
              <a:rPr lang="uk-UA" i="1" dirty="0"/>
              <a:t> даних віршів</a:t>
            </a:r>
            <a:r>
              <a:rPr lang="ru-RU" i="1" dirty="0"/>
              <a:t>,</a:t>
            </a:r>
            <a:r>
              <a:rPr lang="uk-UA" i="1" dirty="0"/>
              <a:t> в одному вірші він пірнає у річку, а в іншому збирається ложками аж по ополонику. Лише кілька рядків, а в нашій уяві постають цілі картини, які творить природа в реальному житті</a:t>
            </a:r>
            <a:r>
              <a:rPr lang="ru-RU" i="1" dirty="0"/>
              <a:t>. </a:t>
            </a:r>
            <a:r>
              <a:rPr lang="ru-RU" i="1" dirty="0" err="1"/>
              <a:t>Діти</a:t>
            </a:r>
            <a:r>
              <a:rPr lang="ru-RU" i="1" dirty="0"/>
              <a:t> те</a:t>
            </a:r>
            <a:r>
              <a:rPr lang="uk-UA" i="1" dirty="0"/>
              <a:t>ж</a:t>
            </a:r>
            <a:r>
              <a:rPr lang="ru-RU" i="1" dirty="0"/>
              <a:t> так</a:t>
            </a:r>
            <a:r>
              <a:rPr lang="uk-UA" i="1" dirty="0"/>
              <a:t>,</a:t>
            </a:r>
            <a:r>
              <a:rPr lang="ru-RU" i="1" dirty="0"/>
              <a:t> </a:t>
            </a:r>
            <a:r>
              <a:rPr lang="ru-RU" i="1" dirty="0" err="1"/>
              <a:t>по-особливому</a:t>
            </a:r>
            <a:r>
              <a:rPr lang="uk-UA" i="1" dirty="0"/>
              <a:t>,</a:t>
            </a:r>
            <a:r>
              <a:rPr lang="ru-RU" i="1" dirty="0"/>
              <a:t> </a:t>
            </a:r>
            <a:r>
              <a:rPr lang="ru-RU" i="1" dirty="0" err="1"/>
              <a:t>сприймають</a:t>
            </a:r>
            <a:r>
              <a:rPr lang="ru-RU" i="1" dirty="0"/>
              <a:t> </a:t>
            </a:r>
            <a:r>
              <a:rPr lang="ru-RU" i="1" dirty="0" err="1"/>
              <a:t>світ</a:t>
            </a:r>
            <a:r>
              <a:rPr lang="ru-RU" dirty="0"/>
              <a:t>.</a:t>
            </a:r>
            <a:endParaRPr lang="uk-UA" dirty="0"/>
          </a:p>
          <a:p>
            <a:r>
              <a:rPr lang="ru-RU" dirty="0"/>
              <a:t> </a:t>
            </a:r>
            <a:r>
              <a:rPr lang="uk-UA" dirty="0">
                <a:solidFill>
                  <a:srgbClr val="7030A0"/>
                </a:solidFill>
              </a:rPr>
              <a:t>Де подівся дощ, як він перестав іти?</a:t>
            </a:r>
          </a:p>
          <a:p>
            <a:r>
              <a:rPr lang="uk-UA" dirty="0">
                <a:solidFill>
                  <a:srgbClr val="7030A0"/>
                </a:solidFill>
              </a:rPr>
              <a:t>Дощ пірнув у річку. </a:t>
            </a:r>
            <a:r>
              <a:rPr lang="ru-RU" i="1" dirty="0"/>
              <a:t>Очевидно, </a:t>
            </a:r>
            <a:r>
              <a:rPr lang="ru-RU" i="1" dirty="0" err="1"/>
              <a:t>йдеться</a:t>
            </a:r>
            <a:r>
              <a:rPr lang="ru-RU" i="1" dirty="0"/>
              <a:t> про </a:t>
            </a:r>
            <a:r>
              <a:rPr lang="uk-UA" i="1" dirty="0"/>
              <a:t>закінчення дощу, який сховався десь у річці</a:t>
            </a:r>
            <a:r>
              <a:rPr lang="ru-RU" dirty="0"/>
              <a:t>.</a:t>
            </a:r>
            <a:endParaRPr lang="uk-UA" dirty="0"/>
          </a:p>
          <a:p>
            <a:r>
              <a:rPr lang="ru-RU" dirty="0"/>
              <a:t> </a:t>
            </a:r>
            <a:r>
              <a:rPr lang="ru-RU" dirty="0" err="1"/>
              <a:t>Звернімося</a:t>
            </a:r>
            <a:r>
              <a:rPr lang="ru-RU" dirty="0"/>
              <a:t> до </a:t>
            </a:r>
            <a:r>
              <a:rPr lang="ru-RU" dirty="0" err="1"/>
              <a:t>друго</a:t>
            </a:r>
            <a:r>
              <a:rPr lang="uk-UA" dirty="0"/>
              <a:t>го вірша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uk-UA" dirty="0">
                <a:solidFill>
                  <a:srgbClr val="7030A0"/>
                </a:solidFill>
              </a:rPr>
              <a:t>Який дощ</a:t>
            </a:r>
            <a:r>
              <a:rPr lang="ru-RU" dirty="0">
                <a:solidFill>
                  <a:srgbClr val="7030A0"/>
                </a:solidFill>
              </a:rPr>
              <a:t>? </a:t>
            </a:r>
            <a:r>
              <a:rPr lang="uk-UA" dirty="0">
                <a:solidFill>
                  <a:srgbClr val="7030A0"/>
                </a:solidFill>
              </a:rPr>
              <a:t>Які краплі? То він малий чи великий </a:t>
            </a:r>
            <a:r>
              <a:rPr lang="ru-RU" dirty="0">
                <a:solidFill>
                  <a:srgbClr val="7030A0"/>
                </a:solidFill>
              </a:rPr>
              <a:t>? </a:t>
            </a:r>
            <a:r>
              <a:rPr lang="ru-RU" dirty="0" err="1"/>
              <a:t>Відповіді</a:t>
            </a:r>
            <a:r>
              <a:rPr lang="ru-RU" dirty="0"/>
              <a:t> </a:t>
            </a:r>
            <a:r>
              <a:rPr lang="ru-RU" dirty="0" err="1"/>
              <a:t>знайдете</a:t>
            </a:r>
            <a:r>
              <a:rPr lang="ru-RU" dirty="0"/>
              <a:t> у </a:t>
            </a:r>
            <a:r>
              <a:rPr lang="ru-RU" dirty="0" err="1"/>
              <a:t>першій</a:t>
            </a:r>
            <a:r>
              <a:rPr lang="ru-RU" dirty="0"/>
              <a:t> </a:t>
            </a:r>
            <a:r>
              <a:rPr lang="ru-RU" dirty="0" err="1"/>
              <a:t>строфі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52029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448D1AF-4D0C-45FD-B777-36A60B7DAC0B}"/>
              </a:ext>
            </a:extLst>
          </p:cNvPr>
          <p:cNvSpPr/>
          <p:nvPr/>
        </p:nvSpPr>
        <p:spPr>
          <a:xfrm>
            <a:off x="827584" y="548680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Зверніть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увагу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одну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особливість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будови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вірша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рядки не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римуються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складів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Такий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вірш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називається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білим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вільним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У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ньому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головне не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співзвучність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рядків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сконцентрована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думка. І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хоч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рими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нема, але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вірш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певний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ритм. </a:t>
            </a:r>
            <a:endParaRPr lang="uk-U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A2C8A-D345-4CA1-B70E-F38FF4D6FBD6}"/>
              </a:ext>
            </a:extLst>
          </p:cNvPr>
          <p:cNvSpPr txBox="1"/>
          <p:nvPr/>
        </p:nvSpPr>
        <p:spPr>
          <a:xfrm>
            <a:off x="827584" y="213285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А як ви можете описати дощ?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C1F2E-B428-424B-A55A-7D26DCB4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20" y="2762925"/>
            <a:ext cx="2230515" cy="13234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88DCD9-9384-4375-A92C-2AE7FF0D8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724935"/>
            <a:ext cx="2051362" cy="1366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98830E-E46D-46D0-BC1C-6FB0FB509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762925"/>
            <a:ext cx="2299120" cy="13668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F408ED-219A-4407-9871-E363EB5F3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41" y="4319121"/>
            <a:ext cx="2289384" cy="11981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548033-223D-4D60-981D-181E2B035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589" y="4336683"/>
            <a:ext cx="2130534" cy="11981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899324-7FFD-4E10-8725-5A40DA7E3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6933" y="4315673"/>
            <a:ext cx="2299120" cy="12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1467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5A867B"/>
      </a:dk2>
      <a:lt2>
        <a:srgbClr val="B7D760"/>
      </a:lt2>
      <a:accent1>
        <a:srgbClr val="F1F3CF"/>
      </a:accent1>
      <a:accent2>
        <a:srgbClr val="E9CC7A"/>
      </a:accent2>
      <a:accent3>
        <a:srgbClr val="FFFFFF"/>
      </a:accent3>
      <a:accent4>
        <a:srgbClr val="000000"/>
      </a:accent4>
      <a:accent5>
        <a:srgbClr val="F7F8E4"/>
      </a:accent5>
      <a:accent6>
        <a:srgbClr val="D3B96E"/>
      </a:accent6>
      <a:hlink>
        <a:srgbClr val="D1B4C8"/>
      </a:hlink>
      <a:folHlink>
        <a:srgbClr val="96C8D1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5A867B"/>
        </a:dk2>
        <a:lt2>
          <a:srgbClr val="B7D760"/>
        </a:lt2>
        <a:accent1>
          <a:srgbClr val="F1F3CF"/>
        </a:accent1>
        <a:accent2>
          <a:srgbClr val="E9CC7A"/>
        </a:accent2>
        <a:accent3>
          <a:srgbClr val="FFFFFF"/>
        </a:accent3>
        <a:accent4>
          <a:srgbClr val="000000"/>
        </a:accent4>
        <a:accent5>
          <a:srgbClr val="F7F8E4"/>
        </a:accent5>
        <a:accent6>
          <a:srgbClr val="D3B96E"/>
        </a:accent6>
        <a:hlink>
          <a:srgbClr val="D1B4C8"/>
        </a:hlink>
        <a:folHlink>
          <a:srgbClr val="96C8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98F566CBBF44DA4180A6A1C2AF3AC0E104001C4FC99F8281AF45831A18891735BEB6" ma:contentTypeVersion="56" ma:contentTypeDescription="Create a new document." ma:contentTypeScope="" ma:versionID="b7173fa2c26ba86d94d6d27ce81b110f">
  <xsd:schema xmlns:xsd="http://www.w3.org/2001/XMLSchema" xmlns:xs="http://www.w3.org/2001/XMLSchema" xmlns:p="http://schemas.microsoft.com/office/2006/metadata/properties" xmlns:ns2="360401dd-760e-448c-b001-b4002b6d12d2" targetNamespace="http://schemas.microsoft.com/office/2006/metadata/properties" ma:root="true" ma:fieldsID="d16d50da2b575352b2e7d1822738bf13" ns2:_="">
    <xsd:import namespace="360401dd-760e-448c-b001-b4002b6d12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401dd-760e-448c-b001-b4002b6d12d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e291684f-a575-4d2a-8581-55941586852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B6C589C3-3D56-4FD6-8F98-0F9A787DEEB7}" ma:internalName="CSXSubmissionMarket" ma:readOnly="false" ma:showField="MarketName" ma:web="360401dd-760e-448c-b001-b4002b6d12d2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1abb3a9a-b7ee-4322-bd60-6ec3d570fe67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05613A9F-690E-47A3-AFA9-4EF05BD38A9E}" ma:internalName="InProjectListLookup" ma:readOnly="true" ma:showField="InProjectLis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6a228ecf-473b-4323-b0cc-83b2fdc4e093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05613A9F-690E-47A3-AFA9-4EF05BD38A9E}" ma:internalName="LastCompleteVersionLookup" ma:readOnly="true" ma:showField="LastComplete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05613A9F-690E-47A3-AFA9-4EF05BD38A9E}" ma:internalName="LastPreviewErrorLookup" ma:readOnly="true" ma:showField="LastPreviewError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05613A9F-690E-47A3-AFA9-4EF05BD38A9E}" ma:internalName="LastPreviewResultLookup" ma:readOnly="true" ma:showField="LastPreviewResul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05613A9F-690E-47A3-AFA9-4EF05BD38A9E}" ma:internalName="LastPreviewAttemptDateLookup" ma:readOnly="true" ma:showField="LastPreviewAttemptDat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05613A9F-690E-47A3-AFA9-4EF05BD38A9E}" ma:internalName="LastPreviewedByLookup" ma:readOnly="true" ma:showField="LastPreviewedBy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05613A9F-690E-47A3-AFA9-4EF05BD38A9E}" ma:internalName="LastPreviewTimeLookup" ma:readOnly="true" ma:showField="LastPreviewTi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05613A9F-690E-47A3-AFA9-4EF05BD38A9E}" ma:internalName="LastPreviewVersionLookup" ma:readOnly="true" ma:showField="LastPreview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05613A9F-690E-47A3-AFA9-4EF05BD38A9E}" ma:internalName="LastPublishErrorLookup" ma:readOnly="true" ma:showField="LastPublishError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05613A9F-690E-47A3-AFA9-4EF05BD38A9E}" ma:internalName="LastPublishResultLookup" ma:readOnly="true" ma:showField="LastPublishResul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05613A9F-690E-47A3-AFA9-4EF05BD38A9E}" ma:internalName="LastPublishAttemptDateLookup" ma:readOnly="true" ma:showField="LastPublishAttemptDat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05613A9F-690E-47A3-AFA9-4EF05BD38A9E}" ma:internalName="LastPublishedByLookup" ma:readOnly="true" ma:showField="LastPublishedBy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05613A9F-690E-47A3-AFA9-4EF05BD38A9E}" ma:internalName="LastPublishTimeLookup" ma:readOnly="true" ma:showField="LastPublishTi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05613A9F-690E-47A3-AFA9-4EF05BD38A9E}" ma:internalName="LastPublishVersionLookup" ma:readOnly="true" ma:showField="LastPublish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9C267394-8C53-48FF-B8CE-2725993CFF14}" ma:internalName="LocLastLocAttemptVersionLookup" ma:readOnly="false" ma:showField="LastLocAttemptVersion" ma:web="360401dd-760e-448c-b001-b4002b6d12d2">
      <xsd:simpleType>
        <xsd:restriction base="dms:Lookup"/>
      </xsd:simpleType>
    </xsd:element>
    <xsd:element name="LocLastLocAttemptVersionTypeLookup" ma:index="71" nillable="true" ma:displayName="Loc Last Loc Attempt Version Type" ma:default="" ma:list="{9C267394-8C53-48FF-B8CE-2725993CFF14}" ma:internalName="LocLastLocAttemptVersionTypeLookup" ma:readOnly="true" ma:showField="LastLocAttemptVersionType" ma:web="360401dd-760e-448c-b001-b4002b6d12d2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9C267394-8C53-48FF-B8CE-2725993CFF14}" ma:internalName="LocNewPublishedVersionLookup" ma:readOnly="true" ma:showField="NewPublishedVersion" ma:web="360401dd-760e-448c-b001-b4002b6d12d2">
      <xsd:simpleType>
        <xsd:restriction base="dms:Lookup"/>
      </xsd:simpleType>
    </xsd:element>
    <xsd:element name="LocOverallHandbackStatusLookup" ma:index="75" nillable="true" ma:displayName="Loc Overall Handback Status" ma:default="" ma:list="{9C267394-8C53-48FF-B8CE-2725993CFF14}" ma:internalName="LocOverallHandbackStatusLookup" ma:readOnly="true" ma:showField="OverallHandbackStatus" ma:web="360401dd-760e-448c-b001-b4002b6d12d2">
      <xsd:simpleType>
        <xsd:restriction base="dms:Lookup"/>
      </xsd:simpleType>
    </xsd:element>
    <xsd:element name="LocOverallLocStatusLookup" ma:index="76" nillable="true" ma:displayName="Loc Overall Localize Status" ma:default="" ma:list="{9C267394-8C53-48FF-B8CE-2725993CFF14}" ma:internalName="LocOverallLocStatusLookup" ma:readOnly="true" ma:showField="OverallLocStatus" ma:web="360401dd-760e-448c-b001-b4002b6d12d2">
      <xsd:simpleType>
        <xsd:restriction base="dms:Lookup"/>
      </xsd:simpleType>
    </xsd:element>
    <xsd:element name="LocOverallPreviewStatusLookup" ma:index="77" nillable="true" ma:displayName="Loc Overall Preview Status" ma:default="" ma:list="{9C267394-8C53-48FF-B8CE-2725993CFF14}" ma:internalName="LocOverallPreviewStatusLookup" ma:readOnly="true" ma:showField="OverallPreviewStatus" ma:web="360401dd-760e-448c-b001-b4002b6d12d2">
      <xsd:simpleType>
        <xsd:restriction base="dms:Lookup"/>
      </xsd:simpleType>
    </xsd:element>
    <xsd:element name="LocOverallPublishStatusLookup" ma:index="78" nillable="true" ma:displayName="Loc Overall Publish Status" ma:default="" ma:list="{9C267394-8C53-48FF-B8CE-2725993CFF14}" ma:internalName="LocOverallPublishStatusLookup" ma:readOnly="true" ma:showField="OverallPublishStatus" ma:web="360401dd-760e-448c-b001-b4002b6d12d2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9C267394-8C53-48FF-B8CE-2725993CFF14}" ma:internalName="LocProcessedForHandoffsLookup" ma:readOnly="true" ma:showField="ProcessedForHandoffs" ma:web="360401dd-760e-448c-b001-b4002b6d12d2">
      <xsd:simpleType>
        <xsd:restriction base="dms:Lookup"/>
      </xsd:simpleType>
    </xsd:element>
    <xsd:element name="LocProcessedForMarketsLookup" ma:index="81" nillable="true" ma:displayName="Loc Processed For Markets" ma:default="" ma:list="{9C267394-8C53-48FF-B8CE-2725993CFF14}" ma:internalName="LocProcessedForMarketsLookup" ma:readOnly="true" ma:showField="ProcessedForMarkets" ma:web="360401dd-760e-448c-b001-b4002b6d12d2">
      <xsd:simpleType>
        <xsd:restriction base="dms:Lookup"/>
      </xsd:simpleType>
    </xsd:element>
    <xsd:element name="LocPublishedDependentAssetsLookup" ma:index="82" nillable="true" ma:displayName="Loc Published Dependent Assets" ma:default="" ma:list="{9C267394-8C53-48FF-B8CE-2725993CFF14}" ma:internalName="LocPublishedDependentAssetsLookup" ma:readOnly="true" ma:showField="PublishedDependentAssets" ma:web="360401dd-760e-448c-b001-b4002b6d12d2">
      <xsd:simpleType>
        <xsd:restriction base="dms:Lookup"/>
      </xsd:simpleType>
    </xsd:element>
    <xsd:element name="LocPublishedLinkedAssetsLookup" ma:index="83" nillable="true" ma:displayName="Loc Published Linked Assets" ma:default="" ma:list="{9C267394-8C53-48FF-B8CE-2725993CFF14}" ma:internalName="LocPublishedLinkedAssetsLookup" ma:readOnly="true" ma:showField="PublishedLinkedAssets" ma:web="360401dd-760e-448c-b001-b4002b6d12d2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97b61706-47a0-414d-b446-69da6b820605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B6C589C3-3D56-4FD6-8F98-0F9A787DEEB7}" ma:internalName="Markets" ma:readOnly="false" ma:showField="MarketNa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05613A9F-690E-47A3-AFA9-4EF05BD38A9E}" ma:internalName="NumOfRatingsLookup" ma:readOnly="true" ma:showField="NumOfRatings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05613A9F-690E-47A3-AFA9-4EF05BD38A9E}" ma:internalName="PublishStatusLookup" ma:readOnly="false" ma:showField="PublishStatus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61ed4a50-5893-45d9-8a2e-7533c7e8710a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53ab5541-2daf-4611-96fd-62a823f4d569}" ma:internalName="TaxCatchAll" ma:showField="CatchAllData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53ab5541-2daf-4611-96fd-62a823f4d569}" ma:internalName="TaxCatchAllLabel" ma:readOnly="true" ma:showField="CatchAllDataLabel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360401dd-760e-448c-b001-b4002b6d12d2">false</MarketSpecific>
    <ApprovalStatus xmlns="360401dd-760e-448c-b001-b4002b6d12d2">InProgress</ApprovalStatus>
    <LocComments xmlns="360401dd-760e-448c-b001-b4002b6d12d2" xsi:nil="true"/>
    <DirectSourceMarket xmlns="360401dd-760e-448c-b001-b4002b6d12d2">english</DirectSourceMarket>
    <ThumbnailAssetId xmlns="360401dd-760e-448c-b001-b4002b6d12d2" xsi:nil="true"/>
    <PrimaryImageGen xmlns="360401dd-760e-448c-b001-b4002b6d12d2">true</PrimaryImageGen>
    <LegacyData xmlns="360401dd-760e-448c-b001-b4002b6d12d2" xsi:nil="true"/>
    <TPFriendlyName xmlns="360401dd-760e-448c-b001-b4002b6d12d2" xsi:nil="true"/>
    <NumericId xmlns="360401dd-760e-448c-b001-b4002b6d12d2" xsi:nil="true"/>
    <LocRecommendedHandoff xmlns="360401dd-760e-448c-b001-b4002b6d12d2" xsi:nil="true"/>
    <BlockPublish xmlns="360401dd-760e-448c-b001-b4002b6d12d2">false</BlockPublish>
    <BusinessGroup xmlns="360401dd-760e-448c-b001-b4002b6d12d2" xsi:nil="true"/>
    <OpenTemplate xmlns="360401dd-760e-448c-b001-b4002b6d12d2">true</OpenTemplate>
    <SourceTitle xmlns="360401dd-760e-448c-b001-b4002b6d12d2">Playpen design template</SourceTitle>
    <APEditor xmlns="360401dd-760e-448c-b001-b4002b6d12d2">
      <UserInfo>
        <DisplayName/>
        <AccountId xsi:nil="true"/>
        <AccountType/>
      </UserInfo>
    </APEditor>
    <UALocComments xmlns="360401dd-760e-448c-b001-b4002b6d12d2">2007 Template UpLeveling Do Not HandOff</UALocComments>
    <IntlLangReviewDate xmlns="360401dd-760e-448c-b001-b4002b6d12d2" xsi:nil="true"/>
    <PublishStatusLookup xmlns="360401dd-760e-448c-b001-b4002b6d12d2">
      <Value>219377</Value>
      <Value>219380</Value>
    </PublishStatusLookup>
    <ParentAssetId xmlns="360401dd-760e-448c-b001-b4002b6d12d2" xsi:nil="true"/>
    <FeatureTagsTaxHTField0 xmlns="360401dd-760e-448c-b001-b4002b6d12d2">
      <Terms xmlns="http://schemas.microsoft.com/office/infopath/2007/PartnerControls"/>
    </FeatureTagsTaxHTField0>
    <MachineTranslated xmlns="360401dd-760e-448c-b001-b4002b6d12d2">false</MachineTranslated>
    <Providers xmlns="360401dd-760e-448c-b001-b4002b6d12d2" xsi:nil="true"/>
    <OriginalSourceMarket xmlns="360401dd-760e-448c-b001-b4002b6d12d2">english</OriginalSourceMarket>
    <APDescription xmlns="360401dd-760e-448c-b001-b4002b6d12d2" xsi:nil="true"/>
    <ContentItem xmlns="360401dd-760e-448c-b001-b4002b6d12d2" xsi:nil="true"/>
    <ClipArtFilename xmlns="360401dd-760e-448c-b001-b4002b6d12d2" xsi:nil="true"/>
    <TPInstallLocation xmlns="360401dd-760e-448c-b001-b4002b6d12d2" xsi:nil="true"/>
    <TimesCloned xmlns="360401dd-760e-448c-b001-b4002b6d12d2" xsi:nil="true"/>
    <PublishTargets xmlns="360401dd-760e-448c-b001-b4002b6d12d2">OfficeOnline,OfficeOnlineVNext</PublishTargets>
    <AcquiredFrom xmlns="360401dd-760e-448c-b001-b4002b6d12d2">Internal MS</AcquiredFrom>
    <AssetStart xmlns="360401dd-760e-448c-b001-b4002b6d12d2">2012-01-11T20:33:00+00:00</AssetStart>
    <FriendlyTitle xmlns="360401dd-760e-448c-b001-b4002b6d12d2" xsi:nil="true"/>
    <Provider xmlns="360401dd-760e-448c-b001-b4002b6d12d2" xsi:nil="true"/>
    <LastHandOff xmlns="360401dd-760e-448c-b001-b4002b6d12d2" xsi:nil="true"/>
    <Manager xmlns="360401dd-760e-448c-b001-b4002b6d12d2" xsi:nil="true"/>
    <UALocRecommendation xmlns="360401dd-760e-448c-b001-b4002b6d12d2">Localize</UALocRecommendation>
    <ArtSampleDocs xmlns="360401dd-760e-448c-b001-b4002b6d12d2" xsi:nil="true"/>
    <UACurrentWords xmlns="360401dd-760e-448c-b001-b4002b6d12d2" xsi:nil="true"/>
    <TPClientViewer xmlns="360401dd-760e-448c-b001-b4002b6d12d2" xsi:nil="true"/>
    <TemplateStatus xmlns="360401dd-760e-448c-b001-b4002b6d12d2">Complete</TemplateStatus>
    <ShowIn xmlns="360401dd-760e-448c-b001-b4002b6d12d2">Show everywhere</ShowIn>
    <CSXHash xmlns="360401dd-760e-448c-b001-b4002b6d12d2" xsi:nil="true"/>
    <Downloads xmlns="360401dd-760e-448c-b001-b4002b6d12d2">0</Downloads>
    <VoteCount xmlns="360401dd-760e-448c-b001-b4002b6d12d2" xsi:nil="true"/>
    <OOCacheId xmlns="360401dd-760e-448c-b001-b4002b6d12d2" xsi:nil="true"/>
    <IsDeleted xmlns="360401dd-760e-448c-b001-b4002b6d12d2">false</IsDeleted>
    <InternalTagsTaxHTField0 xmlns="360401dd-760e-448c-b001-b4002b6d12d2">
      <Terms xmlns="http://schemas.microsoft.com/office/infopath/2007/PartnerControls"/>
    </InternalTagsTaxHTField0>
    <UANotes xmlns="360401dd-760e-448c-b001-b4002b6d12d2">2003 to 2007 conversion</UANotes>
    <AssetExpire xmlns="360401dd-760e-448c-b001-b4002b6d12d2">2035-01-01T08:00:00+00:00</AssetExpire>
    <CSXSubmissionMarket xmlns="360401dd-760e-448c-b001-b4002b6d12d2" xsi:nil="true"/>
    <DSATActionTaken xmlns="360401dd-760e-448c-b001-b4002b6d12d2" xsi:nil="true"/>
    <SubmitterId xmlns="360401dd-760e-448c-b001-b4002b6d12d2" xsi:nil="true"/>
    <EditorialTags xmlns="360401dd-760e-448c-b001-b4002b6d12d2" xsi:nil="true"/>
    <TPExecutable xmlns="360401dd-760e-448c-b001-b4002b6d12d2" xsi:nil="true"/>
    <CSXSubmissionDate xmlns="360401dd-760e-448c-b001-b4002b6d12d2" xsi:nil="true"/>
    <CSXUpdate xmlns="360401dd-760e-448c-b001-b4002b6d12d2">false</CSXUpdate>
    <AssetType xmlns="360401dd-760e-448c-b001-b4002b6d12d2">TP</AssetType>
    <ApprovalLog xmlns="360401dd-760e-448c-b001-b4002b6d12d2" xsi:nil="true"/>
    <BugNumber xmlns="360401dd-760e-448c-b001-b4002b6d12d2" xsi:nil="true"/>
    <OriginAsset xmlns="360401dd-760e-448c-b001-b4002b6d12d2" xsi:nil="true"/>
    <TPComponent xmlns="360401dd-760e-448c-b001-b4002b6d12d2" xsi:nil="true"/>
    <Milestone xmlns="360401dd-760e-448c-b001-b4002b6d12d2" xsi:nil="true"/>
    <RecommendationsModifier xmlns="360401dd-760e-448c-b001-b4002b6d12d2" xsi:nil="true"/>
    <AssetId xmlns="360401dd-760e-448c-b001-b4002b6d12d2">TP102814490</AssetId>
    <PolicheckWords xmlns="360401dd-760e-448c-b001-b4002b6d12d2" xsi:nil="true"/>
    <TPLaunchHelpLink xmlns="360401dd-760e-448c-b001-b4002b6d12d2" xsi:nil="true"/>
    <IntlLocPriority xmlns="360401dd-760e-448c-b001-b4002b6d12d2" xsi:nil="true"/>
    <TPApplication xmlns="360401dd-760e-448c-b001-b4002b6d12d2" xsi:nil="true"/>
    <IntlLangReviewer xmlns="360401dd-760e-448c-b001-b4002b6d12d2" xsi:nil="true"/>
    <HandoffToMSDN xmlns="360401dd-760e-448c-b001-b4002b6d12d2" xsi:nil="true"/>
    <PlannedPubDate xmlns="360401dd-760e-448c-b001-b4002b6d12d2" xsi:nil="true"/>
    <CrawlForDependencies xmlns="360401dd-760e-448c-b001-b4002b6d12d2">false</CrawlForDependencies>
    <LocLastLocAttemptVersionLookup xmlns="360401dd-760e-448c-b001-b4002b6d12d2">770525</LocLastLocAttemptVersionLookup>
    <TrustLevel xmlns="360401dd-760e-448c-b001-b4002b6d12d2">1 Microsoft Managed Content</TrustLevel>
    <CampaignTagsTaxHTField0 xmlns="360401dd-760e-448c-b001-b4002b6d12d2">
      <Terms xmlns="http://schemas.microsoft.com/office/infopath/2007/PartnerControls"/>
    </CampaignTagsTaxHTField0>
    <TPNamespace xmlns="360401dd-760e-448c-b001-b4002b6d12d2" xsi:nil="true"/>
    <TaxCatchAll xmlns="360401dd-760e-448c-b001-b4002b6d12d2"/>
    <IsSearchable xmlns="360401dd-760e-448c-b001-b4002b6d12d2">true</IsSearchable>
    <TemplateTemplateType xmlns="360401dd-760e-448c-b001-b4002b6d12d2">PowerPoint 12 Default</TemplateTemplateType>
    <Markets xmlns="360401dd-760e-448c-b001-b4002b6d12d2"/>
    <IntlLangReview xmlns="360401dd-760e-448c-b001-b4002b6d12d2">false</IntlLangReview>
    <UAProjectedTotalWords xmlns="360401dd-760e-448c-b001-b4002b6d12d2" xsi:nil="true"/>
    <OutputCachingOn xmlns="360401dd-760e-448c-b001-b4002b6d12d2">false</OutputCachingOn>
    <LocMarketGroupTiers2 xmlns="360401dd-760e-448c-b001-b4002b6d12d2">,t:Tier 1,t:Tier 2,t:Tier 3,</LocMarketGroupTiers2>
    <APAuthor xmlns="360401dd-760e-448c-b001-b4002b6d12d2">
      <UserInfo>
        <DisplayName/>
        <AccountId>1928</AccountId>
        <AccountType/>
      </UserInfo>
    </APAuthor>
    <TPCommandLine xmlns="360401dd-760e-448c-b001-b4002b6d12d2" xsi:nil="true"/>
    <LocManualTestRequired xmlns="360401dd-760e-448c-b001-b4002b6d12d2">false</LocManualTestRequired>
    <TPAppVersion xmlns="360401dd-760e-448c-b001-b4002b6d12d2" xsi:nil="true"/>
    <EditorialStatus xmlns="360401dd-760e-448c-b001-b4002b6d12d2" xsi:nil="true"/>
    <LastModifiedDateTime xmlns="360401dd-760e-448c-b001-b4002b6d12d2" xsi:nil="true"/>
    <TPLaunchHelpLinkType xmlns="360401dd-760e-448c-b001-b4002b6d12d2">Template</TPLaunchHelpLinkType>
    <OriginalRelease xmlns="360401dd-760e-448c-b001-b4002b6d12d2">14</OriginalRelease>
    <ScenarioTagsTaxHTField0 xmlns="360401dd-760e-448c-b001-b4002b6d12d2">
      <Terms xmlns="http://schemas.microsoft.com/office/infopath/2007/PartnerControls"/>
    </ScenarioTagsTaxHTField0>
    <LocalizationTagsTaxHTField0 xmlns="360401dd-760e-448c-b001-b4002b6d12d2">
      <Terms xmlns="http://schemas.microsoft.com/office/infopath/2007/PartnerControls"/>
    </LocalizationTagsTaxHTField0>
  </documentManagement>
</p:properties>
</file>

<file path=customXml/itemProps1.xml><?xml version="1.0" encoding="utf-8"?>
<ds:datastoreItem xmlns:ds="http://schemas.openxmlformats.org/officeDocument/2006/customXml" ds:itemID="{3683F24B-3E25-4D4B-80CB-1A40DF05D9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146BF8-5654-41AE-86D1-13091EB92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0401dd-760e-448c-b001-b4002b6d12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105714-4865-4B82-8E76-8ACF71563D35}">
  <ds:schemaRefs>
    <ds:schemaRef ds:uri="http://schemas.microsoft.com/office/2006/metadata/properties"/>
    <ds:schemaRef ds:uri="http://schemas.microsoft.com/office/infopath/2007/PartnerControls"/>
    <ds:schemaRef ds:uri="360401dd-760e-448c-b001-b4002b6d12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оформлення «Дитячий манеж»</Template>
  <TotalTime>179</TotalTime>
  <Words>591</Words>
  <Application>Microsoft Office PowerPoint</Application>
  <PresentationFormat>Екран (4:3)</PresentationFormat>
  <Paragraphs>30</Paragraphs>
  <Slides>10</Slides>
  <Notes>1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Times New Roman</vt:lpstr>
      <vt:lpstr>Default Design</vt:lpstr>
      <vt:lpstr>В.Голобородько Вірші для дітей.</vt:lpstr>
      <vt:lpstr>Перш за все хочу познайомити Вас з творчістю сучасного з сучасним українським видатним поетом та його поезією -  Васи́лем Іва́новичем Голоборо́дько. А також ви матимете нагоду збагатити свій словниковий запас новим, невідомим для вас ще словом. А щоб дізнатись що це слово нам потрібно буде трішки потрудитись та розгадати кросворд! </vt:lpstr>
      <vt:lpstr>Презентація PowerPoint</vt:lpstr>
      <vt:lpstr>Презентація PowerPoint</vt:lpstr>
      <vt:lpstr>Знайомство з поетом</vt:lpstr>
      <vt:lpstr>Знайомство з творчістю поета</vt:lpstr>
      <vt:lpstr>Робота над віршами «Після дощу» та «Великий дощ».</vt:lpstr>
      <vt:lpstr>Презентація PowerPoint</vt:lpstr>
      <vt:lpstr>Презентація PowerPoint</vt:lpstr>
      <vt:lpstr>Презентація PowerPoint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В.Голобородько Вірші для дітей.</dc:title>
  <dc:subject/>
  <dc:creator>B-pro</dc:creator>
  <cp:keywords/>
  <dc:description/>
  <cp:lastModifiedBy>B-pro</cp:lastModifiedBy>
  <cp:revision>2</cp:revision>
  <dcterms:created xsi:type="dcterms:W3CDTF">2022-10-23T12:00:11Z</dcterms:created>
  <dcterms:modified xsi:type="dcterms:W3CDTF">2022-10-23T14:59:51Z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TC100690461058</vt:lpwstr>
  </property>
  <property fmtid="{D5CDD505-2E9C-101B-9397-08002B2CF9AE}" pid="3" name="InternalTags">
    <vt:lpwstr/>
  </property>
  <property fmtid="{D5CDD505-2E9C-101B-9397-08002B2CF9AE}" pid="4" name="ContentTypeId">
    <vt:lpwstr>0x01010098F566CBBF44DA4180A6A1C2AF3AC0E104001C4FC99F8281AF45831A18891735BEB6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5373500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  <property fmtid="{D5CDD505-2E9C-101B-9397-08002B2CF9AE}" pid="14" name="LocMarketGroupTiers">
    <vt:lpwstr>,t:Tier 1,t:Tier 2,t:Tier 3,</vt:lpwstr>
  </property>
</Properties>
</file>