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61" r:id="rId5"/>
    <p:sldId id="263" r:id="rId6"/>
    <p:sldId id="265" r:id="rId7"/>
    <p:sldId id="266" r:id="rId8"/>
    <p:sldId id="264" r:id="rId9"/>
    <p:sldId id="267" r:id="rId10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6437" autoAdjust="0"/>
  </p:normalViewPr>
  <p:slideViewPr>
    <p:cSldViewPr snapToGrid="0">
      <p:cViewPr varScale="1">
        <p:scale>
          <a:sx n="86" d="100"/>
          <a:sy n="86" d="100"/>
        </p:scale>
        <p:origin x="3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451DBCE-B8F8-457E-BABC-54BAA2A9590C}" type="datetime1">
              <a:rPr lang="uk-UA" smtClean="0"/>
              <a:t>23.10.2022</a:t>
            </a:fld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uk-UA" smtClean="0"/>
              <a:pPr algn="r" rtl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17670A6E-4B08-443F-9C12-9B267C6D3DC7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4" name="Місце для зображення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dirty="0"/>
              <a:t>Зразки заголовків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935E2820-AFE1-45FA-949E-17BDB534E1DC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1718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uk-UA" dirty="0"/>
              <a:t>Зразок підзаголовка</a:t>
            </a:r>
          </a:p>
        </p:txBody>
      </p:sp>
      <p:sp>
        <p:nvSpPr>
          <p:cNvPr id="8" name="Місце для дати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8C56CC-3E86-4E27-B180-169A3718C1F9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9" name="Місце для нижнього колонтитула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10" name="Місце для номера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42E85E2-A0BD-48E0-AA7A-96AB343D5838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586D7B-67AF-4FC8-9F9C-C7E452C6016B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141B7A-A398-49A9-BA64-94F9E0BBBE0D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7551D1-B8A8-48DD-9508-74CA907704B2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FB9B55F-24E0-4029-9D32-C2BFF32366FE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7" name="Місце для дати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67218DA-0E31-4762-8B00-BA176B178043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8" name="Місце для нижнього колонтитула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DA3304-1E76-489F-A5BA-DA7D1A6C7070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81C842-1361-48EB-8A34-EED562FE1AD2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C4B1EE-E7E6-4C22-936D-BF90DC8E5B52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8" name="Округлений прямокутник 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dirty="0"/>
          </a:p>
        </p:txBody>
      </p:sp>
      <p:sp>
        <p:nvSpPr>
          <p:cNvPr id="3" name="Місце для зображення 2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uk-UA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AB9B456-E218-4DFB-9956-3AE7C87779E4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 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dirty="0"/>
              <a:t>Зразки заголовків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2ED6936C-6063-4274-89BC-CC0CC17B87D3}" type="datetime1">
              <a:rPr lang="uk-UA" smtClean="0"/>
              <a:pPr/>
              <a:t>23.10.2022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ru-RU" sz="4900" b="1" i="1" dirty="0" err="1">
                <a:solidFill>
                  <a:srgbClr val="FF0000"/>
                </a:solidFill>
                <a:latin typeface="Open Sans"/>
              </a:rPr>
              <a:t>Анатолій</a:t>
            </a:r>
            <a:r>
              <a:rPr lang="ru-RU" sz="4900" b="1" i="1" dirty="0">
                <a:solidFill>
                  <a:srgbClr val="FF0000"/>
                </a:solidFill>
                <a:latin typeface="Open Sans"/>
              </a:rPr>
              <a:t> Качан </a:t>
            </a:r>
            <a:r>
              <a:rPr lang="ru-RU" sz="4900" b="1" i="1" dirty="0" err="1">
                <a:solidFill>
                  <a:srgbClr val="FF0000"/>
                </a:solidFill>
                <a:latin typeface="Open Sans"/>
              </a:rPr>
              <a:t>Вірші</a:t>
            </a:r>
            <a:r>
              <a:rPr lang="ru-RU" sz="4900" b="1" i="1" dirty="0">
                <a:solidFill>
                  <a:srgbClr val="FF0000"/>
                </a:solidFill>
                <a:latin typeface="Open Sans"/>
              </a:rPr>
              <a:t> для </a:t>
            </a:r>
            <a:r>
              <a:rPr lang="ru-RU" sz="4900" b="1" i="1" dirty="0" err="1">
                <a:solidFill>
                  <a:srgbClr val="FF0000"/>
                </a:solidFill>
                <a:latin typeface="Open Sans"/>
              </a:rPr>
              <a:t>дітей</a:t>
            </a:r>
            <a:endParaRPr lang="uk-UA" sz="4900" i="1" dirty="0">
              <a:solidFill>
                <a:srgbClr val="FF0000"/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ru-RU" b="1" i="1" dirty="0">
                <a:solidFill>
                  <a:srgbClr val="00B0F0"/>
                </a:solidFill>
                <a:latin typeface="Open Sans"/>
              </a:rPr>
              <a:t>Робота з </a:t>
            </a:r>
            <a:r>
              <a:rPr lang="ru-RU" b="1" i="1" dirty="0" err="1">
                <a:solidFill>
                  <a:srgbClr val="00B0F0"/>
                </a:solidFill>
                <a:latin typeface="Open Sans"/>
              </a:rPr>
              <a:t>дитячою</a:t>
            </a:r>
            <a:r>
              <a:rPr lang="ru-RU" b="1" i="1" dirty="0">
                <a:solidFill>
                  <a:srgbClr val="00B0F0"/>
                </a:solidFill>
                <a:latin typeface="Open Sans"/>
              </a:rPr>
              <a:t> книгою №</a:t>
            </a:r>
            <a:r>
              <a:rPr lang="en-US" b="1" i="1" dirty="0">
                <a:solidFill>
                  <a:srgbClr val="00B0F0"/>
                </a:solidFill>
                <a:latin typeface="Open Sans"/>
              </a:rPr>
              <a:t>5</a:t>
            </a:r>
            <a:endParaRPr lang="uk-U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2438400"/>
          </a:xfrm>
        </p:spPr>
        <p:txBody>
          <a:bodyPr rtlCol="0"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Весело </a:t>
            </a:r>
            <a:r>
              <a:rPr lang="ru-RU" dirty="0" err="1">
                <a:solidFill>
                  <a:srgbClr val="00B050"/>
                </a:solidFill>
              </a:rPr>
              <a:t>дзвоник</a:t>
            </a:r>
            <a:r>
              <a:rPr lang="ru-RU" dirty="0">
                <a:solidFill>
                  <a:srgbClr val="00B050"/>
                </a:solidFill>
              </a:rPr>
              <a:t> у </a:t>
            </a:r>
            <a:r>
              <a:rPr lang="ru-RU" dirty="0" err="1">
                <a:solidFill>
                  <a:srgbClr val="00B050"/>
                </a:solidFill>
              </a:rPr>
              <a:t>школі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лунає</a:t>
            </a:r>
            <a:r>
              <a:rPr lang="ru-RU" dirty="0">
                <a:solidFill>
                  <a:srgbClr val="00B050"/>
                </a:solidFill>
              </a:rPr>
              <a:t>,</a:t>
            </a:r>
            <a:br>
              <a:rPr lang="uk-UA" dirty="0">
                <a:solidFill>
                  <a:srgbClr val="00B050"/>
                </a:solidFill>
              </a:rPr>
            </a:br>
            <a:r>
              <a:rPr lang="ru-RU" dirty="0" err="1">
                <a:solidFill>
                  <a:srgbClr val="00B050"/>
                </a:solidFill>
              </a:rPr>
              <a:t>Діток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усіх</a:t>
            </a:r>
            <a:r>
              <a:rPr lang="ru-RU" dirty="0">
                <a:solidFill>
                  <a:srgbClr val="00B050"/>
                </a:solidFill>
              </a:rPr>
              <a:t> на урок </a:t>
            </a:r>
            <a:r>
              <a:rPr lang="ru-RU" dirty="0" err="1">
                <a:solidFill>
                  <a:srgbClr val="00B050"/>
                </a:solidFill>
              </a:rPr>
              <a:t>він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скликає</a:t>
            </a:r>
            <a:r>
              <a:rPr lang="ru-RU" dirty="0">
                <a:solidFill>
                  <a:srgbClr val="00B050"/>
                </a:solidFill>
              </a:rPr>
              <a:t>.</a:t>
            </a:r>
            <a:br>
              <a:rPr lang="uk-UA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Добре </a:t>
            </a:r>
            <a:r>
              <a:rPr lang="ru-RU" dirty="0" err="1">
                <a:solidFill>
                  <a:srgbClr val="00B050"/>
                </a:solidFill>
              </a:rPr>
              <a:t>знає</a:t>
            </a:r>
            <a:r>
              <a:rPr lang="ru-RU" dirty="0">
                <a:solidFill>
                  <a:srgbClr val="00B050"/>
                </a:solidFill>
              </a:rPr>
              <a:t> наш </a:t>
            </a:r>
            <a:r>
              <a:rPr lang="ru-RU" dirty="0" err="1">
                <a:solidFill>
                  <a:srgbClr val="00B050"/>
                </a:solidFill>
              </a:rPr>
              <a:t>шкільний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дзвінок</a:t>
            </a:r>
            <a:r>
              <a:rPr lang="ru-RU" dirty="0">
                <a:solidFill>
                  <a:srgbClr val="00B050"/>
                </a:solidFill>
              </a:rPr>
              <a:t>,</a:t>
            </a:r>
            <a:br>
              <a:rPr lang="uk-UA" dirty="0">
                <a:solidFill>
                  <a:srgbClr val="00B050"/>
                </a:solidFill>
              </a:rPr>
            </a:br>
            <a:r>
              <a:rPr lang="ru-RU" dirty="0" err="1">
                <a:solidFill>
                  <a:srgbClr val="00B050"/>
                </a:solidFill>
              </a:rPr>
              <a:t>Що</a:t>
            </a:r>
            <a:r>
              <a:rPr lang="ru-RU" dirty="0">
                <a:solidFill>
                  <a:srgbClr val="00B050"/>
                </a:solidFill>
              </a:rPr>
              <a:t> для школяра </a:t>
            </a:r>
            <a:r>
              <a:rPr lang="ru-RU" dirty="0" err="1">
                <a:solidFill>
                  <a:srgbClr val="00B050"/>
                </a:solidFill>
              </a:rPr>
              <a:t>важливий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кожен</a:t>
            </a:r>
            <a:r>
              <a:rPr lang="ru-RU" dirty="0">
                <a:solidFill>
                  <a:srgbClr val="00B050"/>
                </a:solidFill>
              </a:rPr>
              <a:t> урок!</a:t>
            </a:r>
            <a:br>
              <a:rPr lang="uk-UA" dirty="0">
                <a:solidFill>
                  <a:srgbClr val="00B050"/>
                </a:solidFill>
              </a:rPr>
            </a:b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>
          <a:xfrm>
            <a:off x="2208213" y="3429000"/>
            <a:ext cx="9372600" cy="2286000"/>
          </a:xfrm>
        </p:spPr>
        <p:txBody>
          <a:bodyPr rtlCol="0"/>
          <a:lstStyle/>
          <a:p>
            <a:pPr marL="45720" indent="0" rtl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87932" y="942975"/>
            <a:ext cx="6400801" cy="2486025"/>
          </a:xfrm>
        </p:spPr>
        <p:txBody>
          <a:bodyPr rtlCol="0">
            <a:noAutofit/>
          </a:bodyPr>
          <a:lstStyle/>
          <a:p>
            <a:r>
              <a:rPr lang="uk-UA" sz="2800" dirty="0">
                <a:solidFill>
                  <a:srgbClr val="00B050"/>
                </a:solidFill>
              </a:rPr>
              <a:t>Прочитайте вірш.</a:t>
            </a:r>
            <a:br>
              <a:rPr lang="uk-UA" sz="2800" dirty="0">
                <a:solidFill>
                  <a:srgbClr val="00B050"/>
                </a:solidFill>
              </a:rPr>
            </a:br>
            <a:br>
              <a:rPr lang="uk-UA" sz="2800" dirty="0">
                <a:solidFill>
                  <a:srgbClr val="00B050"/>
                </a:solidFill>
              </a:rPr>
            </a:br>
            <a:r>
              <a:rPr lang="uk-UA" sz="2400" dirty="0"/>
              <a:t>Паперовий кораблик щодня</a:t>
            </a:r>
            <a:br>
              <a:rPr lang="uk-UA" sz="2400" dirty="0"/>
            </a:br>
            <a:r>
              <a:rPr lang="uk-UA" sz="2400" dirty="0" err="1"/>
              <a:t>Відплива</a:t>
            </a:r>
            <a:r>
              <a:rPr lang="uk-UA" sz="2400" dirty="0"/>
              <a:t>  у країну знання,</a:t>
            </a:r>
            <a:br>
              <a:rPr lang="uk-UA" sz="2400" dirty="0"/>
            </a:br>
            <a:r>
              <a:rPr lang="uk-UA" sz="2400" dirty="0"/>
              <a:t>А  під вечір оцей корабель </a:t>
            </a:r>
            <a:br>
              <a:rPr lang="uk-UA" sz="2400" dirty="0"/>
            </a:br>
            <a:r>
              <a:rPr lang="uk-UA" sz="2400" dirty="0"/>
              <a:t>Повертається в рідний порт </a:t>
            </a:r>
            <a:r>
              <a:rPr lang="uk-UA" sz="2400" dirty="0" err="1"/>
              <a:t>Фель</a:t>
            </a:r>
            <a:r>
              <a:rPr lang="uk-UA" sz="2400" dirty="0"/>
              <a:t>.</a:t>
            </a:r>
            <a:br>
              <a:rPr lang="uk-UA" sz="3200" dirty="0"/>
            </a:br>
            <a:endParaRPr lang="uk-UA" sz="3200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4265611" y="3204626"/>
            <a:ext cx="6400801" cy="504293"/>
          </a:xfrm>
        </p:spPr>
        <p:txBody>
          <a:bodyPr rtlCol="0"/>
          <a:lstStyle/>
          <a:p>
            <a:pPr algn="just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-Що це за такий порт ,ви здогадалися.?</a:t>
            </a:r>
            <a:endParaRPr lang="uk-UA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C1E91-DFE7-48E2-8663-9E757F02F98C}"/>
              </a:ext>
            </a:extLst>
          </p:cNvPr>
          <p:cNvSpPr txBox="1"/>
          <p:nvPr/>
        </p:nvSpPr>
        <p:spPr>
          <a:xfrm>
            <a:off x="4753883" y="3708919"/>
            <a:ext cx="65952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0070C0"/>
                </a:solidFill>
              </a:rPr>
              <a:t>З цим </a:t>
            </a:r>
            <a:r>
              <a:rPr lang="uk-UA" sz="2000" dirty="0" err="1">
                <a:solidFill>
                  <a:srgbClr val="0070C0"/>
                </a:solidFill>
              </a:rPr>
              <a:t>віршем</a:t>
            </a:r>
            <a:r>
              <a:rPr lang="uk-UA" sz="2000" dirty="0">
                <a:solidFill>
                  <a:srgbClr val="0070C0"/>
                </a:solidFill>
              </a:rPr>
              <a:t> пов’язана цікава історія. яка відбулася з поетом .Після зустрічі з маленькими читачами у місті Київ до поета зателефонував батько одного з хлопчиків і </a:t>
            </a:r>
            <a:r>
              <a:rPr lang="uk-UA" sz="2000" dirty="0" err="1">
                <a:solidFill>
                  <a:srgbClr val="0070C0"/>
                </a:solidFill>
              </a:rPr>
              <a:t>роказав</a:t>
            </a:r>
            <a:r>
              <a:rPr lang="uk-UA" sz="2000" dirty="0">
                <a:solidFill>
                  <a:srgbClr val="0070C0"/>
                </a:solidFill>
              </a:rPr>
              <a:t>. що вони із сином весь вечір шукали в атласі порт </a:t>
            </a:r>
            <a:r>
              <a:rPr lang="uk-UA" sz="2000" dirty="0" err="1">
                <a:solidFill>
                  <a:srgbClr val="0070C0"/>
                </a:solidFill>
              </a:rPr>
              <a:t>Фель,але</a:t>
            </a:r>
            <a:r>
              <a:rPr lang="uk-UA" sz="2000" dirty="0">
                <a:solidFill>
                  <a:srgbClr val="0070C0"/>
                </a:solidFill>
              </a:rPr>
              <a:t> так його і не знайшли.</a:t>
            </a: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dirty="0"/>
              <a:t>Знайомство з автором</a:t>
            </a:r>
          </a:p>
        </p:txBody>
      </p:sp>
      <p:sp>
        <p:nvSpPr>
          <p:cNvPr id="4" name="Місце для зображення 3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idx="1"/>
          </p:nvPr>
        </p:nvSpPr>
        <p:spPr/>
      </p:sp>
      <p:sp>
        <p:nvSpPr>
          <p:cNvPr id="3" name="Місце для тексту 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pic>
        <p:nvPicPr>
          <p:cNvPr id="5" name="Анатолій Качан _ #ЖивіПисьменники">
            <a:hlinkClick r:id="" action="ppaction://media"/>
            <a:extLst>
              <a:ext uri="{FF2B5EF4-FFF2-40B4-BE49-F238E27FC236}">
                <a16:creationId xmlns:a16="http://schemas.microsoft.com/office/drawing/2014/main" id="{A40C8F58-906E-490A-A9B7-4081AAF875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774" y="959021"/>
            <a:ext cx="6546076" cy="34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b="1" dirty="0" err="1"/>
              <a:t>Опрацювання</a:t>
            </a:r>
            <a:r>
              <a:rPr lang="ru-RU" b="1" dirty="0"/>
              <a:t>  </a:t>
            </a:r>
            <a:r>
              <a:rPr lang="ru-RU" b="1" dirty="0" err="1"/>
              <a:t>вірша</a:t>
            </a:r>
            <a:r>
              <a:rPr lang="ru-RU" b="1" dirty="0"/>
              <a:t> </a:t>
            </a:r>
            <a:r>
              <a:rPr lang="ru-RU" b="1" dirty="0" err="1"/>
              <a:t>Анатолія</a:t>
            </a:r>
            <a:r>
              <a:rPr lang="ru-RU" b="1" dirty="0"/>
              <a:t>  Качана «</a:t>
            </a:r>
            <a:r>
              <a:rPr lang="uk-UA" b="1" dirty="0"/>
              <a:t>Гойдалка біля Дунаю»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r>
              <a:rPr lang="uk-UA" dirty="0"/>
              <a:t>Розгадайте загадку </a:t>
            </a:r>
          </a:p>
          <a:p>
            <a:r>
              <a:rPr lang="ru-RU" dirty="0" err="1"/>
              <a:t>Під</a:t>
            </a:r>
            <a:r>
              <a:rPr lang="ru-RU" dirty="0"/>
              <a:t> ногами </a:t>
            </a:r>
            <a:r>
              <a:rPr lang="ru-RU" dirty="0" err="1"/>
              <a:t>дошка</a:t>
            </a:r>
            <a:r>
              <a:rPr lang="ru-RU" dirty="0"/>
              <a:t>, </a:t>
            </a:r>
            <a:br>
              <a:rPr lang="ru-RU" dirty="0"/>
            </a:br>
            <a:r>
              <a:rPr lang="ru-RU" dirty="0"/>
              <a:t>А в руках </a:t>
            </a:r>
            <a:r>
              <a:rPr lang="ru-RU" dirty="0" err="1"/>
              <a:t>мотузки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дошці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хмари </a:t>
            </a:r>
            <a:br>
              <a:rPr lang="ru-RU" dirty="0"/>
            </a:br>
            <a:r>
              <a:rPr lang="ru-RU" dirty="0"/>
              <a:t>Ми </a:t>
            </a:r>
            <a:r>
              <a:rPr lang="ru-RU" dirty="0" err="1"/>
              <a:t>злітаємо</a:t>
            </a:r>
            <a:r>
              <a:rPr lang="ru-RU" dirty="0"/>
              <a:t> </a:t>
            </a:r>
            <a:r>
              <a:rPr lang="ru-RU" dirty="0" err="1"/>
              <a:t>спритно</a:t>
            </a:r>
            <a:r>
              <a:rPr lang="ru-RU" dirty="0"/>
              <a:t>.</a:t>
            </a:r>
            <a:endParaRPr lang="uk-UA" dirty="0"/>
          </a:p>
          <a:p>
            <a:r>
              <a:rPr lang="ru-RU" dirty="0" err="1"/>
              <a:t>Вгору</a:t>
            </a:r>
            <a:r>
              <a:rPr lang="ru-RU" dirty="0"/>
              <a:t>-вниз, </a:t>
            </a:r>
            <a:r>
              <a:rPr lang="ru-RU" dirty="0" err="1"/>
              <a:t>вгору</a:t>
            </a:r>
            <a:r>
              <a:rPr lang="ru-RU" dirty="0"/>
              <a:t>-вниз.</a:t>
            </a:r>
            <a:br>
              <a:rPr lang="ru-RU" dirty="0"/>
            </a:br>
            <a:r>
              <a:rPr lang="ru-RU" dirty="0" err="1"/>
              <a:t>Хочеш</a:t>
            </a:r>
            <a:r>
              <a:rPr lang="ru-RU" dirty="0"/>
              <a:t> </a:t>
            </a:r>
            <a:r>
              <a:rPr lang="ru-RU" dirty="0" err="1"/>
              <a:t>кататися</a:t>
            </a:r>
            <a:r>
              <a:rPr lang="ru-RU" dirty="0"/>
              <a:t> -</a:t>
            </a:r>
            <a:br>
              <a:rPr lang="ru-RU" dirty="0"/>
            </a:br>
            <a:r>
              <a:rPr lang="ru-RU" dirty="0"/>
              <a:t>На них </a:t>
            </a:r>
            <a:r>
              <a:rPr lang="ru-RU" dirty="0" err="1"/>
              <a:t>сідай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  <p:sp>
        <p:nvSpPr>
          <p:cNvPr id="4" name="Місце для вмісту 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3887787" cy="547456"/>
          </a:xfrm>
        </p:spPr>
        <p:txBody>
          <a:bodyPr rtlCol="0">
            <a:normAutofit fontScale="90000"/>
          </a:bodyPr>
          <a:lstStyle/>
          <a:p>
            <a:pPr rtl="0"/>
            <a:r>
              <a:rPr lang="uk-UA" dirty="0">
                <a:solidFill>
                  <a:srgbClr val="00B050"/>
                </a:solidFill>
              </a:rPr>
              <a:t>Робота з </a:t>
            </a:r>
            <a:r>
              <a:rPr lang="uk-UA" dirty="0" err="1">
                <a:solidFill>
                  <a:srgbClr val="00B050"/>
                </a:solidFill>
              </a:rPr>
              <a:t>віршем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B8074-EF91-48DB-A11C-C07F309C0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798825"/>
            <a:ext cx="2887570" cy="47941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2BA73D-2D15-4F7F-BB2F-5D19A7405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51" y="798825"/>
            <a:ext cx="2484335" cy="2735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49D93-BDB9-4E65-B248-17013DC09B5E}"/>
              </a:ext>
            </a:extLst>
          </p:cNvPr>
          <p:cNvSpPr txBox="1"/>
          <p:nvPr/>
        </p:nvSpPr>
        <p:spPr>
          <a:xfrm>
            <a:off x="8489298" y="798825"/>
            <a:ext cx="2988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-</a:t>
            </a:r>
            <a:r>
              <a:rPr lang="ru-RU" dirty="0" err="1">
                <a:solidFill>
                  <a:srgbClr val="0070C0"/>
                </a:solidFill>
              </a:rPr>
              <a:t>Що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спільного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між</a:t>
            </a:r>
            <a:r>
              <a:rPr lang="ru-RU" dirty="0">
                <a:solidFill>
                  <a:srgbClr val="0070C0"/>
                </a:solidFill>
              </a:rPr>
              <a:t> словами перших </a:t>
            </a:r>
            <a:r>
              <a:rPr lang="ru-RU" dirty="0" err="1">
                <a:solidFill>
                  <a:srgbClr val="0070C0"/>
                </a:solidFill>
              </a:rPr>
              <a:t>двох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стовпчиків</a:t>
            </a:r>
            <a:r>
              <a:rPr lang="ru-RU" dirty="0">
                <a:solidFill>
                  <a:srgbClr val="0070C0"/>
                </a:solidFill>
              </a:rPr>
              <a:t>?</a:t>
            </a:r>
            <a:endParaRPr lang="uk-UA" dirty="0">
              <a:solidFill>
                <a:srgbClr val="0070C0"/>
              </a:solidFill>
            </a:endParaRPr>
          </a:p>
          <a:p>
            <a:r>
              <a:rPr lang="uk-UA" dirty="0">
                <a:solidFill>
                  <a:srgbClr val="0070C0"/>
                </a:solidFill>
              </a:rPr>
              <a:t>Доберіть синоніми до цих слів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F4A1D-1A32-4FEC-80D0-80E59D30A273}"/>
              </a:ext>
            </a:extLst>
          </p:cNvPr>
          <p:cNvSpPr txBox="1"/>
          <p:nvPr/>
        </p:nvSpPr>
        <p:spPr>
          <a:xfrm>
            <a:off x="7552223" y="2795978"/>
            <a:ext cx="5337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– </a:t>
            </a:r>
            <a:r>
              <a:rPr lang="uk-UA" dirty="0">
                <a:solidFill>
                  <a:srgbClr val="00B0F0"/>
                </a:solidFill>
              </a:rPr>
              <a:t>Хто головна героїня вірша</a:t>
            </a:r>
            <a:r>
              <a:rPr lang="ru-RU" dirty="0">
                <a:solidFill>
                  <a:srgbClr val="00B0F0"/>
                </a:solidFill>
              </a:rPr>
              <a:t>?</a:t>
            </a:r>
            <a:endParaRPr lang="uk-UA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</a:rPr>
              <a:t>– Де </a:t>
            </a:r>
            <a:r>
              <a:rPr lang="uk-UA" dirty="0">
                <a:solidFill>
                  <a:srgbClr val="00B0F0"/>
                </a:solidFill>
              </a:rPr>
              <a:t>відбуваються події</a:t>
            </a:r>
            <a:r>
              <a:rPr lang="ru-RU" dirty="0">
                <a:solidFill>
                  <a:srgbClr val="00B0F0"/>
                </a:solidFill>
              </a:rPr>
              <a:t>?</a:t>
            </a:r>
            <a:endParaRPr lang="uk-UA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</a:rPr>
              <a:t>– </a:t>
            </a:r>
            <a:r>
              <a:rPr lang="uk-UA" dirty="0">
                <a:solidFill>
                  <a:srgbClr val="00B0F0"/>
                </a:solidFill>
              </a:rPr>
              <a:t>З чим поет порівнює руки дівчинки</a:t>
            </a:r>
            <a:r>
              <a:rPr lang="ru-RU" dirty="0">
                <a:solidFill>
                  <a:srgbClr val="00B0F0"/>
                </a:solidFill>
              </a:rPr>
              <a:t>?</a:t>
            </a:r>
            <a:endParaRPr lang="uk-UA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</a:rPr>
              <a:t>– </a:t>
            </a:r>
            <a:r>
              <a:rPr lang="uk-UA" dirty="0">
                <a:solidFill>
                  <a:srgbClr val="00B0F0"/>
                </a:solidFill>
              </a:rPr>
              <a:t>А   саму дівчинку</a:t>
            </a:r>
            <a:r>
              <a:rPr lang="ru-RU" dirty="0">
                <a:solidFill>
                  <a:srgbClr val="00B0F0"/>
                </a:solidFill>
              </a:rPr>
              <a:t> ?</a:t>
            </a:r>
            <a:endParaRPr lang="uk-UA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</a:rPr>
              <a:t>– </a:t>
            </a:r>
            <a:r>
              <a:rPr lang="uk-UA" dirty="0">
                <a:solidFill>
                  <a:srgbClr val="00B0F0"/>
                </a:solidFill>
              </a:rPr>
              <a:t>Ким вона себе уявляє</a:t>
            </a:r>
            <a:r>
              <a:rPr lang="ru-RU" dirty="0">
                <a:solidFill>
                  <a:srgbClr val="00B0F0"/>
                </a:solidFill>
              </a:rPr>
              <a:t>?</a:t>
            </a: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82DA3-96DD-4EBB-8125-72AB18A76271}"/>
              </a:ext>
            </a:extLst>
          </p:cNvPr>
          <p:cNvSpPr txBox="1"/>
          <p:nvPr/>
        </p:nvSpPr>
        <p:spPr>
          <a:xfrm>
            <a:off x="5561045" y="4273306"/>
            <a:ext cx="2484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7030A0"/>
                </a:solidFill>
              </a:rPr>
              <a:t>гра</a:t>
            </a:r>
            <a:r>
              <a:rPr lang="ru-RU" dirty="0">
                <a:solidFill>
                  <a:srgbClr val="7030A0"/>
                </a:solidFill>
              </a:rPr>
              <a:t> «Добери </a:t>
            </a:r>
            <a:r>
              <a:rPr lang="ru-RU" dirty="0" err="1">
                <a:solidFill>
                  <a:srgbClr val="7030A0"/>
                </a:solidFill>
              </a:rPr>
              <a:t>риму</a:t>
            </a:r>
            <a:r>
              <a:rPr lang="ru-RU" dirty="0">
                <a:solidFill>
                  <a:srgbClr val="7030A0"/>
                </a:solidFill>
              </a:rPr>
              <a:t>»</a:t>
            </a:r>
            <a:endParaRPr lang="uk-UA" dirty="0">
              <a:solidFill>
                <a:srgbClr val="7030A0"/>
              </a:solidFill>
            </a:endParaRPr>
          </a:p>
          <a:p>
            <a:r>
              <a:rPr lang="uk-UA" dirty="0">
                <a:solidFill>
                  <a:srgbClr val="7030A0"/>
                </a:solidFill>
              </a:rPr>
              <a:t>Гойдалася - …..</a:t>
            </a:r>
          </a:p>
          <a:p>
            <a:r>
              <a:rPr lang="uk-UA" dirty="0">
                <a:solidFill>
                  <a:srgbClr val="7030A0"/>
                </a:solidFill>
              </a:rPr>
              <a:t>Дунай - ….</a:t>
            </a:r>
          </a:p>
          <a:p>
            <a:r>
              <a:rPr lang="uk-UA" dirty="0">
                <a:solidFill>
                  <a:srgbClr val="7030A0"/>
                </a:solidFill>
              </a:rPr>
              <a:t>Тихому -,..</a:t>
            </a:r>
          </a:p>
          <a:p>
            <a:r>
              <a:rPr lang="uk-UA" dirty="0">
                <a:solidFill>
                  <a:srgbClr val="7030A0"/>
                </a:solidFill>
              </a:rPr>
              <a:t>Пливла -…</a:t>
            </a:r>
          </a:p>
          <a:p>
            <a:r>
              <a:rPr lang="uk-UA" dirty="0">
                <a:solidFill>
                  <a:srgbClr val="7030A0"/>
                </a:solidFill>
              </a:rPr>
              <a:t>Страху- …</a:t>
            </a:r>
          </a:p>
          <a:p>
            <a:r>
              <a:rPr lang="uk-UA" dirty="0">
                <a:solidFill>
                  <a:srgbClr val="7030A0"/>
                </a:solidFill>
              </a:rPr>
              <a:t>Лечу - …</a:t>
            </a:r>
          </a:p>
          <a:p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F5E00-7C55-4F29-9A9D-7B9A7BDD2E02}"/>
              </a:ext>
            </a:extLst>
          </p:cNvPr>
          <p:cNvSpPr txBox="1"/>
          <p:nvPr/>
        </p:nvSpPr>
        <p:spPr>
          <a:xfrm>
            <a:off x="8338386" y="4273306"/>
            <a:ext cx="3324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>
                <a:solidFill>
                  <a:srgbClr val="FFC000"/>
                </a:solidFill>
              </a:rPr>
              <a:t>- Який епізод вірша зобразив художник ? Підберіть рядки вірша ,які найбільше відповідають змісту малюнка</a:t>
            </a:r>
          </a:p>
        </p:txBody>
      </p:sp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314CAC-A1E7-44AC-98CC-C03AA0EAD618}"/>
              </a:ext>
            </a:extLst>
          </p:cNvPr>
          <p:cNvSpPr txBox="1"/>
          <p:nvPr/>
        </p:nvSpPr>
        <p:spPr>
          <a:xfrm>
            <a:off x="335902" y="298580"/>
            <a:ext cx="1168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00B050"/>
                </a:solidFill>
              </a:rPr>
              <a:t>Вірш «Після бурі»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66E5E-85A3-40E8-8181-C53B26A9A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3" y="882150"/>
            <a:ext cx="8582082" cy="5677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4073A-069B-4BE1-BBCA-FC4F69B76093}"/>
              </a:ext>
            </a:extLst>
          </p:cNvPr>
          <p:cNvSpPr txBox="1"/>
          <p:nvPr/>
        </p:nvSpPr>
        <p:spPr>
          <a:xfrm>
            <a:off x="9255967" y="882150"/>
            <a:ext cx="2519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B0F0"/>
                </a:solidFill>
              </a:rPr>
              <a:t>Складіть запитання до змісту прочитаного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567020" cy="710565"/>
          </a:xfrm>
        </p:spPr>
        <p:txBody>
          <a:bodyPr rtlCol="0"/>
          <a:lstStyle/>
          <a:p>
            <a:pPr rtl="0"/>
            <a:r>
              <a:rPr lang="uk-UA" dirty="0" err="1"/>
              <a:t>Рефлекція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2208213" y="1600199"/>
            <a:ext cx="4572000" cy="3337559"/>
          </a:xfrm>
        </p:spPr>
        <p:txBody>
          <a:bodyPr rtlCol="0"/>
          <a:lstStyle/>
          <a:p>
            <a:r>
              <a:rPr lang="ru-RU" dirty="0"/>
              <a:t>–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ваші</a:t>
            </a:r>
            <a:r>
              <a:rPr lang="ru-RU" dirty="0"/>
              <a:t> </a:t>
            </a:r>
            <a:r>
              <a:rPr lang="ru-RU" dirty="0" err="1"/>
              <a:t>враження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уроку ?</a:t>
            </a:r>
            <a:endParaRPr lang="uk-UA" dirty="0"/>
          </a:p>
          <a:p>
            <a:r>
              <a:rPr lang="ru-RU" dirty="0"/>
              <a:t>– </a:t>
            </a:r>
            <a:r>
              <a:rPr lang="ru-RU" dirty="0" err="1"/>
              <a:t>Що</a:t>
            </a:r>
            <a:r>
              <a:rPr lang="ru-RU" dirty="0"/>
              <a:t>, на вашу думку,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найкраще</a:t>
            </a:r>
            <a:r>
              <a:rPr lang="ru-RU" dirty="0"/>
              <a:t> ? </a:t>
            </a:r>
            <a:r>
              <a:rPr lang="ru-RU" dirty="0" err="1"/>
              <a:t>Чому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– </a:t>
            </a:r>
            <a:r>
              <a:rPr lang="ru-RU" dirty="0" err="1"/>
              <a:t>Чого</a:t>
            </a:r>
            <a:r>
              <a:rPr lang="ru-RU" dirty="0"/>
              <a:t> нового </a:t>
            </a:r>
            <a:r>
              <a:rPr lang="ru-RU" dirty="0" err="1"/>
              <a:t>дізналися</a:t>
            </a:r>
            <a:r>
              <a:rPr lang="ru-RU" dirty="0"/>
              <a:t>?</a:t>
            </a:r>
            <a:r>
              <a:rPr lang="uk-UA" dirty="0"/>
              <a:t> Чим вас здивував поет ? Які почуття викликає його творчість?</a:t>
            </a:r>
          </a:p>
          <a:p>
            <a:pPr rtl="0"/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dirty="0"/>
              <a:t>Додайте заголовок слайда – 4</a:t>
            </a:r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uk-UA" dirty="0">
                <a:solidFill>
                  <a:srgbClr val="00B050"/>
                </a:solidFill>
              </a:rPr>
              <a:t>Домашнє завдання</a:t>
            </a:r>
          </a:p>
          <a:p>
            <a:pPr rtl="0"/>
            <a:r>
              <a:rPr lang="uk-UA" dirty="0"/>
              <a:t>Хрестоматія с. 42-49 – </a:t>
            </a:r>
            <a:r>
              <a:rPr lang="uk-UA" dirty="0" err="1"/>
              <a:t>віразне</a:t>
            </a:r>
            <a:r>
              <a:rPr lang="uk-UA" dirty="0"/>
              <a:t> читання віршів.</a:t>
            </a:r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Діти, які граються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8_TF03461883" id="{E21DB33F-4725-4C2C-859B-E1662305C443}" vid="{87565F69-113D-433D-B94B-D83C37BFA8C5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Макет освітньої презентації з дітьми, які граються (малюнок, широкоформатна)</Template>
  <TotalTime>84</TotalTime>
  <Words>325</Words>
  <Application>Microsoft Office PowerPoint</Application>
  <PresentationFormat>Широкий екран</PresentationFormat>
  <Paragraphs>38</Paragraphs>
  <Slides>9</Slides>
  <Notes>3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Arial</vt:lpstr>
      <vt:lpstr>Euphemia</vt:lpstr>
      <vt:lpstr>Open Sans</vt:lpstr>
      <vt:lpstr>Times New Roman</vt:lpstr>
      <vt:lpstr>Wingdings</vt:lpstr>
      <vt:lpstr>Діти, які граються 16x9</vt:lpstr>
      <vt:lpstr>Анатолій Качан Вірші для дітей</vt:lpstr>
      <vt:lpstr>Весело дзвоник у школі лунає, Діток усіх на урок він скликає. Добре знає наш шкільний дзвінок, Що для школяра важливий кожен урок! </vt:lpstr>
      <vt:lpstr>Прочитайте вірш.  Паперовий кораблик щодня Відплива  у країну знання, А  під вечір оцей корабель  Повертається в рідний порт Фель. </vt:lpstr>
      <vt:lpstr>Знайомство з автором</vt:lpstr>
      <vt:lpstr>Опрацювання  вірша Анатолія  Качана «Гойдалка біля Дунаю»</vt:lpstr>
      <vt:lpstr>Робота з віршем</vt:lpstr>
      <vt:lpstr>Презентація PowerPoint</vt:lpstr>
      <vt:lpstr>Рефлекція</vt:lpstr>
      <vt:lpstr>Додайте заголовок слайда –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Анатолій Качан Вірші для дітей</dc:title>
  <dc:creator>B-pro</dc:creator>
  <cp:lastModifiedBy>B-pro</cp:lastModifiedBy>
  <cp:revision>1</cp:revision>
  <dcterms:created xsi:type="dcterms:W3CDTF">2022-10-23T08:21:15Z</dcterms:created>
  <dcterms:modified xsi:type="dcterms:W3CDTF">2022-10-23T09:45:16Z</dcterms:modified>
</cp:coreProperties>
</file>