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9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6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1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8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7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2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7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F0251-B866-4654-B12F-FD68C7E32F13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1C26-4B38-4675-AE93-D9E079231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9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2 клас 22р\Шаблоны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89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8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2520" y="30985"/>
            <a:ext cx="3216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Перегони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1"/>
            <a:ext cx="8352928" cy="601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02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" y="8826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8589" y="8826"/>
            <a:ext cx="5780749" cy="34163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21 листопада</a:t>
            </a:r>
          </a:p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Підготовка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до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контрольної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роботи</a:t>
            </a:r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Завдання 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425146"/>
            <a:ext cx="82089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1600" b="1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FuturisC"/>
              </a:rPr>
              <a:t>.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Запиши число у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вигляді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суми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розрядних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доданків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. </a:t>
            </a: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а) 1 120</a:t>
            </a:r>
            <a:r>
              <a:rPr lang="ru-RU" sz="3200" b="1" i="0" u="none" strike="noStrike" dirty="0" smtClean="0">
                <a:solidFill>
                  <a:srgbClr val="000000"/>
                </a:solidFill>
                <a:latin typeface="Helios"/>
              </a:rPr>
              <a:t> =</a:t>
            </a:r>
            <a:endParaRPr lang="ru-RU" sz="3200" b="1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б) 3 154</a:t>
            </a:r>
            <a:r>
              <a:rPr lang="ru-RU" sz="3200" b="1" i="0" u="none" strike="noStrike" dirty="0" smtClean="0">
                <a:solidFill>
                  <a:srgbClr val="000000"/>
                </a:solidFill>
                <a:latin typeface="Helios"/>
              </a:rPr>
              <a:t> =</a:t>
            </a:r>
            <a:endParaRPr lang="ru-RU" sz="3200" b="1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в) 5 080 =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0604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6548" y="21328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22548" y="0"/>
            <a:ext cx="2767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Приклади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861" y="1963578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5 6 2 3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3069" y="2368428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4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2 4 3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01888" y="1955878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8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1 2 6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3638" y="2388035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4 1 8 9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88084" y="3045752"/>
            <a:ext cx="1847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15292" y="3045752"/>
            <a:ext cx="1847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75861" y="4087979"/>
            <a:ext cx="1098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2  4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3679" y="4331188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×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6677" y="4293096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×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3877" y="2122422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+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35439" y="2132856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72147" y="4115045"/>
            <a:ext cx="1098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4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7349" y="4604807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32717" y="452889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19348" y="5283801"/>
            <a:ext cx="10925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72147" y="5254518"/>
            <a:ext cx="1056724" cy="29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41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-2"/>
            <a:ext cx="972108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FuturisC"/>
              </a:rPr>
              <a:t>                      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Виконай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  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віднімання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  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іменованих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FuturisC"/>
              </a:rPr>
              <a:t>                                       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FuturisC"/>
              </a:rPr>
              <a:t>чисел. </a:t>
            </a: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12 год 7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хв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– 8 год 5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хв</a:t>
            </a:r>
            <a:r>
              <a:rPr lang="ru-RU" sz="3200" b="1" dirty="0">
                <a:solidFill>
                  <a:srgbClr val="000000"/>
                </a:solidFill>
                <a:latin typeface="Helios"/>
              </a:rPr>
              <a:t> =</a:t>
            </a:r>
            <a:endParaRPr lang="ru-RU" sz="3200" b="1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</a:p>
          <a:p>
            <a:pPr algn="just"/>
            <a:r>
              <a:rPr lang="uk-UA" sz="3200" b="1" dirty="0" smtClean="0">
                <a:solidFill>
                  <a:srgbClr val="000000"/>
                </a:solidFill>
                <a:latin typeface="Helios"/>
              </a:rPr>
              <a:t>     1  2год    7 </a:t>
            </a:r>
            <a:r>
              <a:rPr lang="uk-UA" sz="3200" b="1" dirty="0" err="1" smtClean="0">
                <a:solidFill>
                  <a:srgbClr val="000000"/>
                </a:solidFill>
                <a:latin typeface="Helios"/>
              </a:rPr>
              <a:t>хв</a:t>
            </a:r>
            <a:endParaRPr lang="ru-RU" sz="3200" b="1" dirty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uk-UA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        8год    5 </a:t>
            </a:r>
            <a:r>
              <a:rPr lang="uk-UA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хв</a:t>
            </a:r>
            <a:endParaRPr lang="ru-RU" sz="3200" b="1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uk-UA" sz="3200" b="1" dirty="0" smtClean="0">
                <a:solidFill>
                  <a:srgbClr val="000000"/>
                </a:solidFill>
                <a:latin typeface="Helios"/>
              </a:rPr>
              <a:t>           </a:t>
            </a:r>
            <a:r>
              <a:rPr lang="uk-UA" sz="3200" b="1" dirty="0" err="1" smtClean="0">
                <a:solidFill>
                  <a:srgbClr val="000000"/>
                </a:solidFill>
                <a:latin typeface="Helios"/>
              </a:rPr>
              <a:t>год</a:t>
            </a:r>
            <a:r>
              <a:rPr lang="uk-UA" sz="3200" b="1" dirty="0" smtClean="0">
                <a:solidFill>
                  <a:srgbClr val="000000"/>
                </a:solidFill>
                <a:latin typeface="Helios"/>
              </a:rPr>
              <a:t>       </a:t>
            </a:r>
            <a:r>
              <a:rPr lang="uk-UA" sz="3200" b="1" dirty="0" err="1" smtClean="0">
                <a:solidFill>
                  <a:srgbClr val="000000"/>
                </a:solidFill>
                <a:latin typeface="Helios"/>
              </a:rPr>
              <a:t>хв</a:t>
            </a:r>
            <a:endParaRPr lang="ru-RU" sz="3200" b="1" dirty="0">
              <a:solidFill>
                <a:srgbClr val="000000"/>
              </a:solidFill>
              <a:latin typeface="Helios"/>
            </a:endParaRPr>
          </a:p>
          <a:p>
            <a:pPr algn="just"/>
            <a:endParaRPr lang="ru-RU" sz="3200" b="1" dirty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5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хв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6 с – 8 с =</a:t>
            </a:r>
            <a:endParaRPr lang="ru-RU" sz="32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1640" y="3459588"/>
            <a:ext cx="27363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66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66247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Розв’яжи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рівняння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FuturisC"/>
              </a:rPr>
              <a:t>.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Зроби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FuturisC"/>
              </a:rPr>
              <a:t>перевірку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FuturisC"/>
              </a:rPr>
              <a:t>.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</a:p>
          <a:p>
            <a:pPr algn="just"/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Helios"/>
              </a:rPr>
              <a:t>   </a:t>
            </a:r>
            <a:r>
              <a:rPr lang="ru-RU" sz="3600" b="0" i="0" u="none" strike="noStrike" baseline="0" dirty="0" smtClean="0">
                <a:solidFill>
                  <a:srgbClr val="000000"/>
                </a:solidFill>
                <a:latin typeface="Helios"/>
              </a:rPr>
              <a:t>840 – (350 + </a:t>
            </a:r>
            <a:r>
              <a:rPr lang="ru-RU" sz="4400" b="0" i="1" u="none" strike="noStrike" baseline="0" dirty="0" smtClean="0">
                <a:solidFill>
                  <a:srgbClr val="000000"/>
                </a:solidFill>
                <a:latin typeface="SchoolBookC"/>
              </a:rPr>
              <a:t>х</a:t>
            </a:r>
            <a:r>
              <a:rPr lang="ru-RU" sz="3600" b="0" i="0" u="none" strike="noStrike" baseline="0" dirty="0" smtClean="0">
                <a:solidFill>
                  <a:srgbClr val="000000"/>
                </a:solidFill>
                <a:latin typeface="Helios"/>
              </a:rPr>
              <a:t>) = 320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Helios"/>
              </a:rPr>
              <a:t>  350 + х =</a:t>
            </a:r>
          </a:p>
          <a:p>
            <a:pPr algn="just"/>
            <a:r>
              <a:rPr lang="ru-RU" sz="3600" b="0" i="0" u="none" strike="noStrike" dirty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600" b="0" i="0" u="none" strike="noStrike" dirty="0" smtClean="0">
                <a:solidFill>
                  <a:srgbClr val="000000"/>
                </a:solidFill>
                <a:latin typeface="Helios"/>
              </a:rPr>
              <a:t>  350 + х =</a:t>
            </a:r>
            <a:r>
              <a:rPr lang="ru-RU" sz="3600" b="0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370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6390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Helios"/>
              </a:rPr>
              <a:t>360 + (</a:t>
            </a:r>
            <a:r>
              <a:rPr lang="ru-RU" sz="4400" b="1" i="1" u="none" strike="noStrike" baseline="0" dirty="0" smtClean="0">
                <a:solidFill>
                  <a:srgbClr val="000000"/>
                </a:solidFill>
                <a:latin typeface="SchoolBookC"/>
              </a:rPr>
              <a:t>х </a:t>
            </a:r>
            <a:r>
              <a:rPr lang="ru-RU" sz="3600" b="1" i="0" u="none" strike="noStrike" baseline="0" dirty="0" smtClean="0">
                <a:solidFill>
                  <a:srgbClr val="000000"/>
                </a:solidFill>
                <a:latin typeface="Helios"/>
              </a:rPr>
              <a:t>– 38) = 780</a:t>
            </a:r>
          </a:p>
          <a:p>
            <a:pPr algn="just"/>
            <a:r>
              <a:rPr lang="uk-UA" sz="3600" b="1" dirty="0" smtClean="0">
                <a:solidFill>
                  <a:srgbClr val="000000"/>
                </a:solidFill>
                <a:latin typeface="Helios"/>
              </a:rPr>
              <a:t> х – 38 =</a:t>
            </a:r>
          </a:p>
          <a:p>
            <a:pPr algn="just"/>
            <a:r>
              <a:rPr lang="uk-UA" sz="3600" b="1" dirty="0" smtClean="0">
                <a:solidFill>
                  <a:srgbClr val="000000"/>
                </a:solidFill>
                <a:latin typeface="Helios"/>
              </a:rPr>
              <a:t> х – 38 =</a:t>
            </a:r>
            <a:endParaRPr lang="ru-RU" sz="3600" b="1" dirty="0">
              <a:solidFill>
                <a:srgbClr val="000000"/>
              </a:solidFill>
              <a:latin typeface="Helios"/>
            </a:endParaRPr>
          </a:p>
          <a:p>
            <a:pPr algn="just"/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9159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81369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FuturisC"/>
              </a:rPr>
              <a:t>                                     </a:t>
            </a:r>
            <a:r>
              <a:rPr lang="ru-RU" sz="2800" b="1" i="1" u="none" strike="noStrike" baseline="0" dirty="0" err="1" smtClean="0">
                <a:solidFill>
                  <a:srgbClr val="000000"/>
                </a:solidFill>
                <a:latin typeface="FuturisC"/>
              </a:rPr>
              <a:t>Розв’яжи</a:t>
            </a:r>
            <a:r>
              <a:rPr lang="ru-RU" sz="2800" b="1" i="1" u="none" strike="noStrike" baseline="0" dirty="0" smtClean="0">
                <a:solidFill>
                  <a:srgbClr val="000000"/>
                </a:solidFill>
                <a:latin typeface="FuturisC"/>
              </a:rPr>
              <a:t> задачу на </a:t>
            </a:r>
            <a:r>
              <a:rPr lang="ru-RU" sz="2800" b="1" i="1" u="none" strike="noStrike" baseline="0" dirty="0" err="1" smtClean="0">
                <a:solidFill>
                  <a:srgbClr val="000000"/>
                </a:solidFill>
                <a:latin typeface="FuturisC"/>
              </a:rPr>
              <a:t>подвійне</a:t>
            </a:r>
            <a:r>
              <a:rPr lang="ru-RU" sz="2800" b="1" i="1" u="none" strike="noStrike" baseline="0" dirty="0" smtClean="0">
                <a:solidFill>
                  <a:srgbClr val="000000"/>
                </a:solidFill>
                <a:latin typeface="FuturisC"/>
              </a:rPr>
              <a:t> </a:t>
            </a:r>
          </a:p>
          <a:p>
            <a:pPr algn="just"/>
            <a:r>
              <a:rPr lang="ru-RU" sz="2800" b="1" i="1" dirty="0">
                <a:solidFill>
                  <a:srgbClr val="000000"/>
                </a:solidFill>
                <a:latin typeface="FuturisC"/>
              </a:rPr>
              <a:t> </a:t>
            </a:r>
            <a:r>
              <a:rPr lang="ru-RU" sz="2800" b="1" i="1" dirty="0" smtClean="0">
                <a:solidFill>
                  <a:srgbClr val="000000"/>
                </a:solidFill>
                <a:latin typeface="FuturisC"/>
              </a:rPr>
              <a:t>                      </a:t>
            </a:r>
            <a:r>
              <a:rPr lang="ru-RU" sz="2800" b="1" i="1" u="none" strike="noStrike" baseline="0" dirty="0" err="1" smtClean="0">
                <a:solidFill>
                  <a:srgbClr val="000000"/>
                </a:solidFill>
                <a:latin typeface="FuturisC"/>
              </a:rPr>
              <a:t>зведення</a:t>
            </a:r>
            <a:r>
              <a:rPr lang="ru-RU" sz="2800" b="1" i="1" u="none" strike="noStrike" baseline="0" dirty="0" smtClean="0">
                <a:solidFill>
                  <a:srgbClr val="000000"/>
                </a:solidFill>
                <a:latin typeface="FuturisC"/>
              </a:rPr>
              <a:t> до </a:t>
            </a:r>
            <a:r>
              <a:rPr lang="ru-RU" sz="2800" b="1" i="1" u="none" strike="noStrike" baseline="0" dirty="0" err="1" smtClean="0">
                <a:solidFill>
                  <a:srgbClr val="000000"/>
                </a:solidFill>
                <a:latin typeface="FuturisC"/>
              </a:rPr>
              <a:t>одиниці</a:t>
            </a:r>
            <a:r>
              <a:rPr lang="ru-RU" sz="2800" b="1" i="1" u="none" strike="noStrike" baseline="0" dirty="0" smtClean="0">
                <a:solidFill>
                  <a:srgbClr val="000000"/>
                </a:solidFill>
                <a:latin typeface="FuturisC"/>
              </a:rPr>
              <a:t>. </a:t>
            </a:r>
          </a:p>
          <a:p>
            <a:pPr algn="just"/>
            <a:endParaRPr lang="ru-RU" sz="2800" b="1" i="1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Дві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майстрині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за 5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днів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пошили 20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спідниць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.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Скільки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спідниць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пошиє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одна </a:t>
            </a:r>
            <a:r>
              <a:rPr lang="ru-RU" sz="3200" b="1" i="0" u="none" strike="noStrike" baseline="0" dirty="0" err="1" smtClean="0">
                <a:solidFill>
                  <a:srgbClr val="000000"/>
                </a:solidFill>
                <a:latin typeface="Helios"/>
              </a:rPr>
              <a:t>майстриня</a:t>
            </a:r>
            <a:r>
              <a:rPr lang="ru-RU" sz="3200" b="1" i="0" u="none" strike="noStrike" baseline="0" dirty="0" smtClean="0">
                <a:solidFill>
                  <a:srgbClr val="000000"/>
                </a:solidFill>
                <a:latin typeface="Helios"/>
              </a:rPr>
              <a:t> за день?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83084"/>
            <a:ext cx="26257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0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61976" y="836712"/>
            <a:ext cx="7047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майстрині – 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днів – 20 спідниць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2025" y="1483043"/>
            <a:ext cx="69070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майстрині –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uk-UA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 – ? спідниць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9816" y="2129374"/>
            <a:ext cx="2604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язання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33267"/>
            <a:ext cx="686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754" y="3790686"/>
            <a:ext cx="686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66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2 клас 22р\Шаблоны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71287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0" u="none" strike="noStrike" baseline="0" dirty="0" smtClean="0">
              <a:solidFill>
                <a:srgbClr val="000000"/>
              </a:solidFill>
              <a:latin typeface="FuturisC"/>
            </a:endParaRPr>
          </a:p>
          <a:p>
            <a:pPr algn="just"/>
            <a:r>
              <a:rPr lang="ru-RU" sz="3600" b="1" i="1" u="none" strike="noStrik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i="1" u="none" strike="noStrike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Виконай</a:t>
            </a:r>
            <a:r>
              <a:rPr lang="ru-RU" sz="4000" b="1" i="1" u="none" strike="noStrik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none" strike="noStrike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4000" b="1" i="1" u="none" strike="noStrik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 b="1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Обчисли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периметр </a:t>
            </a:r>
            <a:r>
              <a:rPr lang="ru-RU" sz="3200" b="1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рівностороннього</a:t>
            </a:r>
            <a:r>
              <a:rPr lang="ru-RU" sz="32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sz="32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none" strike="noStrike" baseline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200" b="1" i="1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стороною 12 см.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68945"/>
            <a:ext cx="13260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  =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38558" y="2676776"/>
            <a:ext cx="360040" cy="36004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52055"/>
            <a:ext cx="28300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Відповідь:</a:t>
            </a:r>
            <a:endParaRPr lang="ru-RU" sz="4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17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218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7</cp:revision>
  <dcterms:created xsi:type="dcterms:W3CDTF">2022-11-20T13:28:14Z</dcterms:created>
  <dcterms:modified xsi:type="dcterms:W3CDTF">2022-11-20T14:49:38Z</dcterms:modified>
</cp:coreProperties>
</file>