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482" r:id="rId3"/>
    <p:sldId id="505" r:id="rId4"/>
    <p:sldId id="508" r:id="rId5"/>
    <p:sldId id="509" r:id="rId6"/>
    <p:sldId id="502" r:id="rId7"/>
    <p:sldId id="499" r:id="rId8"/>
    <p:sldId id="510" r:id="rId9"/>
    <p:sldId id="511" r:id="rId10"/>
    <p:sldId id="501" r:id="rId11"/>
    <p:sldId id="289" r:id="rId12"/>
    <p:sldId id="306" r:id="rId13"/>
    <p:sldId id="51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E34DB5"/>
    <a:srgbClr val="BB75A9"/>
    <a:srgbClr val="E24ED0"/>
    <a:srgbClr val="6CB741"/>
    <a:srgbClr val="E9912D"/>
    <a:srgbClr val="DB4037"/>
    <a:srgbClr val="FAF225"/>
    <a:srgbClr val="87BCE8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№36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054" y="5572161"/>
            <a:ext cx="8597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>
                <a:solidFill>
                  <a:srgbClr val="2F3242"/>
                </a:solidFill>
              </a:rPr>
              <a:t>Які бувають рослини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 досліджую 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1525" y="1199118"/>
            <a:ext cx="7154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000" b="1" dirty="0">
                <a:solidFill>
                  <a:srgbClr val="E24ED0"/>
                </a:solidFill>
              </a:rPr>
              <a:t>Різноманітність рослин і тварин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503" y="3138110"/>
            <a:ext cx="4049563" cy="268336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Поміркуй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7855" y="1256145"/>
            <a:ext cx="113884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До яких груп рослин відносять: троянду, ялівець, «морську капусту», калину, мох зозулин льон, конвалію</a:t>
            </a:r>
          </a:p>
        </p:txBody>
      </p:sp>
      <p:pic>
        <p:nvPicPr>
          <p:cNvPr id="5122" name="Picture 2" descr="ROZETKA | Троянда Чайно-гібридна Аква. Цена, купить Троянда Чайн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2376183"/>
            <a:ext cx="2320757" cy="203066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ЯЛІВЕЦЬ - НЕПРИМІТНІ ЯГІДКИ, ЯКІ ПОМІТНО ПОЛІПШАТЬ ЗДОРОВ'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7"/>
          <a:stretch/>
        </p:blipFill>
        <p:spPr bwMode="auto">
          <a:xfrm>
            <a:off x="3203840" y="2376183"/>
            <a:ext cx="2299853" cy="205758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Ламинар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5"/>
          <a:stretch/>
        </p:blipFill>
        <p:spPr bwMode="auto">
          <a:xfrm>
            <a:off x="5937997" y="2357041"/>
            <a:ext cx="2299853" cy="206894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Расцвела калина в поле у ручья… | Відкритий лі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5"/>
          <a:stretch/>
        </p:blipFill>
        <p:spPr bwMode="auto">
          <a:xfrm>
            <a:off x="8672154" y="2362434"/>
            <a:ext cx="2320757" cy="205815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Родина Політрихові (Polytrichaceae) - Електронний гербарій вищих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3"/>
          <a:stretch/>
        </p:blipFill>
        <p:spPr bwMode="auto">
          <a:xfrm>
            <a:off x="3198280" y="4615585"/>
            <a:ext cx="2299853" cy="205047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онвалія травнева або звичайна | Cам собі агрон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970" b="-1874"/>
          <a:stretch/>
        </p:blipFill>
        <p:spPr bwMode="auto">
          <a:xfrm>
            <a:off x="5962073" y="4612482"/>
            <a:ext cx="2283812" cy="208175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Висновок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129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27417" y="1253201"/>
            <a:ext cx="7460243" cy="5018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3600" dirty="0">
                <a:solidFill>
                  <a:prstClr val="white"/>
                </a:solidFill>
              </a:rPr>
              <a:t>Рослинний світ дуже різноманітний. </a:t>
            </a:r>
          </a:p>
          <a:p>
            <a:pPr lvl="0" algn="ctr"/>
            <a:r>
              <a:rPr lang="uk-UA" sz="3600" dirty="0">
                <a:solidFill>
                  <a:prstClr val="white"/>
                </a:solidFill>
              </a:rPr>
              <a:t>Учені ділять рослини на декілька груп. Серед них водорості, мохи, папороті, хвойні та квіткові рослини. </a:t>
            </a:r>
          </a:p>
          <a:p>
            <a:pPr lvl="0" algn="ctr"/>
            <a:r>
              <a:rPr lang="uk-UA" sz="3600" dirty="0">
                <a:solidFill>
                  <a:prstClr val="white"/>
                </a:solidFill>
              </a:rPr>
              <a:t>Кожна група рослин складається з багатьох видів.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Рослинний світ Івано-Франківської облас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0" y="2176659"/>
            <a:ext cx="4307644" cy="2423050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768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знаєте ви, що…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42110" y="1348508"/>
            <a:ext cx="11074399" cy="43965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Нині на планеті існує близько 391 тисячі видів рослин, з них  понад 21 тисяча перебуває під загрозою зникнення. У людства поки що є можливість зупинити їх вимирання.</a:t>
            </a:r>
          </a:p>
        </p:txBody>
      </p:sp>
    </p:spTree>
    <p:extLst>
      <p:ext uri="{BB962C8B-B14F-4D97-AF65-F5344CB8AC3E}">
        <p14:creationId xmlns:p14="http://schemas.microsoft.com/office/powerpoint/2010/main" val="35709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2F3242"/>
                </a:solidFill>
              </a:rPr>
              <a:t>Повторити тему на сторінках 127-129</a:t>
            </a:r>
          </a:p>
          <a:p>
            <a:pPr algn="ctr"/>
            <a:endParaRPr lang="uk-UA" sz="4400" i="1" dirty="0">
              <a:solidFill>
                <a:srgbClr val="2F3242"/>
              </a:solidFill>
            </a:endParaRPr>
          </a:p>
          <a:p>
            <a:pPr algn="ctr"/>
            <a:endParaRPr lang="ru-RU" sz="48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8024" y="1267441"/>
            <a:ext cx="11869946" cy="975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bg1"/>
                </a:solidFill>
              </a:rPr>
              <a:t>Чим відрізняються дерева, кущі, трав’янисті рослини?</a:t>
            </a:r>
          </a:p>
          <a:p>
            <a:pPr algn="ctr"/>
            <a:r>
              <a:rPr lang="uk-UA" sz="3600" dirty="0">
                <a:solidFill>
                  <a:schemeClr val="bg1"/>
                </a:solidFill>
              </a:rPr>
              <a:t>Назвіть кілька прикладів листяних і хвойних дерев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4560" y="5032224"/>
            <a:ext cx="3081266" cy="13328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Дерева</a:t>
            </a:r>
            <a:r>
              <a:rPr lang="uk-UA" sz="2000" dirty="0">
                <a:solidFill>
                  <a:schemeClr val="bg1"/>
                </a:solidFill>
              </a:rPr>
              <a:t> – рослини, які мають одне товсте та міцне дерев’янисте стебло.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180" y="2580126"/>
            <a:ext cx="2558499" cy="2448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09" y="2429742"/>
            <a:ext cx="2679126" cy="2565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479" y="2350760"/>
            <a:ext cx="2702898" cy="2654197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4640363" y="5032224"/>
            <a:ext cx="3081266" cy="13328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Кущі – </a:t>
            </a:r>
            <a:r>
              <a:rPr lang="uk-UA" sz="2000" dirty="0">
                <a:solidFill>
                  <a:schemeClr val="bg1"/>
                </a:solidFill>
              </a:rPr>
              <a:t>рослини, які мають кілька товстих, міцних дерев’янистих стебел.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178796" y="5028975"/>
            <a:ext cx="3081266" cy="13328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Трав’янисті рослини – </a:t>
            </a:r>
            <a:r>
              <a:rPr lang="uk-UA" sz="2000" dirty="0">
                <a:solidFill>
                  <a:schemeClr val="bg1"/>
                </a:solidFill>
              </a:rPr>
              <a:t>рослини, які мають м’яке соковите стебло.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24" y="2331455"/>
            <a:ext cx="10387551" cy="43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Бесіда за змістом прочитаного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127-128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6608" y="1768620"/>
            <a:ext cx="7899096" cy="817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На які групи поділяють рослини?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608" y="4572775"/>
            <a:ext cx="7899097" cy="73796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Що ви дізналися про водорості?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362" y="4180821"/>
            <a:ext cx="3222329" cy="208684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576" t="20741" r="18030" b="13805"/>
          <a:stretch/>
        </p:blipFill>
        <p:spPr>
          <a:xfrm>
            <a:off x="8285598" y="1099588"/>
            <a:ext cx="3605639" cy="268763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8285598" y="6386946"/>
            <a:ext cx="3342983" cy="326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Ламінарія або «морська капуста»</a:t>
            </a:r>
          </a:p>
        </p:txBody>
      </p:sp>
    </p:spTree>
    <p:extLst>
      <p:ext uri="{BB962C8B-B14F-4D97-AF65-F5344CB8AC3E}">
        <p14:creationId xmlns:p14="http://schemas.microsoft.com/office/powerpoint/2010/main" val="15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Бесіда за змістом прочитаного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127-128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6608" y="1768620"/>
            <a:ext cx="7899096" cy="817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Де ростуть мохи?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608" y="4572774"/>
            <a:ext cx="7899097" cy="92286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За якими ознаками можна впізнати папороті? </a:t>
            </a:r>
          </a:p>
        </p:txBody>
      </p:sp>
      <p:pic>
        <p:nvPicPr>
          <p:cNvPr id="11" name="Picture 2" descr="Інформація про кві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04" y="1112151"/>
            <a:ext cx="2864714" cy="2148536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357467" y="3357498"/>
            <a:ext cx="3342983" cy="326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Зозулин льон</a:t>
            </a:r>
          </a:p>
        </p:txBody>
      </p:sp>
      <p:pic>
        <p:nvPicPr>
          <p:cNvPr id="2052" name="Picture 4" descr="Орляк звичайний — Вікіпеді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7" b="15677"/>
          <a:stretch/>
        </p:blipFill>
        <p:spPr bwMode="auto">
          <a:xfrm>
            <a:off x="8569904" y="4113969"/>
            <a:ext cx="2864714" cy="2168423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357466" y="6386103"/>
            <a:ext cx="3342983" cy="326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Папороть орляк</a:t>
            </a:r>
          </a:p>
        </p:txBody>
      </p:sp>
    </p:spTree>
    <p:extLst>
      <p:ext uri="{BB962C8B-B14F-4D97-AF65-F5344CB8AC3E}">
        <p14:creationId xmlns:p14="http://schemas.microsoft.com/office/powerpoint/2010/main" val="17385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Бесіда за змістом прочитаного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127-128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6608" y="1768620"/>
            <a:ext cx="7899096" cy="8177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Де утворюється насіння у хвойних рослин?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608" y="4572774"/>
            <a:ext cx="7899097" cy="92286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Які основні ознаки квіткових рослин? </a:t>
            </a:r>
          </a:p>
        </p:txBody>
      </p:sp>
      <p:pic>
        <p:nvPicPr>
          <p:cNvPr id="3074" name="Picture 2" descr="Коли садити хвойні рослини в саду. Плюси і мінуси весняної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04" y="1093066"/>
            <a:ext cx="2864714" cy="2375139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віткові рослини. Розмноження рослин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04" y="4111914"/>
            <a:ext cx="2864714" cy="2148536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128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" y="766619"/>
            <a:ext cx="11558273" cy="6022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54100" y="1591905"/>
            <a:ext cx="72320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Ши́шка — </a:t>
            </a:r>
            <a:r>
              <a:rPr lang="uk-UA" sz="4000" dirty="0"/>
              <a:t>видозмінений пагін, що розвивається на кінцях гілок хвойних рослин у вигляді маленького утворення, укритого лусочками.</a:t>
            </a:r>
          </a:p>
        </p:txBody>
      </p:sp>
    </p:spTree>
    <p:extLst>
      <p:ext uri="{BB962C8B-B14F-4D97-AF65-F5344CB8AC3E}">
        <p14:creationId xmlns:p14="http://schemas.microsoft.com/office/powerpoint/2010/main" val="22549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255" y="1220491"/>
            <a:ext cx="10437090" cy="93158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На світлинах розгляньте хвойні рослини. Що між ними спільного і чим вони відрізняються?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01" y="1074899"/>
            <a:ext cx="914781" cy="12806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046" r="17946"/>
          <a:stretch/>
        </p:blipFill>
        <p:spPr>
          <a:xfrm>
            <a:off x="1935131" y="2555406"/>
            <a:ext cx="1948295" cy="274377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618" t="5944" r="14114" b="21752"/>
          <a:stretch/>
        </p:blipFill>
        <p:spPr>
          <a:xfrm>
            <a:off x="5170887" y="2555406"/>
            <a:ext cx="1924115" cy="27559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433" y="3306618"/>
            <a:ext cx="3200558" cy="19925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886975" y="5582654"/>
            <a:ext cx="2044605" cy="65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Ялина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53409" y="5577211"/>
            <a:ext cx="2044605" cy="65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Ялівець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0641" y="5577097"/>
            <a:ext cx="2044605" cy="65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Сосна </a:t>
            </a:r>
          </a:p>
        </p:txBody>
      </p:sp>
    </p:spTree>
    <p:extLst>
      <p:ext uri="{BB962C8B-B14F-4D97-AF65-F5344CB8AC3E}">
        <p14:creationId xmlns:p14="http://schemas.microsoft.com/office/powerpoint/2010/main" val="5960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128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255" y="1220491"/>
            <a:ext cx="10437090" cy="93158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Чому рослини називають «зеленим одягом» Землі?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Наведіть приклади різних видів рослин.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01" y="1074899"/>
            <a:ext cx="914781" cy="128069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4485" r="15552" b="15155"/>
          <a:stretch>
            <a:fillRect/>
          </a:stretch>
        </p:blipFill>
        <p:spPr bwMode="auto">
          <a:xfrm>
            <a:off x="3012933" y="2252081"/>
            <a:ext cx="5826268" cy="436808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3257068" y="3833091"/>
            <a:ext cx="5453205" cy="5332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32"/>
              </a:avLst>
            </a:prstTxWarp>
          </a:bodyPr>
          <a:lstStyle/>
          <a:p>
            <a:r>
              <a:rPr lang="uk-UA" sz="36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Рослини -  «зелений одяг» Землі</a:t>
            </a:r>
          </a:p>
        </p:txBody>
      </p:sp>
      <p:pic>
        <p:nvPicPr>
          <p:cNvPr id="17" name="Picture 10" descr="7d3bdef425d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26" y="4627563"/>
            <a:ext cx="252095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7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Поміркуй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128-129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255" y="1220491"/>
            <a:ext cx="10437090" cy="1495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Розгляньте світлини. Придивіться уважно до квіток і листків волошок різних видів. Порівняйте їх. Чим вони відрізняються? Що в них спільного?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01" y="1074899"/>
            <a:ext cx="914781" cy="12806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0" y="2955678"/>
            <a:ext cx="2865223" cy="2095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792" y="2954005"/>
            <a:ext cx="2795822" cy="2096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4268"/>
          <a:stretch/>
        </p:blipFill>
        <p:spPr>
          <a:xfrm>
            <a:off x="6194113" y="2941245"/>
            <a:ext cx="2795822" cy="20647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434" y="2941245"/>
            <a:ext cx="2795822" cy="2096867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258085" y="5132772"/>
            <a:ext cx="2493818" cy="40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Волошка синя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57068" y="5140822"/>
            <a:ext cx="2493818" cy="40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Волошка східна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345115" y="5140822"/>
            <a:ext cx="2493818" cy="40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Волошка лучна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356436" y="5132772"/>
            <a:ext cx="2493818" cy="40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Волошка руська</a:t>
            </a:r>
          </a:p>
        </p:txBody>
      </p:sp>
    </p:spTree>
    <p:extLst>
      <p:ext uri="{BB962C8B-B14F-4D97-AF65-F5344CB8AC3E}">
        <p14:creationId xmlns:p14="http://schemas.microsoft.com/office/powerpoint/2010/main" val="10054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5045</TotalTime>
  <Words>393</Words>
  <Application>Microsoft Office PowerPoint</Application>
  <PresentationFormat>Широкоэкранный</PresentationFormat>
  <Paragraphs>110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Impact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1068</cp:revision>
  <dcterms:created xsi:type="dcterms:W3CDTF">2018-01-05T16:38:53Z</dcterms:created>
  <dcterms:modified xsi:type="dcterms:W3CDTF">2022-11-20T18:01:08Z</dcterms:modified>
</cp:coreProperties>
</file>