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52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hyperlink" Target="&#1053;&#1045;&#1041;&#1045;&#1057;&#1053;&#1040;%20&#1057;&#1054;&#1058;&#1053;&#1071;!%20&#1058;&#1110;,%20&#1093;&#1090;&#1086;%20&#1079;&#1072;&#1083;&#1080;&#1096;&#1072;&#1090;&#1100;&#1089;&#1103;%20&#1074;%20&#1089;&#1077;&#1088;&#1094;&#1103;&#1093;%20&#1082;&#1086;&#1078;&#1085;&#1086;&#1075;&#1086;%20&#1059;&#1082;&#1088;&#1072;&#1111;&#1085;&#1094;&#1103;!.mp4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hyperlink" Target="&#1074;%20&#1090;&#1086;&#1081;%20&#1076;&#1077;&#1085;&#1100;,%20&#1082;&#1086;&#1083;&#1080;%20&#1079;&#1072;&#1082;i&#1085;&#1095;&#1080;&#1090;&#1100;&#1089;&#1103;%20&#1074;i&#1081;&#1085;&#1072;.mp4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vyny.ostriv.in.ua/images/publications/4/17942/141562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День гідності та свободи</a:t>
            </a:r>
            <a:endParaRPr lang="ru-RU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latin typeface="Gabriola" pitchFamily="82" charset="0"/>
              </a:rPr>
              <a:t>Значення слів:</a:t>
            </a:r>
            <a:endParaRPr lang="ru-RU" sz="6000" b="1" dirty="0"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Гідність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-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усвідомлення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людиною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своєї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громадської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ваги,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громадського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обов'язку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. 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Свобода -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ідсутність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політичного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й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економічного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гноблення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,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утиску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й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обмежень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у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суспільно-політичному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житті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якого-небудь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класу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або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всього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суспільства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.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marL="0" indent="0" algn="r">
              <a:buNone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	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		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Академічний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тулмачний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словник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	</a:t>
            </a:r>
          </a:p>
          <a:p>
            <a:pPr marL="0" indent="0" algn="r"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української мови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8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УКАЗ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Про День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Гідності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та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Свободи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7260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	</a:t>
            </a:r>
            <a:r>
              <a:rPr lang="ru-RU" sz="5100" b="1" dirty="0" smtClean="0">
                <a:latin typeface="Gabriola" pitchFamily="82" charset="0"/>
              </a:rPr>
              <a:t>З </a:t>
            </a:r>
            <a:r>
              <a:rPr lang="ru-RU" sz="5100" b="1" dirty="0">
                <a:latin typeface="Gabriola" pitchFamily="82" charset="0"/>
              </a:rPr>
              <a:t>метою </a:t>
            </a:r>
            <a:r>
              <a:rPr lang="ru-RU" sz="5100" b="1" dirty="0" err="1">
                <a:latin typeface="Gabriola" pitchFamily="82" charset="0"/>
              </a:rPr>
              <a:t>утвердження</a:t>
            </a:r>
            <a:r>
              <a:rPr lang="ru-RU" sz="5100" b="1" dirty="0">
                <a:latin typeface="Gabriola" pitchFamily="82" charset="0"/>
              </a:rPr>
              <a:t> в </a:t>
            </a:r>
            <a:r>
              <a:rPr lang="ru-RU" sz="5100" b="1" dirty="0" err="1">
                <a:latin typeface="Gabriola" pitchFamily="82" charset="0"/>
              </a:rPr>
              <a:t>Україн</a:t>
            </a:r>
            <a:r>
              <a:rPr lang="en-US" sz="5100" b="1" dirty="0">
                <a:latin typeface="Gabriola" pitchFamily="82" charset="0"/>
              </a:rPr>
              <a:t>i </a:t>
            </a:r>
            <a:r>
              <a:rPr lang="en-US" sz="5100" b="1" dirty="0" err="1">
                <a:latin typeface="Gabriola" pitchFamily="82" charset="0"/>
              </a:rPr>
              <a:t>i</a:t>
            </a:r>
            <a:r>
              <a:rPr lang="ru-RU" sz="5100" b="1" dirty="0" err="1">
                <a:latin typeface="Gabriola" pitchFamily="82" charset="0"/>
              </a:rPr>
              <a:t>деал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>
                <a:latin typeface="Gabriola" pitchFamily="82" charset="0"/>
              </a:rPr>
              <a:t>в </a:t>
            </a:r>
            <a:r>
              <a:rPr lang="ru-RU" sz="5100" b="1" dirty="0" err="1">
                <a:latin typeface="Gabriola" pitchFamily="82" charset="0"/>
              </a:rPr>
              <a:t>свободи</a:t>
            </a:r>
            <a:r>
              <a:rPr lang="ru-RU" sz="5100" b="1" dirty="0">
                <a:latin typeface="Gabriola" pitchFamily="82" charset="0"/>
              </a:rPr>
              <a:t> </a:t>
            </a:r>
            <a:r>
              <a:rPr lang="en-US" sz="5100" b="1" dirty="0">
                <a:latin typeface="Gabriola" pitchFamily="82" charset="0"/>
              </a:rPr>
              <a:t>i </a:t>
            </a:r>
            <a:r>
              <a:rPr lang="ru-RU" sz="5100" b="1" dirty="0">
                <a:latin typeface="Gabriola" pitchFamily="82" charset="0"/>
              </a:rPr>
              <a:t>демократ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>
                <a:latin typeface="Gabriola" pitchFamily="82" charset="0"/>
              </a:rPr>
              <a:t>ї, </a:t>
            </a:r>
            <a:r>
              <a:rPr lang="ru-RU" sz="5100" b="1" dirty="0" err="1">
                <a:latin typeface="Gabriola" pitchFamily="82" charset="0"/>
              </a:rPr>
              <a:t>збереження</a:t>
            </a:r>
            <a:r>
              <a:rPr lang="ru-RU" sz="5100" b="1" dirty="0">
                <a:latin typeface="Gabriola" pitchFamily="82" charset="0"/>
              </a:rPr>
              <a:t> та </a:t>
            </a:r>
            <a:r>
              <a:rPr lang="ru-RU" sz="5100" b="1" dirty="0" err="1">
                <a:latin typeface="Gabriola" pitchFamily="82" charset="0"/>
              </a:rPr>
              <a:t>донесення</a:t>
            </a:r>
            <a:r>
              <a:rPr lang="ru-RU" sz="5100" b="1" dirty="0">
                <a:latin typeface="Gabriola" pitchFamily="82" charset="0"/>
              </a:rPr>
              <a:t> до </a:t>
            </a:r>
            <a:r>
              <a:rPr lang="ru-RU" sz="5100" b="1" dirty="0" err="1">
                <a:latin typeface="Gabriola" pitchFamily="82" charset="0"/>
              </a:rPr>
              <a:t>сучасного</a:t>
            </a:r>
            <a:r>
              <a:rPr lang="ru-RU" sz="5100" b="1" dirty="0">
                <a:latin typeface="Gabriola" pitchFamily="82" charset="0"/>
              </a:rPr>
              <a:t> </a:t>
            </a:r>
            <a:r>
              <a:rPr lang="en-US" sz="5100" b="1" dirty="0">
                <a:latin typeface="Gabriola" pitchFamily="82" charset="0"/>
              </a:rPr>
              <a:t>i </a:t>
            </a:r>
            <a:r>
              <a:rPr lang="ru-RU" sz="5100" b="1" dirty="0" err="1">
                <a:latin typeface="Gabriola" pitchFamily="82" charset="0"/>
              </a:rPr>
              <a:t>майбутн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>
                <a:latin typeface="Gabriola" pitchFamily="82" charset="0"/>
              </a:rPr>
              <a:t>х </a:t>
            </a:r>
            <a:r>
              <a:rPr lang="ru-RU" sz="5100" b="1" dirty="0" err="1">
                <a:latin typeface="Gabriola" pitchFamily="82" charset="0"/>
              </a:rPr>
              <a:t>покол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 err="1">
                <a:latin typeface="Gabriola" pitchFamily="82" charset="0"/>
              </a:rPr>
              <a:t>нь</a:t>
            </a:r>
            <a:r>
              <a:rPr lang="ru-RU" sz="5100" b="1" dirty="0">
                <a:latin typeface="Gabriola" pitchFamily="82" charset="0"/>
              </a:rPr>
              <a:t> </a:t>
            </a:r>
            <a:r>
              <a:rPr lang="ru-RU" sz="5100" b="1" dirty="0" err="1">
                <a:latin typeface="Gabriola" pitchFamily="82" charset="0"/>
              </a:rPr>
              <a:t>об’єктивної</a:t>
            </a:r>
            <a:r>
              <a:rPr lang="ru-RU" sz="5100" b="1" dirty="0">
                <a:latin typeface="Gabriola" pitchFamily="82" charset="0"/>
              </a:rPr>
              <a:t> 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 err="1">
                <a:latin typeface="Gabriola" pitchFamily="82" charset="0"/>
              </a:rPr>
              <a:t>нформац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>
                <a:latin typeface="Gabriola" pitchFamily="82" charset="0"/>
              </a:rPr>
              <a:t>ї про </a:t>
            </a:r>
            <a:r>
              <a:rPr lang="ru-RU" sz="5100" b="1" dirty="0" err="1">
                <a:latin typeface="Gabriola" pitchFamily="82" charset="0"/>
              </a:rPr>
              <a:t>доленосн</a:t>
            </a:r>
            <a:r>
              <a:rPr lang="en-US" sz="5100" b="1" dirty="0">
                <a:latin typeface="Gabriola" pitchFamily="82" charset="0"/>
              </a:rPr>
              <a:t>i </a:t>
            </a:r>
            <a:r>
              <a:rPr lang="ru-RU" sz="5100" b="1" dirty="0">
                <a:latin typeface="Gabriola" pitchFamily="82" charset="0"/>
              </a:rPr>
              <a:t>под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>
                <a:latin typeface="Gabriola" pitchFamily="82" charset="0"/>
              </a:rPr>
              <a:t>ї в </a:t>
            </a:r>
            <a:r>
              <a:rPr lang="ru-RU" sz="5100" b="1" dirty="0" err="1">
                <a:latin typeface="Gabriola" pitchFamily="82" charset="0"/>
              </a:rPr>
              <a:t>Україн</a:t>
            </a:r>
            <a:r>
              <a:rPr lang="en-US" sz="5100" b="1" dirty="0">
                <a:latin typeface="Gabriola" pitchFamily="82" charset="0"/>
              </a:rPr>
              <a:t>i </a:t>
            </a:r>
            <a:r>
              <a:rPr lang="ru-RU" sz="5100" b="1" dirty="0">
                <a:latin typeface="Gabriola" pitchFamily="82" charset="0"/>
              </a:rPr>
              <a:t>початку </a:t>
            </a:r>
            <a:r>
              <a:rPr lang="en-US" sz="5100" b="1" dirty="0">
                <a:latin typeface="Gabriola" pitchFamily="82" charset="0"/>
              </a:rPr>
              <a:t>XXI </a:t>
            </a:r>
            <a:r>
              <a:rPr lang="ru-RU" sz="5100" b="1" dirty="0">
                <a:latin typeface="Gabriola" pitchFamily="82" charset="0"/>
              </a:rPr>
              <a:t>стол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 err="1">
                <a:latin typeface="Gabriola" pitchFamily="82" charset="0"/>
              </a:rPr>
              <a:t>ття</a:t>
            </a:r>
            <a:r>
              <a:rPr lang="ru-RU" sz="5100" b="1" dirty="0">
                <a:latin typeface="Gabriola" pitchFamily="82" charset="0"/>
              </a:rPr>
              <a:t>, а </a:t>
            </a:r>
            <a:r>
              <a:rPr lang="ru-RU" sz="5100" b="1" dirty="0" err="1">
                <a:latin typeface="Gabriola" pitchFamily="82" charset="0"/>
              </a:rPr>
              <a:t>також</a:t>
            </a:r>
            <a:r>
              <a:rPr lang="ru-RU" sz="5100" b="1" dirty="0">
                <a:latin typeface="Gabriola" pitchFamily="82" charset="0"/>
              </a:rPr>
              <a:t> в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 err="1">
                <a:latin typeface="Gabriola" pitchFamily="82" charset="0"/>
              </a:rPr>
              <a:t>ддання</a:t>
            </a:r>
            <a:r>
              <a:rPr lang="ru-RU" sz="5100" b="1" dirty="0">
                <a:latin typeface="Gabriola" pitchFamily="82" charset="0"/>
              </a:rPr>
              <a:t> </a:t>
            </a:r>
            <a:r>
              <a:rPr lang="ru-RU" sz="5100" b="1" dirty="0" err="1">
                <a:latin typeface="Gabriola" pitchFamily="82" charset="0"/>
              </a:rPr>
              <a:t>належної</a:t>
            </a:r>
            <a:r>
              <a:rPr lang="ru-RU" sz="5100" b="1" dirty="0">
                <a:latin typeface="Gabriola" pitchFamily="82" charset="0"/>
              </a:rPr>
              <a:t> </a:t>
            </a:r>
            <a:r>
              <a:rPr lang="ru-RU" sz="5100" b="1" dirty="0" err="1">
                <a:latin typeface="Gabriola" pitchFamily="82" charset="0"/>
              </a:rPr>
              <a:t>шани</a:t>
            </a:r>
            <a:r>
              <a:rPr lang="ru-RU" sz="5100" b="1" dirty="0">
                <a:latin typeface="Gabriola" pitchFamily="82" charset="0"/>
              </a:rPr>
              <a:t> </a:t>
            </a:r>
            <a:r>
              <a:rPr lang="ru-RU" sz="5100" b="1" dirty="0" err="1">
                <a:latin typeface="Gabriola" pitchFamily="82" charset="0"/>
              </a:rPr>
              <a:t>патр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 err="1">
                <a:latin typeface="Gabriola" pitchFamily="82" charset="0"/>
              </a:rPr>
              <a:t>отизму</a:t>
            </a:r>
            <a:r>
              <a:rPr lang="ru-RU" sz="5100" b="1" dirty="0">
                <a:latin typeface="Gabriola" pitchFamily="82" charset="0"/>
              </a:rPr>
              <a:t> й </a:t>
            </a:r>
            <a:r>
              <a:rPr lang="ru-RU" sz="5100" b="1" dirty="0" err="1">
                <a:latin typeface="Gabriola" pitchFamily="82" charset="0"/>
              </a:rPr>
              <a:t>мужност</a:t>
            </a:r>
            <a:r>
              <a:rPr lang="en-US" sz="5100" b="1" dirty="0">
                <a:latin typeface="Gabriola" pitchFamily="82" charset="0"/>
              </a:rPr>
              <a:t>i </a:t>
            </a:r>
            <a:r>
              <a:rPr lang="ru-RU" sz="5100" b="1" dirty="0" err="1">
                <a:latin typeface="Gabriola" pitchFamily="82" charset="0"/>
              </a:rPr>
              <a:t>громадян</a:t>
            </a:r>
            <a:r>
              <a:rPr lang="ru-RU" sz="5100" b="1" dirty="0">
                <a:latin typeface="Gabriola" pitchFamily="82" charset="0"/>
              </a:rPr>
              <a:t>, як</a:t>
            </a:r>
            <a:r>
              <a:rPr lang="en-US" sz="5100" b="1" dirty="0">
                <a:latin typeface="Gabriola" pitchFamily="82" charset="0"/>
              </a:rPr>
              <a:t>i </a:t>
            </a:r>
            <a:r>
              <a:rPr lang="ru-RU" sz="5100" b="1" dirty="0" err="1">
                <a:latin typeface="Gabriola" pitchFamily="82" charset="0"/>
              </a:rPr>
              <a:t>восени</a:t>
            </a:r>
            <a:r>
              <a:rPr lang="ru-RU" sz="5100" b="1" dirty="0">
                <a:latin typeface="Gabriola" pitchFamily="82" charset="0"/>
              </a:rPr>
              <a:t> 2004 року та у листопад</a:t>
            </a:r>
            <a:r>
              <a:rPr lang="en-US" sz="5100" b="1" dirty="0">
                <a:latin typeface="Gabriola" pitchFamily="82" charset="0"/>
              </a:rPr>
              <a:t>i 2013 </a:t>
            </a:r>
            <a:r>
              <a:rPr lang="ru-RU" sz="5100" b="1" dirty="0">
                <a:latin typeface="Gabriola" pitchFamily="82" charset="0"/>
              </a:rPr>
              <a:t>року — лютому 2014 року </a:t>
            </a:r>
            <a:r>
              <a:rPr lang="ru-RU" sz="5100" b="1" dirty="0" err="1">
                <a:latin typeface="Gabriola" pitchFamily="82" charset="0"/>
              </a:rPr>
              <a:t>постали</a:t>
            </a:r>
            <a:r>
              <a:rPr lang="ru-RU" sz="5100" b="1" dirty="0">
                <a:latin typeface="Gabriola" pitchFamily="82" charset="0"/>
              </a:rPr>
              <a:t> на </a:t>
            </a:r>
            <a:r>
              <a:rPr lang="ru-RU" sz="5100" b="1" dirty="0" err="1">
                <a:latin typeface="Gabriola" pitchFamily="82" charset="0"/>
              </a:rPr>
              <a:t>захист</a:t>
            </a:r>
            <a:r>
              <a:rPr lang="ru-RU" sz="5100" b="1" dirty="0">
                <a:latin typeface="Gabriola" pitchFamily="82" charset="0"/>
              </a:rPr>
              <a:t> </a:t>
            </a:r>
            <a:r>
              <a:rPr lang="ru-RU" sz="5100" b="1" dirty="0" err="1">
                <a:latin typeface="Gabriola" pitchFamily="82" charset="0"/>
              </a:rPr>
              <a:t>демократичних</a:t>
            </a:r>
            <a:r>
              <a:rPr lang="ru-RU" sz="5100" b="1" dirty="0">
                <a:latin typeface="Gabriola" pitchFamily="82" charset="0"/>
              </a:rPr>
              <a:t> ц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 err="1">
                <a:latin typeface="Gabriola" pitchFamily="82" charset="0"/>
              </a:rPr>
              <a:t>нностей</a:t>
            </a:r>
            <a:r>
              <a:rPr lang="ru-RU" sz="5100" b="1" dirty="0">
                <a:latin typeface="Gabriola" pitchFamily="82" charset="0"/>
              </a:rPr>
              <a:t>, прав </a:t>
            </a:r>
            <a:r>
              <a:rPr lang="en-US" sz="5100" b="1" dirty="0">
                <a:latin typeface="Gabriola" pitchFamily="82" charset="0"/>
              </a:rPr>
              <a:t>i </a:t>
            </a:r>
            <a:r>
              <a:rPr lang="ru-RU" sz="5100" b="1" dirty="0">
                <a:latin typeface="Gabriola" pitchFamily="82" charset="0"/>
              </a:rPr>
              <a:t>свобод </a:t>
            </a:r>
            <a:r>
              <a:rPr lang="ru-RU" sz="5100" b="1" dirty="0" err="1">
                <a:latin typeface="Gabriola" pitchFamily="82" charset="0"/>
              </a:rPr>
              <a:t>людини</a:t>
            </a:r>
            <a:r>
              <a:rPr lang="ru-RU" sz="5100" b="1" dirty="0">
                <a:latin typeface="Gabriola" pitchFamily="82" charset="0"/>
              </a:rPr>
              <a:t> </a:t>
            </a:r>
            <a:r>
              <a:rPr lang="en-US" sz="5100" b="1" dirty="0">
                <a:latin typeface="Gabriola" pitchFamily="82" charset="0"/>
              </a:rPr>
              <a:t>i </a:t>
            </a:r>
            <a:r>
              <a:rPr lang="ru-RU" sz="5100" b="1" dirty="0" err="1">
                <a:latin typeface="Gabriola" pitchFamily="82" charset="0"/>
              </a:rPr>
              <a:t>громадянина</a:t>
            </a:r>
            <a:r>
              <a:rPr lang="ru-RU" sz="5100" b="1" dirty="0">
                <a:latin typeface="Gabriola" pitchFamily="82" charset="0"/>
              </a:rPr>
              <a:t>, </a:t>
            </a:r>
            <a:r>
              <a:rPr lang="ru-RU" sz="5100" b="1" dirty="0" err="1">
                <a:latin typeface="Gabriola" pitchFamily="82" charset="0"/>
              </a:rPr>
              <a:t>нац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 err="1">
                <a:latin typeface="Gabriola" pitchFamily="82" charset="0"/>
              </a:rPr>
              <a:t>ональних</a:t>
            </a:r>
            <a:r>
              <a:rPr lang="ru-RU" sz="5100" b="1" dirty="0">
                <a:latin typeface="Gabriola" pitchFamily="82" charset="0"/>
              </a:rPr>
              <a:t> 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 err="1">
                <a:latin typeface="Gabriola" pitchFamily="82" charset="0"/>
              </a:rPr>
              <a:t>нтерес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>
                <a:latin typeface="Gabriola" pitchFamily="82" charset="0"/>
              </a:rPr>
              <a:t>в </a:t>
            </a:r>
            <a:r>
              <a:rPr lang="ru-RU" sz="5100" b="1" dirty="0" err="1">
                <a:latin typeface="Gabriola" pitchFamily="82" charset="0"/>
              </a:rPr>
              <a:t>нашої</a:t>
            </a:r>
            <a:r>
              <a:rPr lang="ru-RU" sz="5100" b="1" dirty="0">
                <a:latin typeface="Gabriola" pitchFamily="82" charset="0"/>
              </a:rPr>
              <a:t> </a:t>
            </a:r>
            <a:r>
              <a:rPr lang="ru-RU" sz="5100" b="1" dirty="0" err="1">
                <a:latin typeface="Gabriola" pitchFamily="82" charset="0"/>
              </a:rPr>
              <a:t>держави</a:t>
            </a:r>
            <a:r>
              <a:rPr lang="ru-RU" sz="5100" b="1" dirty="0">
                <a:latin typeface="Gabriola" pitchFamily="82" charset="0"/>
              </a:rPr>
              <a:t> та </a:t>
            </a:r>
            <a:r>
              <a:rPr lang="ru-RU" sz="5100" b="1" dirty="0" err="1">
                <a:latin typeface="Gabriola" pitchFamily="82" charset="0"/>
              </a:rPr>
              <a:t>її</a:t>
            </a:r>
            <a:r>
              <a:rPr lang="ru-RU" sz="5100" b="1" dirty="0">
                <a:latin typeface="Gabriola" pitchFamily="82" charset="0"/>
              </a:rPr>
              <a:t> </a:t>
            </a:r>
            <a:r>
              <a:rPr lang="ru-RU" sz="5100" b="1" dirty="0" err="1">
                <a:latin typeface="Gabriola" pitchFamily="82" charset="0"/>
              </a:rPr>
              <a:t>європейського</a:t>
            </a:r>
            <a:r>
              <a:rPr lang="ru-RU" sz="5100" b="1" dirty="0">
                <a:latin typeface="Gabriola" pitchFamily="82" charset="0"/>
              </a:rPr>
              <a:t> </a:t>
            </a:r>
            <a:r>
              <a:rPr lang="ru-RU" sz="5100" b="1" dirty="0" err="1">
                <a:latin typeface="Gabriola" pitchFamily="82" charset="0"/>
              </a:rPr>
              <a:t>вибору</a:t>
            </a:r>
            <a:r>
              <a:rPr lang="ru-RU" sz="5100" b="1" dirty="0">
                <a:latin typeface="Gabriola" pitchFamily="82" charset="0"/>
              </a:rPr>
              <a:t>,</a:t>
            </a:r>
          </a:p>
          <a:p>
            <a:pPr marL="0" indent="0" algn="ctr">
              <a:buNone/>
            </a:pPr>
            <a:r>
              <a:rPr lang="ru-RU" sz="5100" b="1" dirty="0">
                <a:latin typeface="Gabriola" pitchFamily="82" charset="0"/>
              </a:rPr>
              <a:t>ПОСТАНОВЛЯЮ:</a:t>
            </a:r>
          </a:p>
          <a:p>
            <a:pPr marL="0" indent="0">
              <a:buNone/>
            </a:pPr>
            <a:r>
              <a:rPr lang="ru-RU" sz="5100" b="1" dirty="0">
                <a:latin typeface="Gabriola" pitchFamily="82" charset="0"/>
              </a:rPr>
              <a:t>1. </a:t>
            </a:r>
            <a:r>
              <a:rPr lang="ru-RU" sz="5100" b="1" dirty="0" err="1">
                <a:latin typeface="Gabriola" pitchFamily="82" charset="0"/>
              </a:rPr>
              <a:t>Установити</a:t>
            </a:r>
            <a:r>
              <a:rPr lang="ru-RU" sz="5100" b="1" dirty="0">
                <a:latin typeface="Gabriola" pitchFamily="82" charset="0"/>
              </a:rPr>
              <a:t> в </a:t>
            </a:r>
            <a:r>
              <a:rPr lang="ru-RU" sz="5100" b="1" dirty="0" err="1">
                <a:latin typeface="Gabriola" pitchFamily="82" charset="0"/>
              </a:rPr>
              <a:t>Україн</a:t>
            </a:r>
            <a:r>
              <a:rPr lang="en-US" sz="5100" b="1" dirty="0">
                <a:latin typeface="Gabriola" pitchFamily="82" charset="0"/>
              </a:rPr>
              <a:t>i </a:t>
            </a:r>
            <a:r>
              <a:rPr lang="ru-RU" sz="5100" b="1" dirty="0">
                <a:latin typeface="Gabriola" pitchFamily="82" charset="0"/>
              </a:rPr>
              <a:t>День Г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 err="1">
                <a:latin typeface="Gabriola" pitchFamily="82" charset="0"/>
              </a:rPr>
              <a:t>дност</a:t>
            </a:r>
            <a:r>
              <a:rPr lang="en-US" sz="5100" b="1" dirty="0">
                <a:latin typeface="Gabriola" pitchFamily="82" charset="0"/>
              </a:rPr>
              <a:t>i </a:t>
            </a:r>
            <a:r>
              <a:rPr lang="ru-RU" sz="5100" b="1" dirty="0">
                <a:latin typeface="Gabriola" pitchFamily="82" charset="0"/>
              </a:rPr>
              <a:t>та </a:t>
            </a:r>
            <a:r>
              <a:rPr lang="ru-RU" sz="5100" b="1" dirty="0" err="1">
                <a:latin typeface="Gabriola" pitchFamily="82" charset="0"/>
              </a:rPr>
              <a:t>Свободи</a:t>
            </a:r>
            <a:r>
              <a:rPr lang="ru-RU" sz="5100" b="1" dirty="0">
                <a:latin typeface="Gabriola" pitchFamily="82" charset="0"/>
              </a:rPr>
              <a:t>, </a:t>
            </a:r>
            <a:r>
              <a:rPr lang="ru-RU" sz="5100" b="1" dirty="0" err="1">
                <a:latin typeface="Gabriola" pitchFamily="82" charset="0"/>
              </a:rPr>
              <a:t>який</a:t>
            </a:r>
            <a:r>
              <a:rPr lang="ru-RU" sz="5100" b="1" dirty="0">
                <a:latin typeface="Gabriola" pitchFamily="82" charset="0"/>
              </a:rPr>
              <a:t> в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 err="1">
                <a:latin typeface="Gabriola" pitchFamily="82" charset="0"/>
              </a:rPr>
              <a:t>дзначати</a:t>
            </a:r>
            <a:r>
              <a:rPr lang="ru-RU" sz="5100" b="1" dirty="0">
                <a:latin typeface="Gabriola" pitchFamily="82" charset="0"/>
              </a:rPr>
              <a:t> </a:t>
            </a:r>
            <a:r>
              <a:rPr lang="ru-RU" sz="5100" b="1" dirty="0" err="1">
                <a:latin typeface="Gabriola" pitchFamily="82" charset="0"/>
              </a:rPr>
              <a:t>щор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 err="1">
                <a:latin typeface="Gabriola" pitchFamily="82" charset="0"/>
              </a:rPr>
              <a:t>чно</a:t>
            </a:r>
            <a:r>
              <a:rPr lang="ru-RU" sz="5100" b="1" dirty="0">
                <a:latin typeface="Gabriola" pitchFamily="82" charset="0"/>
              </a:rPr>
              <a:t> 21 листопада.</a:t>
            </a:r>
          </a:p>
          <a:p>
            <a:pPr marL="0" indent="0">
              <a:buNone/>
            </a:pPr>
            <a:r>
              <a:rPr lang="ru-RU" sz="5100" b="1" dirty="0">
                <a:latin typeface="Gabriola" pitchFamily="82" charset="0"/>
              </a:rPr>
              <a:t>2. </a:t>
            </a:r>
            <a:r>
              <a:rPr lang="ru-RU" sz="5100" b="1" dirty="0" err="1">
                <a:latin typeface="Gabriola" pitchFamily="82" charset="0"/>
              </a:rPr>
              <a:t>Цей</a:t>
            </a:r>
            <a:r>
              <a:rPr lang="ru-RU" sz="5100" b="1" dirty="0">
                <a:latin typeface="Gabriola" pitchFamily="82" charset="0"/>
              </a:rPr>
              <a:t> Указ </a:t>
            </a:r>
            <a:r>
              <a:rPr lang="ru-RU" sz="5100" b="1" dirty="0" err="1">
                <a:latin typeface="Gabriola" pitchFamily="82" charset="0"/>
              </a:rPr>
              <a:t>набирає</a:t>
            </a:r>
            <a:r>
              <a:rPr lang="ru-RU" sz="5100" b="1" dirty="0">
                <a:latin typeface="Gabriola" pitchFamily="82" charset="0"/>
              </a:rPr>
              <a:t> </a:t>
            </a:r>
            <a:r>
              <a:rPr lang="ru-RU" sz="5100" b="1" dirty="0" err="1">
                <a:latin typeface="Gabriola" pitchFamily="82" charset="0"/>
              </a:rPr>
              <a:t>чинност</a:t>
            </a:r>
            <a:r>
              <a:rPr lang="en-US" sz="5100" b="1" dirty="0">
                <a:latin typeface="Gabriola" pitchFamily="82" charset="0"/>
              </a:rPr>
              <a:t>i </a:t>
            </a:r>
            <a:r>
              <a:rPr lang="ru-RU" sz="5100" b="1" dirty="0">
                <a:latin typeface="Gabriola" pitchFamily="82" charset="0"/>
              </a:rPr>
              <a:t>з дня </a:t>
            </a:r>
            <a:r>
              <a:rPr lang="ru-RU" sz="5100" b="1" dirty="0" err="1">
                <a:latin typeface="Gabriola" pitchFamily="82" charset="0"/>
              </a:rPr>
              <a:t>його</a:t>
            </a:r>
            <a:r>
              <a:rPr lang="ru-RU" sz="5100" b="1" dirty="0">
                <a:latin typeface="Gabriola" pitchFamily="82" charset="0"/>
              </a:rPr>
              <a:t> </a:t>
            </a:r>
            <a:r>
              <a:rPr lang="ru-RU" sz="5100" b="1" dirty="0" err="1">
                <a:latin typeface="Gabriola" pitchFamily="82" charset="0"/>
              </a:rPr>
              <a:t>опубл</a:t>
            </a:r>
            <a:r>
              <a:rPr lang="en-US" sz="5100" b="1" dirty="0">
                <a:latin typeface="Gabriola" pitchFamily="82" charset="0"/>
              </a:rPr>
              <a:t>i</a:t>
            </a:r>
            <a:r>
              <a:rPr lang="ru-RU" sz="5100" b="1" dirty="0" err="1">
                <a:latin typeface="Gabriola" pitchFamily="82" charset="0"/>
              </a:rPr>
              <a:t>кування</a:t>
            </a:r>
            <a:r>
              <a:rPr lang="ru-RU" sz="5100" b="1" dirty="0">
                <a:latin typeface="Gabriola" pitchFamily="82" charset="0"/>
              </a:rPr>
              <a:t>.</a:t>
            </a:r>
          </a:p>
          <a:p>
            <a:pPr marL="0" indent="0">
              <a:buNone/>
            </a:pPr>
            <a:r>
              <a:rPr lang="ru-RU" sz="5100" b="1" dirty="0">
                <a:latin typeface="Gabriola" pitchFamily="82" charset="0"/>
              </a:rPr>
              <a:t>Президент </a:t>
            </a:r>
            <a:r>
              <a:rPr lang="ru-RU" sz="5100" b="1" dirty="0" err="1">
                <a:latin typeface="Gabriola" pitchFamily="82" charset="0"/>
              </a:rPr>
              <a:t>України</a:t>
            </a:r>
            <a:r>
              <a:rPr lang="ru-RU" sz="5100" b="1" dirty="0">
                <a:latin typeface="Gabriola" pitchFamily="82" charset="0"/>
              </a:rPr>
              <a:t> </a:t>
            </a:r>
            <a:br>
              <a:rPr lang="ru-RU" sz="5100" b="1" dirty="0">
                <a:latin typeface="Gabriola" pitchFamily="82" charset="0"/>
              </a:rPr>
            </a:br>
            <a:r>
              <a:rPr lang="ru-RU" sz="5100" b="1" dirty="0">
                <a:latin typeface="Gabriola" pitchFamily="82" charset="0"/>
              </a:rPr>
              <a:t>П. Порошенко</a:t>
            </a:r>
          </a:p>
          <a:p>
            <a:pPr marL="0" indent="0">
              <a:buNone/>
            </a:pPr>
            <a:r>
              <a:rPr lang="ru-RU" sz="5100" b="1" dirty="0">
                <a:latin typeface="Gabriola" pitchFamily="82" charset="0"/>
              </a:rPr>
              <a:t>м. </a:t>
            </a:r>
            <a:r>
              <a:rPr lang="ru-RU" sz="5100" b="1" dirty="0" err="1">
                <a:latin typeface="Gabriola" pitchFamily="82" charset="0"/>
              </a:rPr>
              <a:t>Київ</a:t>
            </a:r>
            <a:r>
              <a:rPr lang="ru-RU" sz="5100" b="1" dirty="0">
                <a:latin typeface="Gabriola" pitchFamily="82" charset="0"/>
              </a:rPr>
              <a:t> </a:t>
            </a:r>
            <a:br>
              <a:rPr lang="ru-RU" sz="5100" b="1" dirty="0">
                <a:latin typeface="Gabriola" pitchFamily="82" charset="0"/>
              </a:rPr>
            </a:br>
            <a:r>
              <a:rPr lang="ru-RU" sz="5100" b="1" dirty="0">
                <a:latin typeface="Gabriola" pitchFamily="82" charset="0"/>
              </a:rPr>
              <a:t>13 листопада 2014 року </a:t>
            </a:r>
            <a:br>
              <a:rPr lang="ru-RU" sz="5100" b="1" dirty="0">
                <a:latin typeface="Gabriola" pitchFamily="82" charset="0"/>
              </a:rPr>
            </a:br>
            <a:r>
              <a:rPr lang="ru-RU" sz="5100" b="1" dirty="0">
                <a:latin typeface="Gabriola" pitchFamily="82" charset="0"/>
              </a:rPr>
              <a:t>№ 872/2014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5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latin typeface="Gabriola" pitchFamily="82" charset="0"/>
              </a:rPr>
              <a:t>Революція на траві</a:t>
            </a:r>
            <a:endParaRPr lang="ru-RU" sz="6000" b="1" dirty="0">
              <a:latin typeface="Gabriola" pitchFamily="8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1411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/>
              <a:t>було</a:t>
            </a:r>
            <a:r>
              <a:rPr lang="ru-RU" b="1" dirty="0"/>
              <a:t> не </a:t>
            </a:r>
            <a:r>
              <a:rPr lang="ru-RU" b="1" dirty="0" err="1"/>
              <a:t>більше</a:t>
            </a:r>
            <a:r>
              <a:rPr lang="ru-RU" b="1" dirty="0"/>
              <a:t> </a:t>
            </a:r>
            <a:r>
              <a:rPr lang="ru-RU" b="1" dirty="0" err="1"/>
              <a:t>двадцяти</a:t>
            </a:r>
            <a:r>
              <a:rPr lang="ru-RU" b="1" dirty="0"/>
              <a:t>. Тих, </a:t>
            </a:r>
            <a:r>
              <a:rPr lang="ru-RU" b="1" dirty="0" err="1"/>
              <a:t>хто</a:t>
            </a:r>
            <a:r>
              <a:rPr lang="ru-RU" b="1" dirty="0"/>
              <a:t> 12 </a:t>
            </a:r>
            <a:r>
              <a:rPr lang="ru-RU" b="1" dirty="0" err="1"/>
              <a:t>травня</a:t>
            </a:r>
            <a:r>
              <a:rPr lang="ru-RU" b="1" dirty="0"/>
              <a:t> 2004 року </a:t>
            </a:r>
            <a:r>
              <a:rPr lang="ru-RU" b="1" dirty="0" err="1"/>
              <a:t>вийшов</a:t>
            </a:r>
            <a:r>
              <a:rPr lang="ru-RU" b="1" dirty="0"/>
              <a:t> до </a:t>
            </a:r>
            <a:r>
              <a:rPr lang="ru-RU" b="1" dirty="0" err="1"/>
              <a:t>пам’ятника</a:t>
            </a:r>
            <a:r>
              <a:rPr lang="ru-RU" b="1" dirty="0"/>
              <a:t> Тарасу </a:t>
            </a:r>
            <a:r>
              <a:rPr lang="ru-RU" b="1" dirty="0" err="1"/>
              <a:t>Шевченку</a:t>
            </a:r>
            <a:r>
              <a:rPr lang="ru-RU" b="1" dirty="0"/>
              <a:t> у </a:t>
            </a:r>
            <a:r>
              <a:rPr lang="ru-RU" b="1" dirty="0" err="1"/>
              <a:t>центрі</a:t>
            </a:r>
            <a:r>
              <a:rPr lang="ru-RU" b="1" dirty="0"/>
              <a:t> </a:t>
            </a:r>
            <a:r>
              <a:rPr lang="ru-RU" b="1" dirty="0" err="1"/>
              <a:t>міста</a:t>
            </a:r>
            <a:r>
              <a:rPr lang="ru-RU" b="1" dirty="0"/>
              <a:t> </a:t>
            </a:r>
            <a:r>
              <a:rPr lang="ru-RU" b="1" dirty="0" err="1"/>
              <a:t>Суми</a:t>
            </a:r>
            <a:r>
              <a:rPr lang="ru-RU" b="1" dirty="0"/>
              <a:t>. </a:t>
            </a:r>
            <a:r>
              <a:rPr lang="ru-RU" b="1" dirty="0" err="1"/>
              <a:t>Викладачі</a:t>
            </a:r>
            <a:r>
              <a:rPr lang="ru-RU" b="1" dirty="0"/>
              <a:t>, </a:t>
            </a:r>
            <a:r>
              <a:rPr lang="ru-RU" b="1" dirty="0" err="1"/>
              <a:t>студенти</a:t>
            </a:r>
            <a:r>
              <a:rPr lang="ru-RU" b="1" dirty="0"/>
              <a:t>, </a:t>
            </a:r>
            <a:r>
              <a:rPr lang="ru-RU" b="1" dirty="0" err="1"/>
              <a:t>їхні</a:t>
            </a:r>
            <a:r>
              <a:rPr lang="ru-RU" b="1" dirty="0"/>
              <a:t> батьки,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депутатів</a:t>
            </a:r>
            <a:r>
              <a:rPr lang="ru-RU" b="1" dirty="0"/>
              <a:t> </a:t>
            </a:r>
            <a:r>
              <a:rPr lang="ru-RU" b="1" dirty="0" err="1"/>
              <a:t>міськради</a:t>
            </a:r>
            <a:r>
              <a:rPr lang="ru-RU" b="1" dirty="0"/>
              <a:t>. </a:t>
            </a:r>
            <a:r>
              <a:rPr lang="ru-RU" b="1" dirty="0" err="1"/>
              <a:t>Всього</a:t>
            </a:r>
            <a:r>
              <a:rPr lang="ru-RU" b="1" dirty="0"/>
              <a:t> </a:t>
            </a:r>
            <a:r>
              <a:rPr lang="ru-RU" b="1" dirty="0" err="1"/>
              <a:t>двадцятеро</a:t>
            </a:r>
            <a:r>
              <a:rPr lang="ru-RU" b="1" dirty="0"/>
              <a:t> людей, </a:t>
            </a:r>
            <a:r>
              <a:rPr lang="ru-RU" b="1" dirty="0" err="1"/>
              <a:t>які</a:t>
            </a:r>
            <a:r>
              <a:rPr lang="ru-RU" b="1" dirty="0"/>
              <a:t>, </a:t>
            </a:r>
            <a:r>
              <a:rPr lang="ru-RU" b="1" dirty="0" err="1"/>
              <a:t>ризикуючи</a:t>
            </a:r>
            <a:r>
              <a:rPr lang="ru-RU" b="1" dirty="0"/>
              <a:t> </a:t>
            </a:r>
            <a:r>
              <a:rPr lang="ru-RU" b="1" dirty="0" err="1"/>
              <a:t>втратити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і роботу, </a:t>
            </a:r>
            <a:r>
              <a:rPr lang="ru-RU" b="1" dirty="0" err="1"/>
              <a:t>насмілилися</a:t>
            </a:r>
            <a:r>
              <a:rPr lang="ru-RU" b="1" dirty="0"/>
              <a:t> </a:t>
            </a:r>
            <a:r>
              <a:rPr lang="ru-RU" b="1" dirty="0" err="1"/>
              <a:t>сказати</a:t>
            </a:r>
            <a:r>
              <a:rPr lang="ru-RU" b="1" dirty="0"/>
              <a:t> </a:t>
            </a:r>
            <a:r>
              <a:rPr lang="ru-RU" b="1" dirty="0" err="1"/>
              <a:t>публічне</a:t>
            </a:r>
            <a:r>
              <a:rPr lang="ru-RU" b="1" dirty="0"/>
              <a:t> „</a:t>
            </a:r>
            <a:r>
              <a:rPr lang="ru-RU" b="1" dirty="0" err="1"/>
              <a:t>ні</a:t>
            </a:r>
            <a:r>
              <a:rPr lang="ru-RU" b="1" dirty="0"/>
              <a:t>” </a:t>
            </a:r>
            <a:r>
              <a:rPr lang="ru-RU" b="1" dirty="0" err="1"/>
              <a:t>насильницькому</a:t>
            </a:r>
            <a:r>
              <a:rPr lang="ru-RU" b="1" dirty="0"/>
              <a:t> </a:t>
            </a:r>
            <a:r>
              <a:rPr lang="ru-RU" b="1" dirty="0" err="1"/>
              <a:t>об’єднанню</a:t>
            </a:r>
            <a:r>
              <a:rPr lang="ru-RU" b="1" dirty="0"/>
              <a:t> </a:t>
            </a:r>
            <a:r>
              <a:rPr lang="ru-RU" b="1" dirty="0" err="1"/>
              <a:t>трьох</a:t>
            </a:r>
            <a:r>
              <a:rPr lang="ru-RU" b="1" dirty="0"/>
              <a:t> </a:t>
            </a:r>
            <a:r>
              <a:rPr lang="ru-RU" b="1" dirty="0" err="1"/>
              <a:t>сумських</a:t>
            </a:r>
            <a:r>
              <a:rPr lang="ru-RU" b="1" dirty="0"/>
              <a:t> </a:t>
            </a:r>
            <a:r>
              <a:rPr lang="ru-RU" b="1" dirty="0" err="1"/>
              <a:t>вузів</a:t>
            </a:r>
            <a:r>
              <a:rPr lang="ru-RU" b="1" dirty="0"/>
              <a:t>: </a:t>
            </a:r>
            <a:r>
              <a:rPr lang="ru-RU" b="1" dirty="0" err="1"/>
              <a:t>СумДУ</a:t>
            </a:r>
            <a:r>
              <a:rPr lang="ru-RU" b="1" dirty="0"/>
              <a:t>, </a:t>
            </a:r>
            <a:r>
              <a:rPr lang="ru-RU" b="1" dirty="0" err="1"/>
              <a:t>педагогічного</a:t>
            </a:r>
            <a:r>
              <a:rPr lang="ru-RU" b="1" dirty="0"/>
              <a:t> та аграрного </a:t>
            </a:r>
            <a:r>
              <a:rPr lang="ru-RU" b="1" dirty="0" err="1"/>
              <a:t>університетів</a:t>
            </a:r>
            <a:r>
              <a:rPr lang="ru-RU" b="1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84" y="2060848"/>
            <a:ext cx="4806453" cy="360484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3" y="2062288"/>
            <a:ext cx="9170663" cy="44630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8" y="1268242"/>
            <a:ext cx="74295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9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15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Помаранчева революція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3960440" cy="58772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800" b="1" dirty="0" err="1" smtClean="0"/>
              <a:t>кампанія</a:t>
            </a:r>
            <a:r>
              <a:rPr lang="ru-RU" sz="3800" b="1" dirty="0" smtClean="0"/>
              <a:t> </a:t>
            </a:r>
            <a:r>
              <a:rPr lang="ru-RU" sz="3800" b="1" dirty="0" err="1"/>
              <a:t>протестів</a:t>
            </a:r>
            <a:r>
              <a:rPr lang="en-US" sz="3800" b="1" dirty="0"/>
              <a:t>, </a:t>
            </a:r>
            <a:r>
              <a:rPr lang="ru-RU" sz="3800" b="1" dirty="0" err="1"/>
              <a:t>мітингів</a:t>
            </a:r>
            <a:r>
              <a:rPr lang="en-US" sz="3800" b="1" dirty="0"/>
              <a:t>, </a:t>
            </a:r>
            <a:r>
              <a:rPr lang="ru-RU" sz="3800" b="1" dirty="0" err="1"/>
              <a:t>пікетів</a:t>
            </a:r>
            <a:r>
              <a:rPr lang="en-US" sz="3800" b="1" dirty="0"/>
              <a:t>, </a:t>
            </a:r>
            <a:r>
              <a:rPr lang="ru-RU" sz="3800" b="1" dirty="0" err="1"/>
              <a:t>страйків</a:t>
            </a:r>
            <a:r>
              <a:rPr lang="ru-RU" sz="3800" b="1" dirty="0"/>
              <a:t> та </a:t>
            </a:r>
            <a:r>
              <a:rPr lang="ru-RU" sz="3800" b="1" dirty="0" err="1"/>
              <a:t>інших</a:t>
            </a:r>
            <a:r>
              <a:rPr lang="ru-RU" sz="3800" b="1" dirty="0"/>
              <a:t> </a:t>
            </a:r>
            <a:r>
              <a:rPr lang="ru-RU" sz="3800" b="1" dirty="0" err="1"/>
              <a:t>актів</a:t>
            </a:r>
            <a:r>
              <a:rPr lang="ru-RU" sz="3800" b="1" dirty="0"/>
              <a:t> </a:t>
            </a:r>
            <a:r>
              <a:rPr lang="ru-RU" sz="3800" b="1" dirty="0" err="1"/>
              <a:t>громадянської</a:t>
            </a:r>
            <a:r>
              <a:rPr lang="ru-RU" sz="3800" b="1" dirty="0"/>
              <a:t> </a:t>
            </a:r>
            <a:r>
              <a:rPr lang="ru-RU" sz="3800" b="1" dirty="0" err="1"/>
              <a:t>непокори</a:t>
            </a:r>
            <a:r>
              <a:rPr lang="ru-RU" sz="3800" b="1" dirty="0"/>
              <a:t> в </a:t>
            </a:r>
            <a:r>
              <a:rPr lang="ru-RU" sz="3800" b="1" dirty="0" err="1"/>
              <a:t>Україні</a:t>
            </a:r>
            <a:r>
              <a:rPr lang="en-US" sz="3800" b="1" dirty="0"/>
              <a:t>, </a:t>
            </a:r>
            <a:r>
              <a:rPr lang="ru-RU" sz="3800" b="1" dirty="0" err="1"/>
              <a:t>організована</a:t>
            </a:r>
            <a:r>
              <a:rPr lang="ru-RU" sz="3800" b="1" dirty="0"/>
              <a:t> і </a:t>
            </a:r>
            <a:r>
              <a:rPr lang="ru-RU" sz="3800" b="1" dirty="0" smtClean="0"/>
              <a:t>проведена </a:t>
            </a:r>
            <a:r>
              <a:rPr lang="ru-RU" sz="3800" b="1" dirty="0" err="1" smtClean="0"/>
              <a:t>прихильниками</a:t>
            </a:r>
            <a:r>
              <a:rPr lang="en-US" sz="3800" b="1" dirty="0"/>
              <a:t> </a:t>
            </a:r>
            <a:r>
              <a:rPr lang="ru-RU" sz="3800" b="1" dirty="0" err="1"/>
              <a:t>Віктора</a:t>
            </a:r>
            <a:r>
              <a:rPr lang="ru-RU" sz="3800" b="1" dirty="0"/>
              <a:t> </a:t>
            </a:r>
            <a:r>
              <a:rPr lang="ru-RU" sz="3800" b="1" dirty="0" err="1"/>
              <a:t>Ющенка</a:t>
            </a:r>
            <a:r>
              <a:rPr lang="en-US" sz="3800" b="1" dirty="0"/>
              <a:t>, </a:t>
            </a:r>
            <a:r>
              <a:rPr lang="ru-RU" sz="3800" b="1" dirty="0"/>
              <a:t>основного кандидата </a:t>
            </a:r>
            <a:r>
              <a:rPr lang="ru-RU" sz="3800" b="1" dirty="0" err="1"/>
              <a:t>від</a:t>
            </a:r>
            <a:r>
              <a:rPr lang="ru-RU" sz="3800" b="1" dirty="0"/>
              <a:t> </a:t>
            </a:r>
            <a:r>
              <a:rPr lang="ru-RU" sz="3800" b="1" dirty="0" err="1"/>
              <a:t>опозиції</a:t>
            </a:r>
            <a:r>
              <a:rPr lang="ru-RU" sz="3800" b="1" dirty="0"/>
              <a:t> на</a:t>
            </a:r>
            <a:r>
              <a:rPr lang="en-US" sz="3800" b="1" dirty="0"/>
              <a:t> </a:t>
            </a:r>
            <a:r>
              <a:rPr lang="ru-RU" sz="3800" b="1" dirty="0" err="1"/>
              <a:t>президентських</a:t>
            </a:r>
            <a:r>
              <a:rPr lang="ru-RU" sz="3800" b="1" dirty="0"/>
              <a:t> </a:t>
            </a:r>
            <a:r>
              <a:rPr lang="ru-RU" sz="3800" b="1" dirty="0" err="1"/>
              <a:t>виборах</a:t>
            </a:r>
            <a:r>
              <a:rPr lang="en-US" sz="3800" b="1" dirty="0"/>
              <a:t> </a:t>
            </a:r>
            <a:r>
              <a:rPr lang="ru-RU" sz="3800" b="1" dirty="0"/>
              <a:t>у </a:t>
            </a:r>
            <a:r>
              <a:rPr lang="ru-RU" sz="3800" b="1" dirty="0" err="1"/>
              <a:t>листопаді</a:t>
            </a:r>
            <a:r>
              <a:rPr lang="en-US" sz="3800" b="1" dirty="0"/>
              <a:t> — </a:t>
            </a:r>
            <a:r>
              <a:rPr lang="ru-RU" sz="3800" b="1" dirty="0" err="1"/>
              <a:t>грудні</a:t>
            </a:r>
            <a:r>
              <a:rPr lang="en-US" sz="3800" b="1" dirty="0"/>
              <a:t> 2004 </a:t>
            </a:r>
            <a:r>
              <a:rPr lang="ru-RU" sz="3800" b="1" dirty="0"/>
              <a:t>року</a:t>
            </a:r>
            <a:r>
              <a:rPr lang="en-US" sz="3800" b="1" dirty="0"/>
              <a:t>, </a:t>
            </a:r>
            <a:r>
              <a:rPr lang="ru-RU" sz="3800" b="1" dirty="0" err="1"/>
              <a:t>після</a:t>
            </a:r>
            <a:r>
              <a:rPr lang="ru-RU" sz="3800" b="1" dirty="0"/>
              <a:t> </a:t>
            </a:r>
            <a:r>
              <a:rPr lang="ru-RU" sz="3800" b="1" dirty="0" err="1"/>
              <a:t>оголошення</a:t>
            </a:r>
            <a:r>
              <a:rPr lang="en-US" sz="3800" b="1" dirty="0"/>
              <a:t> </a:t>
            </a:r>
            <a:r>
              <a:rPr lang="ru-RU" sz="3800" b="1" dirty="0"/>
              <a:t>Центральною </a:t>
            </a:r>
            <a:r>
              <a:rPr lang="ru-RU" sz="3800" b="1" dirty="0" err="1"/>
              <a:t>виборчою</a:t>
            </a:r>
            <a:r>
              <a:rPr lang="ru-RU" sz="3800" b="1" dirty="0"/>
              <a:t> </a:t>
            </a:r>
            <a:r>
              <a:rPr lang="ru-RU" sz="3800" b="1" dirty="0" err="1"/>
              <a:t>комісією</a:t>
            </a:r>
            <a:r>
              <a:rPr lang="en-US" sz="3800" b="1" dirty="0"/>
              <a:t> </a:t>
            </a:r>
            <a:r>
              <a:rPr lang="ru-RU" sz="3800" b="1" dirty="0" err="1"/>
              <a:t>попередніх</a:t>
            </a:r>
            <a:r>
              <a:rPr lang="ru-RU" sz="3800" b="1" dirty="0"/>
              <a:t> </a:t>
            </a:r>
            <a:r>
              <a:rPr lang="ru-RU" sz="3800" b="1" dirty="0" err="1"/>
              <a:t>результатів</a:t>
            </a:r>
            <a:r>
              <a:rPr lang="ru-RU" sz="3800" b="1" dirty="0"/>
              <a:t>, </a:t>
            </a:r>
            <a:r>
              <a:rPr lang="ru-RU" sz="3800" b="1" dirty="0" err="1"/>
              <a:t>згідно</a:t>
            </a:r>
            <a:r>
              <a:rPr lang="ru-RU" sz="3800" b="1" dirty="0"/>
              <a:t> з </a:t>
            </a:r>
            <a:r>
              <a:rPr lang="ru-RU" sz="3800" b="1" dirty="0" err="1"/>
              <a:t>якими</a:t>
            </a:r>
            <a:r>
              <a:rPr lang="ru-RU" sz="3800" b="1" dirty="0"/>
              <a:t> </a:t>
            </a:r>
            <a:r>
              <a:rPr lang="ru-RU" sz="3800" b="1" dirty="0" err="1"/>
              <a:t>нібито</a:t>
            </a:r>
            <a:r>
              <a:rPr lang="ru-RU" sz="3800" b="1" dirty="0"/>
              <a:t> </a:t>
            </a:r>
            <a:r>
              <a:rPr lang="ru-RU" sz="3800" b="1" dirty="0" err="1"/>
              <a:t>переміг</a:t>
            </a:r>
            <a:r>
              <a:rPr lang="ru-RU" sz="3800" b="1" dirty="0"/>
              <a:t> </a:t>
            </a:r>
            <a:r>
              <a:rPr lang="ru-RU" sz="3800" b="1" dirty="0" err="1"/>
              <a:t>його</a:t>
            </a:r>
            <a:r>
              <a:rPr lang="ru-RU" sz="3800" b="1" dirty="0"/>
              <a:t> </a:t>
            </a:r>
            <a:r>
              <a:rPr lang="ru-RU" sz="3800" b="1" dirty="0" err="1"/>
              <a:t>суперник</a:t>
            </a:r>
            <a:r>
              <a:rPr lang="ru-RU" sz="3800" b="1" dirty="0"/>
              <a:t> — </a:t>
            </a:r>
            <a:r>
              <a:rPr lang="ru-RU" sz="3800" b="1" dirty="0" err="1"/>
              <a:t>Віктор</a:t>
            </a:r>
            <a:r>
              <a:rPr lang="ru-RU" sz="3800" b="1" dirty="0"/>
              <a:t> Янукович. </a:t>
            </a:r>
            <a:endParaRPr lang="ru-RU" sz="3800" b="1" dirty="0" smtClean="0"/>
          </a:p>
          <a:p>
            <a:pPr marL="0" indent="0">
              <a:buNone/>
            </a:pPr>
            <a:r>
              <a:rPr lang="ru-RU" sz="3800" b="1" dirty="0"/>
              <a:t>	</a:t>
            </a:r>
            <a:r>
              <a:rPr lang="ru-RU" sz="3800" b="1" dirty="0" err="1" smtClean="0"/>
              <a:t>Акція</a:t>
            </a:r>
            <a:r>
              <a:rPr lang="ru-RU" sz="3800" b="1" dirty="0" smtClean="0"/>
              <a:t> </a:t>
            </a:r>
            <a:r>
              <a:rPr lang="ru-RU" sz="3800" b="1" dirty="0" err="1"/>
              <a:t>почалася</a:t>
            </a:r>
            <a:r>
              <a:rPr lang="ru-RU" sz="3800" b="1" dirty="0"/>
              <a:t> 22 листопада 2004 як </a:t>
            </a:r>
            <a:r>
              <a:rPr lang="ru-RU" sz="3800" b="1" dirty="0" err="1"/>
              <a:t>реакція</a:t>
            </a:r>
            <a:r>
              <a:rPr lang="ru-RU" sz="3800" b="1" dirty="0"/>
              <a:t> на </a:t>
            </a:r>
            <a:r>
              <a:rPr lang="ru-RU" sz="3800" b="1" dirty="0" err="1"/>
              <a:t>масові</a:t>
            </a:r>
            <a:r>
              <a:rPr lang="ru-RU" sz="3800" b="1" dirty="0"/>
              <a:t> </a:t>
            </a:r>
            <a:r>
              <a:rPr lang="ru-RU" sz="3800" b="1" dirty="0" err="1"/>
              <a:t>фальсифікації</a:t>
            </a:r>
            <a:r>
              <a:rPr lang="ru-RU" sz="3800" b="1" dirty="0"/>
              <a:t>, </a:t>
            </a:r>
            <a:r>
              <a:rPr lang="ru-RU" sz="3800" b="1" dirty="0" err="1"/>
              <a:t>що</a:t>
            </a:r>
            <a:r>
              <a:rPr lang="ru-RU" sz="3800" b="1" dirty="0"/>
              <a:t> </a:t>
            </a:r>
            <a:r>
              <a:rPr lang="ru-RU" sz="3800" b="1" dirty="0" err="1"/>
              <a:t>вплинули</a:t>
            </a:r>
            <a:r>
              <a:rPr lang="ru-RU" sz="3800" b="1" dirty="0"/>
              <a:t> на результат </a:t>
            </a:r>
            <a:r>
              <a:rPr lang="ru-RU" sz="3800" b="1" dirty="0" err="1" smtClean="0"/>
              <a:t>виборів</a:t>
            </a:r>
            <a:r>
              <a:rPr lang="ru-RU" sz="3800" b="1" dirty="0" smtClean="0"/>
              <a:t>.</a:t>
            </a:r>
            <a:endParaRPr lang="ru-RU" sz="3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25" y="1556792"/>
            <a:ext cx="5184575" cy="38884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6792"/>
            <a:ext cx="5292588" cy="3888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22" y="1556792"/>
            <a:ext cx="5282271" cy="3888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16" y="1596008"/>
            <a:ext cx="5715000" cy="381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15" y="1621688"/>
            <a:ext cx="5695577" cy="38263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14" y="1638815"/>
            <a:ext cx="5642485" cy="38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96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hlinkClick r:id="rId2" action="ppaction://hlinkfile"/>
              </a:rPr>
              <a:t>Революція гідності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3744416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err="1" smtClean="0"/>
              <a:t>політичні</a:t>
            </a:r>
            <a:r>
              <a:rPr lang="ru-RU" b="1" dirty="0" smtClean="0"/>
              <a:t> </a:t>
            </a:r>
            <a:r>
              <a:rPr lang="ru-RU" b="1" dirty="0"/>
              <a:t>та </a:t>
            </a:r>
            <a:r>
              <a:rPr lang="ru-RU" b="1" dirty="0" err="1"/>
              <a:t>суспільні</a:t>
            </a:r>
            <a:r>
              <a:rPr lang="ru-RU" b="1" dirty="0"/>
              <a:t> </a:t>
            </a:r>
            <a:r>
              <a:rPr lang="ru-RU" b="1" dirty="0" err="1"/>
              <a:t>зміни</a:t>
            </a:r>
            <a:r>
              <a:rPr lang="ru-RU" b="1" dirty="0"/>
              <a:t> в</a:t>
            </a:r>
            <a:r>
              <a:rPr lang="en-US" b="1" dirty="0"/>
              <a:t> </a:t>
            </a:r>
            <a:r>
              <a:rPr lang="uk-UA" b="1" dirty="0" smtClean="0"/>
              <a:t>Україні</a:t>
            </a:r>
            <a:r>
              <a:rPr lang="en-US" b="1" dirty="0"/>
              <a:t> </a:t>
            </a:r>
            <a:r>
              <a:rPr lang="ru-RU" b="1" dirty="0"/>
              <a:t>з</a:t>
            </a:r>
            <a:r>
              <a:rPr lang="en-US" b="1" dirty="0"/>
              <a:t> 21 </a:t>
            </a:r>
            <a:r>
              <a:rPr lang="ru-RU" b="1" dirty="0"/>
              <a:t>листопада</a:t>
            </a:r>
            <a:r>
              <a:rPr lang="en-US" b="1" dirty="0"/>
              <a:t> </a:t>
            </a:r>
            <a:r>
              <a:rPr lang="uk-UA" b="1" dirty="0" smtClean="0"/>
              <a:t>2013 </a:t>
            </a:r>
            <a:r>
              <a:rPr lang="ru-RU" b="1" dirty="0" smtClean="0"/>
              <a:t>до </a:t>
            </a:r>
            <a:r>
              <a:rPr lang="ru-RU" b="1" dirty="0"/>
              <a:t>лютого</a:t>
            </a:r>
            <a:r>
              <a:rPr lang="en-US" b="1" dirty="0"/>
              <a:t> </a:t>
            </a:r>
            <a:r>
              <a:rPr lang="uk-UA" b="1" dirty="0" smtClean="0"/>
              <a:t>2014</a:t>
            </a:r>
            <a:r>
              <a:rPr lang="en-US" b="1" dirty="0"/>
              <a:t> </a:t>
            </a:r>
            <a:r>
              <a:rPr lang="ru-RU" b="1" dirty="0"/>
              <a:t>року</a:t>
            </a:r>
            <a:r>
              <a:rPr lang="en-US" b="1" dirty="0"/>
              <a:t>, </a:t>
            </a:r>
            <a:r>
              <a:rPr lang="ru-RU" b="1" dirty="0" err="1"/>
              <a:t>викликані</a:t>
            </a:r>
            <a:r>
              <a:rPr lang="ru-RU" b="1" dirty="0"/>
              <a:t> </a:t>
            </a:r>
            <a:r>
              <a:rPr lang="ru-RU" b="1" dirty="0" err="1"/>
              <a:t>відходом</a:t>
            </a:r>
            <a:r>
              <a:rPr lang="ru-RU" b="1" dirty="0"/>
              <a:t> </a:t>
            </a:r>
            <a:r>
              <a:rPr lang="ru-RU" b="1" dirty="0" err="1"/>
              <a:t>політичного</a:t>
            </a:r>
            <a:r>
              <a:rPr lang="ru-RU" b="1" dirty="0"/>
              <a:t> </a:t>
            </a:r>
            <a:r>
              <a:rPr lang="ru-RU" b="1" dirty="0" err="1"/>
              <a:t>керівництва</a:t>
            </a:r>
            <a:r>
              <a:rPr lang="ru-RU" b="1" dirty="0"/>
              <a:t> </a:t>
            </a:r>
            <a:r>
              <a:rPr lang="ru-RU" b="1" dirty="0" err="1"/>
              <a:t>країни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законодавчо</a:t>
            </a:r>
            <a:r>
              <a:rPr lang="ru-RU" b="1" dirty="0"/>
              <a:t> </a:t>
            </a:r>
            <a:r>
              <a:rPr lang="ru-RU" b="1" dirty="0" err="1"/>
              <a:t>закріпленого</a:t>
            </a:r>
            <a:r>
              <a:rPr lang="ru-RU" b="1" dirty="0"/>
              <a:t> курсу на</a:t>
            </a:r>
            <a:r>
              <a:rPr lang="en-US" b="1" dirty="0"/>
              <a:t> </a:t>
            </a:r>
            <a:r>
              <a:rPr lang="ru-RU" b="1" dirty="0" err="1"/>
              <a:t>Європейську</a:t>
            </a:r>
            <a:r>
              <a:rPr lang="ru-RU" b="1" dirty="0"/>
              <a:t> </a:t>
            </a:r>
            <a:r>
              <a:rPr lang="ru-RU" b="1" dirty="0" err="1"/>
              <a:t>інтеграцію</a:t>
            </a:r>
            <a:r>
              <a:rPr lang="en-US" b="1" dirty="0"/>
              <a:t> </a:t>
            </a:r>
            <a:r>
              <a:rPr lang="ru-RU" b="1" dirty="0"/>
              <a:t>та </a:t>
            </a:r>
            <a:r>
              <a:rPr lang="ru-RU" b="1" dirty="0" err="1"/>
              <a:t>подальшою</a:t>
            </a:r>
            <a:r>
              <a:rPr lang="ru-RU" b="1" dirty="0"/>
              <a:t> </a:t>
            </a:r>
            <a:r>
              <a:rPr lang="ru-RU" b="1" dirty="0" err="1"/>
              <a:t>протидією</a:t>
            </a:r>
            <a:r>
              <a:rPr lang="ru-RU" b="1" dirty="0"/>
              <a:t> </a:t>
            </a:r>
            <a:r>
              <a:rPr lang="ru-RU" b="1" dirty="0" err="1"/>
              <a:t>цьому</a:t>
            </a:r>
            <a:r>
              <a:rPr lang="ru-RU" b="1" dirty="0"/>
              <a:t> курсу. </a:t>
            </a:r>
            <a:r>
              <a:rPr lang="ru-RU" b="1" dirty="0" err="1"/>
              <a:t>Однією</a:t>
            </a:r>
            <a:r>
              <a:rPr lang="ru-RU" b="1" dirty="0"/>
              <a:t> з </a:t>
            </a:r>
            <a:r>
              <a:rPr lang="ru-RU" b="1" dirty="0" err="1"/>
              <a:t>головних</a:t>
            </a:r>
            <a:r>
              <a:rPr lang="ru-RU" b="1" dirty="0"/>
              <a:t> причин </a:t>
            </a:r>
            <a:r>
              <a:rPr lang="ru-RU" b="1" dirty="0" err="1"/>
              <a:t>протестів</a:t>
            </a:r>
            <a:r>
              <a:rPr lang="ru-RU" b="1" dirty="0"/>
              <a:t> стала </a:t>
            </a:r>
            <a:r>
              <a:rPr lang="ru-RU" b="1" dirty="0" err="1"/>
              <a:t>надмірна</a:t>
            </a:r>
            <a:r>
              <a:rPr lang="ru-RU" b="1" dirty="0"/>
              <a:t> </a:t>
            </a:r>
            <a:r>
              <a:rPr lang="ru-RU" b="1" dirty="0" err="1"/>
              <a:t>концентрація</a:t>
            </a:r>
            <a:r>
              <a:rPr lang="ru-RU" b="1" dirty="0"/>
              <a:t> </a:t>
            </a:r>
            <a:r>
              <a:rPr lang="ru-RU" b="1" dirty="0" err="1"/>
              <a:t>влади</a:t>
            </a:r>
            <a:r>
              <a:rPr lang="ru-RU" b="1" dirty="0"/>
              <a:t> в руках </a:t>
            </a:r>
            <a:r>
              <a:rPr lang="ru-RU" b="1" dirty="0" err="1"/>
              <a:t>Віктора</a:t>
            </a:r>
            <a:r>
              <a:rPr lang="ru-RU" b="1" dirty="0"/>
              <a:t> Януковича та </a:t>
            </a:r>
            <a:r>
              <a:rPr lang="ru-RU" b="1" dirty="0" err="1"/>
              <a:t>його</a:t>
            </a:r>
            <a:r>
              <a:rPr lang="ru-RU" b="1" dirty="0"/>
              <a:t> «</a:t>
            </a:r>
            <a:r>
              <a:rPr lang="ru-RU" b="1" dirty="0" err="1"/>
              <a:t>сім'ї</a:t>
            </a:r>
            <a:r>
              <a:rPr lang="ru-RU" b="1" dirty="0"/>
              <a:t>», </a:t>
            </a:r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управління</a:t>
            </a:r>
            <a:r>
              <a:rPr lang="ru-RU" b="1" dirty="0"/>
              <a:t> з </a:t>
            </a:r>
            <a:r>
              <a:rPr lang="ru-RU" b="1" dirty="0" err="1"/>
              <a:t>ознаками</a:t>
            </a:r>
            <a:r>
              <a:rPr lang="ru-RU" b="1" dirty="0"/>
              <a:t> </a:t>
            </a:r>
            <a:r>
              <a:rPr lang="ru-RU" b="1" dirty="0" smtClean="0"/>
              <a:t>фашизму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7" y="2420888"/>
            <a:ext cx="5508613" cy="367240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00" y="2132856"/>
            <a:ext cx="5450147" cy="3960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43" y="2132856"/>
            <a:ext cx="5452376" cy="3960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15" y="2132856"/>
            <a:ext cx="5625438" cy="39743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16" y="2132856"/>
            <a:ext cx="5675236" cy="39743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15" y="2132857"/>
            <a:ext cx="562543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hlinkClick r:id="rId2" action="ppaction://hlinkfile"/>
              </a:rPr>
              <a:t>Революція продовжується…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Єдність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і свобода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робить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нас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гідними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нащадками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наших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батьків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!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Будемо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з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шаною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зберігати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і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захищати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цей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безцінний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скарб!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Хай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береже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нас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усіх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Господь і слава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Йому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за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цю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прекрасну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країну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-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Україну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!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45" y="1772816"/>
            <a:ext cx="4992555" cy="37444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4896036" cy="3840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36" y="1700808"/>
            <a:ext cx="4996729" cy="3840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35" y="1724020"/>
            <a:ext cx="4958377" cy="38168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23" y="1700808"/>
            <a:ext cx="4932039" cy="38400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1724019"/>
            <a:ext cx="4918085" cy="38168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34" y="1484784"/>
            <a:ext cx="9217200" cy="51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6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64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День гідності та свободи</vt:lpstr>
      <vt:lpstr>Значення слів:</vt:lpstr>
      <vt:lpstr>УКАЗ Про День Гідності та Свободи</vt:lpstr>
      <vt:lpstr>Революція на траві</vt:lpstr>
      <vt:lpstr>Помаранчева революція</vt:lpstr>
      <vt:lpstr>Революція гідності</vt:lpstr>
      <vt:lpstr>Революція продовжується…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гідності та свободи</dc:title>
  <dc:creator>admin</dc:creator>
  <cp:lastModifiedBy>Пользователь Windows</cp:lastModifiedBy>
  <cp:revision>10</cp:revision>
  <dcterms:modified xsi:type="dcterms:W3CDTF">2022-11-21T10:54:58Z</dcterms:modified>
</cp:coreProperties>
</file>