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9" r:id="rId12"/>
    <p:sldId id="313" r:id="rId13"/>
    <p:sldId id="314" r:id="rId14"/>
    <p:sldId id="315" r:id="rId15"/>
    <p:sldId id="316" r:id="rId16"/>
    <p:sldId id="317" r:id="rId17"/>
    <p:sldId id="318" r:id="rId18"/>
    <p:sldId id="321" r:id="rId19"/>
    <p:sldId id="322" r:id="rId20"/>
    <p:sldId id="320" r:id="rId21"/>
    <p:sldId id="324" r:id="rId22"/>
    <p:sldId id="325" r:id="rId23"/>
    <p:sldId id="323" r:id="rId24"/>
    <p:sldId id="290" r:id="rId25"/>
  </p:sldIdLst>
  <p:sldSz cx="12192000" cy="6858000"/>
  <p:notesSz cx="6858000" cy="9144000"/>
  <p:custDataLst>
    <p:tags r:id="rId26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2E6"/>
    <a:srgbClr val="642F04"/>
    <a:srgbClr val="008000"/>
    <a:srgbClr val="9E5ECE"/>
    <a:srgbClr val="F21A1A"/>
    <a:srgbClr val="00A200"/>
    <a:srgbClr val="00C000"/>
    <a:srgbClr val="9C5BCD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>
        <p:scale>
          <a:sx n="70" d="100"/>
          <a:sy n="70" d="100"/>
        </p:scale>
        <p:origin x="-57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Фон_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" y="-3066"/>
            <a:ext cx="12191564" cy="6900926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481" name="Rectangle 1"/>
          <p:cNvSpPr>
            <a:spLocks noChangeArrowheads="1"/>
          </p:cNvSpPr>
          <p:nvPr userDrawn="1"/>
        </p:nvSpPr>
        <p:spPr bwMode="auto">
          <a:xfrm>
            <a:off x="614874" y="421112"/>
            <a:ext cx="36891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Технології 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642F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3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pic>
        <p:nvPicPr>
          <p:cNvPr id="2050" name="Picture 2" descr="C:\Users\Админ\Desktop\Спектр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5978" y="157660"/>
            <a:ext cx="1554286" cy="1554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07.12.2019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232013"/>
            <a:ext cx="7137066" cy="2797790"/>
          </a:xfrm>
        </p:spPr>
        <p:txBody>
          <a:bodyPr>
            <a:noAutofit/>
          </a:bodyPr>
          <a:lstStyle/>
          <a:p>
            <a:r>
              <a:rPr lang="uk-UA" dirty="0" smtClean="0"/>
              <a:t>Роль кольору в композиції.</a:t>
            </a:r>
            <a:endParaRPr lang="uk-UA" dirty="0"/>
          </a:p>
        </p:txBody>
      </p:sp>
      <p:pic>
        <p:nvPicPr>
          <p:cNvPr id="19458" name="Picture 2" descr="Результат пошуку зображень за запитом &quot;интерьер футаж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52960" y="3642981"/>
            <a:ext cx="5519390" cy="3104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0047" y="6115783"/>
            <a:ext cx="1179174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Таблиця 10. Поєднання кольорів в інтер’єрі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4269" y="1146281"/>
          <a:ext cx="11781758" cy="48979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71965"/>
                <a:gridCol w="7409793"/>
              </a:tblGrid>
              <a:tr h="7342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dirty="0"/>
                        <a:t>Колір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dirty="0"/>
                        <a:t>Гармонійні кольори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42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dirty="0"/>
                        <a:t>Червоний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dirty="0"/>
                        <a:t>Зелений, сірий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2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dirty="0"/>
                        <a:t>Темно-червоний (бордо)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dirty="0"/>
                        <a:t>Перлинно-сірий, рожево-білий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965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dirty="0"/>
                        <a:t>Рожевий</a:t>
                      </a:r>
                      <a:endParaRPr lang="uk-UA" sz="2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2E6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dirty="0" smtClean="0"/>
                        <a:t>Чорний</a:t>
                      </a:r>
                      <a:r>
                        <a:rPr lang="uk-UA" sz="2800" b="1" i="1" dirty="0"/>
                        <a:t>, бежевий, </a:t>
                      </a:r>
                      <a:r>
                        <a:rPr lang="uk-UA" sz="2800" b="1" i="1" dirty="0" smtClean="0"/>
                        <a:t>блакитний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3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Жовтий</a:t>
                      </a:r>
                      <a:endParaRPr lang="uk-UA" sz="28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Світло-пурпуровий, зелений</a:t>
                      </a:r>
                      <a:endParaRPr lang="uk-UA" sz="28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6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Блідо-зелений</a:t>
                      </a:r>
                      <a:endParaRPr lang="uk-UA" sz="28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Коричневий, бежевий, волошковий, рожевий</a:t>
                      </a:r>
                      <a:endParaRPr lang="uk-UA" sz="28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6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Синій</a:t>
                      </a:r>
                      <a:endParaRPr lang="uk-UA" sz="28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uk-UA" sz="2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Жовтий, пісочний, оранжевий, рожевий</a:t>
                      </a:r>
                      <a:endParaRPr lang="uk-UA" sz="28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pic>
        <p:nvPicPr>
          <p:cNvPr id="5" name="Рисунок 4" descr="https://narodna-osvita.com.ua/uploads/trud8gashak/trud8gashak-314.jpg"/>
          <p:cNvPicPr>
            <a:picLocks noChangeAspect="1"/>
          </p:cNvPicPr>
          <p:nvPr/>
        </p:nvPicPr>
        <p:blipFill>
          <a:blip r:embed="rId2" cstate="print"/>
          <a:srcRect t="46057"/>
          <a:stretch>
            <a:fillRect/>
          </a:stretch>
        </p:blipFill>
        <p:spPr bwMode="auto">
          <a:xfrm>
            <a:off x="809135" y="1198174"/>
            <a:ext cx="10353385" cy="553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280960"/>
            <a:ext cx="1164153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Фіолетовий</a:t>
            </a:r>
            <a:r>
              <a:rPr lang="uk-UA" sz="2800" b="1" i="1" dirty="0" smtClean="0">
                <a:solidFill>
                  <a:schemeClr val="bg1"/>
                </a:solidFill>
              </a:rPr>
              <a:t> колір пасує людям владним, але благородним, тим, хто вірить у містику і має нахил до творчості.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Админ\Desktop\pic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50" y="2352499"/>
            <a:ext cx="11201400" cy="4286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pi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314" y="3074770"/>
            <a:ext cx="8243697" cy="3667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186364"/>
            <a:ext cx="1164153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Зелений</a:t>
            </a:r>
            <a:r>
              <a:rPr lang="uk-UA" sz="2800" b="1" i="1" dirty="0" smtClean="0">
                <a:solidFill>
                  <a:schemeClr val="bg1"/>
                </a:solidFill>
              </a:rPr>
              <a:t> - найкомфортніший, найсвіжіший колір з усієї палітри. Він викликає тільки позитивні емоції й виключно приємні асоціації, наприклад, з лісом, соковитим листям, яскравою травою і мінералом смарагду.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49156" name="Picture 4" descr="Результат пошуку зображень за запитом &quot;зеленый интерьер&quot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4931" y="3164090"/>
            <a:ext cx="4480560" cy="28888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pic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10" y="2156343"/>
            <a:ext cx="7858125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123300"/>
            <a:ext cx="1164153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Помаранчевий колір </a:t>
            </a:r>
            <a:r>
              <a:rPr lang="uk-UA" sz="2800" b="1" i="1" dirty="0" smtClean="0">
                <a:solidFill>
                  <a:schemeClr val="bg1"/>
                </a:solidFill>
              </a:rPr>
              <a:t>робить приміщення життєрадіснішим, теплішим, активнішим.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37344" y="5658516"/>
            <a:ext cx="1164153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Використовуючи помаранчеві відтінки, слід бути обережним, адже цей колір має властивість витісняти всі кольори (мал. 263, а).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48134" name="Picture 6" descr="https://history.vn.ua/pidruchniki/bilenko-technology-10(11)-class-2018/bilenko-technology-10(11)-class-2018.files/image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2563" y="2167520"/>
            <a:ext cx="3715703" cy="27512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040414" y="4981931"/>
            <a:ext cx="3799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Помаранчевий і коричневий кольори в інтер'єрі з фільму «Пасажири»</a:t>
            </a:r>
            <a:endParaRPr lang="uk-UA" sz="16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123300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Інтер’єри </a:t>
            </a:r>
            <a:r>
              <a:rPr lang="uk-UA" sz="2800" b="1" i="1" dirty="0" smtClean="0">
                <a:solidFill>
                  <a:srgbClr val="FFFF00"/>
                </a:solidFill>
              </a:rPr>
              <a:t>блакитного</a:t>
            </a:r>
            <a:r>
              <a:rPr lang="uk-UA" sz="2800" b="1" i="1" dirty="0" smtClean="0">
                <a:solidFill>
                  <a:schemeClr val="bg1"/>
                </a:solidFill>
              </a:rPr>
              <a:t> кольору були й залишаються модними. 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4" y="5863474"/>
            <a:ext cx="1171511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Використання його в інтер’єрі виправдане (мал. 263, б).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Админ\Desktop\pic_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44" y="1680450"/>
            <a:ext cx="11891264" cy="40387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123300"/>
            <a:ext cx="1164153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Коричневий</a:t>
            </a:r>
            <a:r>
              <a:rPr lang="uk-UA" sz="2800" b="1" i="1" dirty="0" smtClean="0">
                <a:solidFill>
                  <a:schemeClr val="bg1"/>
                </a:solidFill>
              </a:rPr>
              <a:t> колір має величезний потенціал як з дизайнерської, так і з психологічної точки зору (мал. 264, а).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8324192" y="2694600"/>
            <a:ext cx="3507393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Він символізує надійність, відданість, стабільність. 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51202" name="Picture 2" descr="https://narodna-osvita.com.ua/uploads/trud8gashak/trud8gashak-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91" y="2179626"/>
            <a:ext cx="8155899" cy="34785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79382" y="5795150"/>
            <a:ext cx="1164153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Сірий</a:t>
            </a:r>
            <a:r>
              <a:rPr lang="uk-UA" sz="2800" b="1" i="1" dirty="0" smtClean="0">
                <a:solidFill>
                  <a:schemeClr val="bg1"/>
                </a:solidFill>
              </a:rPr>
              <a:t> колір також доцільно використовувати в інтер’єрах (мал. 264, б).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Сторінками історії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5303" y="1202130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Кольори та їх значення в різних народів</a:t>
            </a:r>
            <a:endParaRPr lang="uk-UA" sz="2800" i="1" dirty="0" smtClean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00554" y="1838003"/>
            <a:ext cx="563268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Особливо трепетне ставлення до кольорів і їх значення можна спостерігати у східних культурах. 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35149" y="4774116"/>
            <a:ext cx="1164153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Наприклад, </a:t>
            </a:r>
            <a:r>
              <a:rPr lang="uk-UA" sz="2800" b="1" i="1" dirty="0" smtClean="0">
                <a:solidFill>
                  <a:srgbClr val="FFFF00"/>
                </a:solidFill>
              </a:rPr>
              <a:t>білий</a:t>
            </a:r>
            <a:r>
              <a:rPr lang="uk-UA" sz="2800" b="1" i="1" dirty="0" smtClean="0">
                <a:solidFill>
                  <a:schemeClr val="bg1"/>
                </a:solidFill>
              </a:rPr>
              <a:t> колір у </a:t>
            </a:r>
            <a:r>
              <a:rPr lang="uk-UA" sz="2800" b="1" i="1" dirty="0" smtClean="0">
                <a:solidFill>
                  <a:srgbClr val="FFFF00"/>
                </a:solidFill>
              </a:rPr>
              <a:t>Китаї</a:t>
            </a:r>
            <a:r>
              <a:rPr lang="uk-UA" sz="2800" b="1" i="1" dirty="0" smtClean="0">
                <a:solidFill>
                  <a:schemeClr val="bg1"/>
                </a:solidFill>
              </a:rPr>
              <a:t> віддавна вважають символом смерті й жалоби, тому в традиційному китайському дизайні його не виявиш, а ось поєднання </a:t>
            </a:r>
            <a:r>
              <a:rPr lang="uk-UA" sz="2800" b="1" i="1" dirty="0" smtClean="0">
                <a:solidFill>
                  <a:srgbClr val="FFFF00"/>
                </a:solidFill>
              </a:rPr>
              <a:t>червоного</a:t>
            </a:r>
            <a:r>
              <a:rPr lang="uk-UA" sz="2800" b="1" i="1" dirty="0" smtClean="0">
                <a:solidFill>
                  <a:schemeClr val="bg1"/>
                </a:solidFill>
              </a:rPr>
              <a:t> із </a:t>
            </a:r>
            <a:r>
              <a:rPr lang="uk-UA" sz="2800" b="1" i="1" dirty="0" smtClean="0">
                <a:solidFill>
                  <a:srgbClr val="FFFF00"/>
                </a:solidFill>
              </a:rPr>
              <a:t>золотим</a:t>
            </a:r>
            <a:r>
              <a:rPr lang="uk-UA" sz="2800" b="1" i="1" dirty="0" smtClean="0">
                <a:solidFill>
                  <a:schemeClr val="bg1"/>
                </a:solidFill>
              </a:rPr>
              <a:t> символізувало багатство, достаток і удачу, тож не дивно, що його часто застосовували. 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Результат пошуку зображень за запитом &quot;китайский интерьер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06561" y="1780331"/>
            <a:ext cx="5641086" cy="2887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Сторінками історії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5303" y="1202130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Кольори та їх значення в різних народів</a:t>
            </a:r>
            <a:r>
              <a:rPr lang="uk-UA" sz="2800" i="1" dirty="0" smtClean="0">
                <a:solidFill>
                  <a:srgbClr val="FFFF00"/>
                </a:solidFill>
              </a:rPr>
              <a:t>                                 </a:t>
            </a:r>
            <a:r>
              <a:rPr lang="uk-UA" sz="2800" b="1" i="1" dirty="0" smtClean="0">
                <a:solidFill>
                  <a:srgbClr val="FFFF00"/>
                </a:solidFill>
              </a:rPr>
              <a:t>Продовження…</a:t>
            </a:r>
            <a:endParaRPr lang="uk-UA" sz="2800" i="1" dirty="0" smtClean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35149" y="4774116"/>
            <a:ext cx="1164153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У </a:t>
            </a:r>
            <a:r>
              <a:rPr lang="uk-UA" sz="2800" b="1" i="1" dirty="0" smtClean="0">
                <a:solidFill>
                  <a:srgbClr val="FFFF00"/>
                </a:solidFill>
              </a:rPr>
              <a:t>Японії</a:t>
            </a:r>
            <a:r>
              <a:rPr lang="uk-UA" sz="2800" b="1" i="1" dirty="0" smtClean="0">
                <a:solidFill>
                  <a:schemeClr val="bg1"/>
                </a:solidFill>
              </a:rPr>
              <a:t> </a:t>
            </a:r>
            <a:r>
              <a:rPr lang="uk-UA" sz="2800" b="1" i="1" dirty="0" smtClean="0">
                <a:solidFill>
                  <a:srgbClr val="FFFF00"/>
                </a:solidFill>
              </a:rPr>
              <a:t>чорний</a:t>
            </a:r>
            <a:r>
              <a:rPr lang="uk-UA" sz="2800" b="1" i="1" dirty="0" smtClean="0">
                <a:solidFill>
                  <a:schemeClr val="bg1"/>
                </a:solidFill>
              </a:rPr>
              <a:t> колір вважали символом радості, тому його нерідко включали в елементи оформлення, а якщо поглянути на </a:t>
            </a:r>
            <a:r>
              <a:rPr lang="uk-UA" sz="2800" b="1" i="1" dirty="0" smtClean="0">
                <a:solidFill>
                  <a:srgbClr val="FFFF00"/>
                </a:solidFill>
              </a:rPr>
              <a:t>буддійські храми</a:t>
            </a:r>
            <a:r>
              <a:rPr lang="uk-UA" sz="2800" b="1" i="1" dirty="0" smtClean="0">
                <a:solidFill>
                  <a:schemeClr val="bg1"/>
                </a:solidFill>
              </a:rPr>
              <a:t>, то можна помітити, що там багато </a:t>
            </a:r>
            <a:r>
              <a:rPr lang="uk-UA" sz="2800" b="1" i="1" dirty="0" smtClean="0">
                <a:solidFill>
                  <a:srgbClr val="FFFF00"/>
                </a:solidFill>
              </a:rPr>
              <a:t>оранжевого</a:t>
            </a:r>
            <a:r>
              <a:rPr lang="uk-UA" sz="2800" b="1" i="1" dirty="0" smtClean="0">
                <a:solidFill>
                  <a:schemeClr val="bg1"/>
                </a:solidFill>
              </a:rPr>
              <a:t>, тому що цей колір, за місцевими традиціями, означає просвітлення.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34818" name="Picture 2" descr="Результат пошуку зображень за запитом &quot;японский интерьер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3425" y="1840625"/>
            <a:ext cx="4883804" cy="2747140"/>
          </a:xfrm>
          <a:prstGeom prst="rect">
            <a:avLst/>
          </a:prstGeom>
          <a:noFill/>
        </p:spPr>
      </p:pic>
      <p:pic>
        <p:nvPicPr>
          <p:cNvPr id="34820" name="Picture 4" descr="Результат пошуку зображень за запитом &quot;буддийский храм&quot;"/>
          <p:cNvPicPr>
            <a:picLocks noChangeAspect="1" noChangeArrowheads="1"/>
          </p:cNvPicPr>
          <p:nvPr/>
        </p:nvPicPr>
        <p:blipFill>
          <a:blip r:embed="rId3" cstate="print"/>
          <a:srcRect t="1260" b="6929"/>
          <a:stretch>
            <a:fillRect/>
          </a:stretch>
        </p:blipFill>
        <p:spPr bwMode="auto">
          <a:xfrm>
            <a:off x="6130716" y="1838187"/>
            <a:ext cx="4953000" cy="27284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Сторінками історії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5303" y="1202130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Кольори та їх значення в різних народів</a:t>
            </a:r>
            <a:r>
              <a:rPr lang="uk-UA" sz="2800" i="1" dirty="0" smtClean="0">
                <a:solidFill>
                  <a:srgbClr val="FFFF00"/>
                </a:solidFill>
              </a:rPr>
              <a:t>                                 </a:t>
            </a:r>
            <a:r>
              <a:rPr lang="uk-UA" sz="2800" b="1" i="1" dirty="0" smtClean="0">
                <a:solidFill>
                  <a:srgbClr val="FFFF00"/>
                </a:solidFill>
              </a:rPr>
              <a:t>Продовження…</a:t>
            </a:r>
            <a:endParaRPr lang="uk-UA" sz="2800" i="1" dirty="0" smtClean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35149" y="4458796"/>
            <a:ext cx="1164153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На </a:t>
            </a:r>
            <a:r>
              <a:rPr lang="uk-UA" sz="2800" b="1" i="1" dirty="0" smtClean="0">
                <a:solidFill>
                  <a:srgbClr val="FFFF00"/>
                </a:solidFill>
              </a:rPr>
              <a:t>європейські</a:t>
            </a:r>
            <a:r>
              <a:rPr lang="uk-UA" sz="2800" b="1" i="1" dirty="0" smtClean="0">
                <a:solidFill>
                  <a:schemeClr val="bg1"/>
                </a:solidFill>
              </a:rPr>
              <a:t> </a:t>
            </a:r>
            <a:r>
              <a:rPr lang="uk-UA" sz="2800" b="1" i="1" dirty="0" err="1" smtClean="0">
                <a:solidFill>
                  <a:schemeClr val="bg1"/>
                </a:solidFill>
              </a:rPr>
              <a:t>інтер'єрні</a:t>
            </a:r>
            <a:r>
              <a:rPr lang="uk-UA" sz="2800" b="1" i="1" dirty="0" smtClean="0">
                <a:solidFill>
                  <a:schemeClr val="bg1"/>
                </a:solidFill>
              </a:rPr>
              <a:t> стилі істотно вплинув іконопис, який сягає витоками ще візантійських традицій. У колірній гамі переважали зелені, оранжеві, білі, сині та золоті тони. З настанням доби </a:t>
            </a:r>
            <a:r>
              <a:rPr lang="uk-UA" sz="2800" b="1" i="1" dirty="0" smtClean="0">
                <a:solidFill>
                  <a:srgbClr val="FFFF00"/>
                </a:solidFill>
              </a:rPr>
              <a:t>Відродження</a:t>
            </a:r>
            <a:r>
              <a:rPr lang="uk-UA" sz="2800" b="1" i="1" dirty="0" smtClean="0">
                <a:solidFill>
                  <a:schemeClr val="bg1"/>
                </a:solidFill>
              </a:rPr>
              <a:t> почали входити в моду пастельні кольори, які символізували невинність.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35842" name="Picture 2" descr="Результат пошуку зображень за запитом &quot;европейский стиль интерьера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1263" y="1787764"/>
            <a:ext cx="4600575" cy="2589467"/>
          </a:xfrm>
          <a:prstGeom prst="rect">
            <a:avLst/>
          </a:prstGeom>
          <a:noFill/>
        </p:spPr>
      </p:pic>
      <p:pic>
        <p:nvPicPr>
          <p:cNvPr id="35844" name="Picture 4" descr="Результат пошуку зображень за запитом &quot;европейский стиль интерьера&quot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71853" y="1782228"/>
            <a:ext cx="4526280" cy="26014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186364"/>
            <a:ext cx="1164153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Інтер'єр, замкнутий простір </a:t>
            </a:r>
            <a:r>
              <a:rPr lang="uk-UA" sz="2800" b="1" i="1" dirty="0" smtClean="0">
                <a:solidFill>
                  <a:schemeClr val="bg1"/>
                </a:solidFill>
              </a:rPr>
              <a:t>— специфічне, штучне, спеціально створене світлоколірне середовище зі своїми особливими законами гармонізації.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85724" y="2629448"/>
            <a:ext cx="1162264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Його не просто фарбують або оформлюють, а одразу задумують у кольорі, який через матеріал-носій кольору органічно пов'язаний з архітектурно-просторовою формою і бере безпосередню участь у її створенні.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27765" y="4752537"/>
            <a:ext cx="11622647" cy="181588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Колір, у тому числі в інтер'єрі, має безліч характеристик, які за загальними ознаками можна об'єднати у дві групи. До першої належать основні властивості кольору, до другої — властивості, що зумовлюють його психофізіологічний вплив.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Результат пошуку зображень за запитом &quot;однотонный интерьер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8317" y="2033869"/>
            <a:ext cx="6600055" cy="31687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5303" y="1407088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Типи колірної гармонії в інтер'єрі:</a:t>
            </a:r>
            <a:endParaRPr lang="uk-UA" sz="2800" i="1" dirty="0" smtClean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89192" y="2216425"/>
            <a:ext cx="4934607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1) </a:t>
            </a:r>
            <a:r>
              <a:rPr lang="uk-UA" sz="2800" b="1" i="1" dirty="0" err="1" smtClean="0">
                <a:solidFill>
                  <a:srgbClr val="FFFF00"/>
                </a:solidFill>
              </a:rPr>
              <a:t>однотонова</a:t>
            </a:r>
            <a:r>
              <a:rPr lang="uk-UA" sz="2800" b="1" i="1" dirty="0" smtClean="0">
                <a:solidFill>
                  <a:srgbClr val="FFFF00"/>
                </a:solidFill>
              </a:rPr>
              <a:t> гармонія </a:t>
            </a:r>
            <a:r>
              <a:rPr lang="uk-UA" sz="2800" b="1" i="1" dirty="0" smtClean="0">
                <a:solidFill>
                  <a:schemeClr val="bg1"/>
                </a:solidFill>
              </a:rPr>
              <a:t>— рідко застосовувана в інтер'єрі, адже експансія (надмірне переважання одного кольору), як відомо, шкідлива для психіки фізичного здоров'я людини,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5298" y="5285487"/>
            <a:ext cx="1164153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але може бути прийнятною для елементів деталей інтер'єру (наприклад, різні відтінки коричневого кольору паркетної підлоги);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Результат пошуку зображень за запитом &quot;интерьер споріднених кольорів&quot;"/>
          <p:cNvPicPr>
            <a:picLocks noChangeAspect="1" noChangeArrowheads="1"/>
          </p:cNvPicPr>
          <p:nvPr/>
        </p:nvPicPr>
        <p:blipFill>
          <a:blip r:embed="rId2" cstate="print"/>
          <a:srcRect b="15411"/>
          <a:stretch>
            <a:fillRect/>
          </a:stretch>
        </p:blipFill>
        <p:spPr bwMode="auto">
          <a:xfrm>
            <a:off x="6051875" y="2159874"/>
            <a:ext cx="5584058" cy="31474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5303" y="1407088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Типи колірної гармонії в інтер'єрі:                                           Продовження…</a:t>
            </a:r>
            <a:endParaRPr lang="uk-UA" sz="2800" i="1" dirty="0" smtClean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5298" y="5616573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2) </a:t>
            </a:r>
            <a:r>
              <a:rPr lang="uk-UA" sz="2800" b="1" i="1" dirty="0" smtClean="0">
                <a:solidFill>
                  <a:srgbClr val="FFFF00"/>
                </a:solidFill>
              </a:rPr>
              <a:t>гармонія споріднених кольорів </a:t>
            </a:r>
            <a:r>
              <a:rPr lang="uk-UA" sz="2800" b="1" i="1" dirty="0" smtClean="0">
                <a:solidFill>
                  <a:schemeClr val="bg1"/>
                </a:solidFill>
              </a:rPr>
              <a:t>(прийнятне поєднання для інтер'єру);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37890" name="Picture 2" descr="Результат пошуку зображень за запитом &quot;интерьер споріднених кольорі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456" y="2165241"/>
            <a:ext cx="5591175" cy="3143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5303" y="1407088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Типи колірної гармонії в інтер'єрі:                                           Продовження…</a:t>
            </a:r>
            <a:endParaRPr lang="uk-UA" sz="2800" i="1" dirty="0" smtClean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26829" y="4733704"/>
            <a:ext cx="1164153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3) </a:t>
            </a:r>
            <a:r>
              <a:rPr lang="uk-UA" sz="2800" b="1" i="1" dirty="0" smtClean="0">
                <a:solidFill>
                  <a:srgbClr val="FFFF00"/>
                </a:solidFill>
              </a:rPr>
              <a:t>гармонія полярних кольорів </a:t>
            </a:r>
            <a:r>
              <a:rPr lang="uk-UA" sz="2800" b="1" i="1" dirty="0" smtClean="0">
                <a:solidFill>
                  <a:schemeClr val="bg1"/>
                </a:solidFill>
              </a:rPr>
              <a:t>(найкомфортніше для очей людини поєднання в силу фізіологічних особливостей нашого ока) — будується на єдності протилежностей, проте потребує дотримання відсоткового співвідношення.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38914" name="Picture 2" descr="Результат пошуку зображень за запитом &quot;интерьер контрастніх цвет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381" y="2048167"/>
            <a:ext cx="4303986" cy="2624010"/>
          </a:xfrm>
          <a:prstGeom prst="rect">
            <a:avLst/>
          </a:prstGeom>
          <a:noFill/>
        </p:spPr>
      </p:pic>
      <p:pic>
        <p:nvPicPr>
          <p:cNvPr id="38918" name="Picture 6" descr="Результат пошуку зображень за запитом &quot;интерьер контрастніх цвето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046" y="2052370"/>
            <a:ext cx="4857750" cy="2628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5303" y="1407088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Властивості кольорів. 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00553" y="2232153"/>
            <a:ext cx="1164153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Колір є </a:t>
            </a:r>
            <a:r>
              <a:rPr lang="uk-UA" sz="2800" b="1" i="1" dirty="0" smtClean="0">
                <a:solidFill>
                  <a:srgbClr val="FFFF00"/>
                </a:solidFill>
              </a:rPr>
              <a:t>ілюзорним</a:t>
            </a:r>
            <a:r>
              <a:rPr lang="uk-UA" sz="2800" b="1" i="1" dirty="0" smtClean="0">
                <a:solidFill>
                  <a:schemeClr val="bg1"/>
                </a:solidFill>
              </a:rPr>
              <a:t> під час його зорового сприйняття, безмежно мінливим — залежно від навколишнього оточення, від освітлення, сусідства інших кольорів, розташування, фактури, величини пофарбованої площі, відстані до спостерігача, часу впливу на нього.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35149" y="4395732"/>
            <a:ext cx="1164153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Змінюючись</a:t>
            </a:r>
            <a:r>
              <a:rPr lang="uk-UA" sz="2800" b="1" i="1" dirty="0" smtClean="0">
                <a:solidFill>
                  <a:schemeClr val="bg1"/>
                </a:solidFill>
              </a:rPr>
              <a:t> сам, </a:t>
            </a:r>
            <a:r>
              <a:rPr lang="uk-UA" sz="2800" b="1" i="1" dirty="0" smtClean="0">
                <a:solidFill>
                  <a:srgbClr val="FFFF00"/>
                </a:solidFill>
              </a:rPr>
              <a:t>колір</a:t>
            </a:r>
            <a:r>
              <a:rPr lang="uk-UA" sz="2800" b="1" i="1" dirty="0" smtClean="0">
                <a:solidFill>
                  <a:schemeClr val="bg1"/>
                </a:solidFill>
              </a:rPr>
              <a:t> змінює і </a:t>
            </a:r>
            <a:r>
              <a:rPr lang="uk-UA" sz="2800" b="1" i="1" dirty="0" smtClean="0">
                <a:solidFill>
                  <a:srgbClr val="FFFF00"/>
                </a:solidFill>
              </a:rPr>
              <a:t>сприйняття середовища </a:t>
            </a:r>
            <a:r>
              <a:rPr lang="uk-UA" sz="2800" b="1" i="1" dirty="0" smtClean="0">
                <a:solidFill>
                  <a:schemeClr val="bg1"/>
                </a:solidFill>
              </a:rPr>
              <a:t>— візуально скорочує або подовжує приміщення, підкреслює або приховує об'ємність форм, викликає відчуття теплоти, сухості, холоду або вологи.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5" name="Picture 2" descr="Результат пошуку зображень за запитом &quot;интерьер футаж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52960" y="3642981"/>
            <a:ext cx="5519390" cy="31046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186364"/>
            <a:ext cx="1164153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Тон</a:t>
            </a:r>
            <a:r>
              <a:rPr lang="uk-UA" sz="2800" b="1" i="1" dirty="0" smtClean="0">
                <a:solidFill>
                  <a:schemeClr val="bg1"/>
                </a:solidFill>
              </a:rPr>
              <a:t> — це основна характеристика, за якою називають кольори: наприклад, червоний або жовтий.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85724" y="3859196"/>
            <a:ext cx="11622647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Існує велика палітра кольорів, основою якої є три кольори (синій, жовтий і червоний), а вони, у свою чергу, є скороченням від 7 основних кольорів веселки (адже, змішуючи основні кольори, можна отримати решту). Тони отримують змішуванням основних кольорів у різних пропорціях. Тони і відтінки — синоніми. Півтонами називають незначні, але вловимі оком зміни в кольорі.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Результат пошуку зображень за запитом &quot;тон цве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81" y="2250472"/>
            <a:ext cx="6785483" cy="14701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186364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Яскравість</a:t>
            </a:r>
            <a:r>
              <a:rPr lang="uk-UA" sz="2800" b="1" i="1" dirty="0" smtClean="0">
                <a:solidFill>
                  <a:schemeClr val="bg1"/>
                </a:solidFill>
              </a:rPr>
              <a:t> — характеристика сприйняття.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9614" y="4174541"/>
            <a:ext cx="85922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Яскравість кольорів</a:t>
            </a:r>
            <a:endParaRPr lang="uk-UA" sz="2800" i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https://history.vn.ua/pidruchniki/bilenko-technology-10(11)-class-2018/bilenko-technology-10(11)-class-2018.files/image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175" y="1857866"/>
            <a:ext cx="8706100" cy="211504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27766" y="5209810"/>
            <a:ext cx="1162264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Вона визначається нашою швидкістю виділення одного кольору на тлі інших. У кожного тону максимальна яскравість спостерігається за різного освітлення.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186364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Світлість</a:t>
            </a:r>
            <a:r>
              <a:rPr lang="uk-UA" sz="2800" b="1" i="1" dirty="0" smtClean="0">
                <a:solidFill>
                  <a:schemeClr val="bg1"/>
                </a:solidFill>
              </a:rPr>
              <a:t> — це ступінь відмінності кольору від білого і чорного.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33021" y="4726273"/>
            <a:ext cx="1162264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Якщо різниця між певним кольором і чорним більша, ніж між ним і білим, то колір світлий. Якщо навпаки — темний.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history.vn.ua/pidruchniki/bilenko-technology-10(11)-class-2018/bilenko-technology-10(11)-class-2018.files/image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96" y="1882775"/>
            <a:ext cx="7317137" cy="25946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186364"/>
            <a:ext cx="1164153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Чистота і насиченість кольору</a:t>
            </a:r>
            <a:r>
              <a:rPr lang="uk-UA" sz="2800" b="1" i="1" dirty="0" smtClean="0">
                <a:solidFill>
                  <a:schemeClr val="bg1"/>
                </a:solidFill>
              </a:rPr>
              <a:t> — ступінь </a:t>
            </a:r>
            <a:r>
              <a:rPr lang="uk-UA" sz="2800" b="1" i="1" dirty="0" err="1" smtClean="0">
                <a:solidFill>
                  <a:schemeClr val="bg1"/>
                </a:solidFill>
              </a:rPr>
              <a:t>вираженості</a:t>
            </a:r>
            <a:r>
              <a:rPr lang="uk-UA" sz="2800" b="1" i="1" dirty="0" smtClean="0">
                <a:solidFill>
                  <a:schemeClr val="bg1"/>
                </a:solidFill>
              </a:rPr>
              <a:t> певного тону, близькість кольору до чистого спектрального, без домішок білого або чорного.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85724" y="2629448"/>
            <a:ext cx="1162264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У фарбах її визначає відсотковий вміст чистого хроматичного пігменту.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history.vn.ua/pidruchniki/bilenko-technology-10(11)-class-2018/bilenko-technology-10(11)-class-2018.files/image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27" y="3703519"/>
            <a:ext cx="11428677" cy="201935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315587" y="5872360"/>
            <a:ext cx="931037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Насиченість кольорів</a:t>
            </a:r>
            <a:endParaRPr lang="uk-UA" sz="28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186364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Фактура поверхні. 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85724" y="3843430"/>
            <a:ext cx="11622647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В інтер'єрі не можна говорити про колір взагалі окремо від матеріалу. Зовсім по-різному сприймаються чорний полірований камінь і чорне сукно, червоний оксамит і червоний папір. </a:t>
            </a:r>
          </a:p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Їх різко відрізняє </a:t>
            </a:r>
            <a:r>
              <a:rPr lang="uk-UA" sz="2800" b="1" i="1" dirty="0" smtClean="0">
                <a:solidFill>
                  <a:srgbClr val="FFFF00"/>
                </a:solidFill>
              </a:rPr>
              <a:t>фактура</a:t>
            </a:r>
            <a:r>
              <a:rPr lang="uk-UA" sz="2800" b="1" i="1" dirty="0" smtClean="0">
                <a:solidFill>
                  <a:schemeClr val="bg1"/>
                </a:solidFill>
              </a:rPr>
              <a:t> — міра гладкості та </a:t>
            </a:r>
            <a:r>
              <a:rPr lang="uk-UA" sz="2800" b="1" i="1" dirty="0" err="1" smtClean="0">
                <a:solidFill>
                  <a:schemeClr val="bg1"/>
                </a:solidFill>
              </a:rPr>
              <a:t>відображальних</a:t>
            </a:r>
            <a:r>
              <a:rPr lang="uk-UA" sz="2800" b="1" i="1" dirty="0" smtClean="0">
                <a:solidFill>
                  <a:schemeClr val="bg1"/>
                </a:solidFill>
              </a:rPr>
              <a:t> властивостей матеріалу. Зміна фактури повністю змінює вигляд матеріалу (полірування каменю, просочення паркету мастикою).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history.vn.ua/pidruchniki/bilenko-technology-10(11)-class-2018/bilenko-technology-10(11)-class-2018.files/image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761" y="1818234"/>
            <a:ext cx="11464535" cy="19181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186364"/>
            <a:ext cx="116415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Продовження…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9958" y="2014574"/>
            <a:ext cx="11622647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Розрізняють три </a:t>
            </a:r>
            <a:r>
              <a:rPr lang="uk-UA" sz="2800" b="1" i="1" dirty="0" smtClean="0">
                <a:solidFill>
                  <a:srgbClr val="FFFF00"/>
                </a:solidFill>
              </a:rPr>
              <a:t>види фактур</a:t>
            </a:r>
            <a:r>
              <a:rPr lang="uk-UA" sz="2800" b="1" i="1" dirty="0" smtClean="0">
                <a:solidFill>
                  <a:schemeClr val="bg1"/>
                </a:solidFill>
              </a:rPr>
              <a:t>: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80464" y="2718784"/>
            <a:ext cx="11622647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bg1"/>
                </a:solidFill>
              </a:rPr>
              <a:t>матову (дрібнопористу, шорстку, яка рівномірно розсіює світло) — це фактура цегли, штукатурки, деревно-тирсових плит, сукна тощо;</a:t>
            </a:r>
          </a:p>
          <a:p>
            <a:pPr lvl="0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bg1"/>
                </a:solidFill>
              </a:rPr>
              <a:t>глянцеву — це фактура емалі, лаку, лінолеуму, пластмаси, кахлю (їй притаманний і своєрідний шовковий блиск);</a:t>
            </a:r>
          </a:p>
          <a:p>
            <a:pPr lvl="0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bg1"/>
                </a:solidFill>
              </a:rPr>
              <a:t>блискучу (відображає навколишні предмети) — це фактура скла, дзеркала, полірованого каменю і металу.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Роль кольору в композиції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63771" y="1328258"/>
            <a:ext cx="1164153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Присутність в інтер'єрі великих блискучих поверхонь надає йому жвавості, ошатності, різноманітності, ілюзорно розширює простір, але, водночас, візуально деформує його. </a:t>
            </a:r>
          </a:p>
          <a:p>
            <a:pPr algn="just"/>
            <a:r>
              <a:rPr lang="uk-UA" sz="2800" b="1" i="1" dirty="0" smtClean="0">
                <a:solidFill>
                  <a:schemeClr val="bg1"/>
                </a:solidFill>
              </a:rPr>
              <a:t>Необхідний мінімум колірних вражень у загалом спокійному інтер'єрі можна реалізувати введенням колірних акцентів: живописних полотен та інших декоративних елементів.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0047" y="4349991"/>
            <a:ext cx="1164153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Кольори, які найчастіше поєднуються в інтер’єрі, наведено в таблиці 10.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6e2c7c02c70c9e1d83039ce4fc1384315428ae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147615</TotalTime>
  <Words>1054</Words>
  <Application>Microsoft Office PowerPoint</Application>
  <PresentationFormat>Произвольный</PresentationFormat>
  <Paragraphs>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Роль кольору в композиції.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Сторінками історії</vt:lpstr>
      <vt:lpstr>Сторінками історії</vt:lpstr>
      <vt:lpstr>Сторінками історії</vt:lpstr>
      <vt:lpstr>Роль кольору в композиції</vt:lpstr>
      <vt:lpstr>Роль кольору в композиції</vt:lpstr>
      <vt:lpstr>Роль кольору в композиції</vt:lpstr>
      <vt:lpstr>Роль кольору в композиції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 Сергій</dc:creator>
  <cp:lastModifiedBy>Админ</cp:lastModifiedBy>
  <cp:revision>847</cp:revision>
  <dcterms:created xsi:type="dcterms:W3CDTF">2016-06-06T19:48:43Z</dcterms:created>
  <dcterms:modified xsi:type="dcterms:W3CDTF">2019-12-07T06:23:45Z</dcterms:modified>
</cp:coreProperties>
</file>