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notesMasterIdLst>
    <p:notesMasterId r:id="rId19"/>
  </p:notesMasterIdLst>
  <p:handoutMasterIdLst>
    <p:handoutMasterId r:id="rId20"/>
  </p:handoutMasterIdLst>
  <p:sldIdLst>
    <p:sldId id="256" r:id="rId2"/>
    <p:sldId id="257" r:id="rId3"/>
    <p:sldId id="260" r:id="rId4"/>
    <p:sldId id="262" r:id="rId5"/>
    <p:sldId id="263" r:id="rId6"/>
    <p:sldId id="265" r:id="rId7"/>
    <p:sldId id="267" r:id="rId8"/>
    <p:sldId id="268" r:id="rId9"/>
    <p:sldId id="269" r:id="rId10"/>
    <p:sldId id="270" r:id="rId11"/>
    <p:sldId id="273" r:id="rId12"/>
    <p:sldId id="274" r:id="rId13"/>
    <p:sldId id="280" r:id="rId14"/>
    <p:sldId id="276" r:id="rId15"/>
    <p:sldId id="277" r:id="rId16"/>
    <p:sldId id="278" r:id="rId17"/>
    <p:sldId id="259" r:id="rId18"/>
  </p:sldIdLst>
  <p:sldSz cx="9144000" cy="6858000" type="screen4x3"/>
  <p:notesSz cx="6858000" cy="9945688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33FF"/>
    <a:srgbClr val="009900"/>
    <a:srgbClr val="00CC99"/>
    <a:srgbClr val="F6F890"/>
    <a:srgbClr val="CC00CC"/>
    <a:srgbClr val="F3FCBE"/>
    <a:srgbClr val="EAEF29"/>
    <a:srgbClr val="FF9900"/>
    <a:srgbClr val="009999"/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1450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72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972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uk-UA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46678"/>
            <a:ext cx="2971800" cy="4972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9446678"/>
            <a:ext cx="2971800" cy="4972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2009480-1DDC-403F-996C-C35E5260BF55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970888060"/>
      </p:ext>
    </p:extLst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72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72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uk-UA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42975" y="746125"/>
            <a:ext cx="4972050" cy="37290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724202"/>
            <a:ext cx="5486400" cy="44755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6678"/>
            <a:ext cx="2971800" cy="4972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9446678"/>
            <a:ext cx="2971800" cy="4972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FFE525-C679-4EF0-8CB2-E94C1B7B4CD5}" type="slidenum">
              <a:rPr lang="uk-UA" smtClean="0"/>
              <a:pPr/>
              <a:t>‹#›</a:t>
            </a:fld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704567039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FFE525-C679-4EF0-8CB2-E94C1B7B4CD5}" type="slidenum">
              <a:rPr lang="uk-UA" smtClean="0"/>
              <a:pPr/>
              <a:t>1</a:t>
            </a:fld>
            <a:endParaRPr lang="uk-UA" dirty="0"/>
          </a:p>
        </p:txBody>
      </p:sp>
      <p:sp>
        <p:nvSpPr>
          <p:cNvPr id="5" name="Дата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89937983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FFE525-C679-4EF0-8CB2-E94C1B7B4CD5}" type="slidenum">
              <a:rPr lang="uk-UA" smtClean="0"/>
              <a:pPr/>
              <a:t>17</a:t>
            </a:fld>
            <a:endParaRPr lang="uk-UA"/>
          </a:p>
        </p:txBody>
      </p:sp>
      <p:sp>
        <p:nvSpPr>
          <p:cNvPr id="5" name="Дата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uk-UA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FFE525-C679-4EF0-8CB2-E94C1B7B4CD5}" type="slidenum">
              <a:rPr lang="uk-UA" smtClean="0"/>
              <a:pPr/>
              <a:t>3</a:t>
            </a:fld>
            <a:endParaRPr lang="uk-UA"/>
          </a:p>
        </p:txBody>
      </p:sp>
      <p:sp>
        <p:nvSpPr>
          <p:cNvPr id="5" name="Дата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uk-UA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FFE525-C679-4EF0-8CB2-E94C1B7B4CD5}" type="slidenum">
              <a:rPr lang="uk-UA" smtClean="0"/>
              <a:pPr/>
              <a:t>5</a:t>
            </a:fld>
            <a:endParaRPr lang="uk-UA"/>
          </a:p>
        </p:txBody>
      </p:sp>
      <p:sp>
        <p:nvSpPr>
          <p:cNvPr id="5" name="Дата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uk-UA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FFE525-C679-4EF0-8CB2-E94C1B7B4CD5}" type="slidenum">
              <a:rPr lang="uk-UA" smtClean="0"/>
              <a:pPr/>
              <a:t>6</a:t>
            </a:fld>
            <a:endParaRPr lang="uk-UA"/>
          </a:p>
        </p:txBody>
      </p:sp>
      <p:sp>
        <p:nvSpPr>
          <p:cNvPr id="5" name="Дата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uk-UA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FFE525-C679-4EF0-8CB2-E94C1B7B4CD5}" type="slidenum">
              <a:rPr lang="uk-UA" smtClean="0"/>
              <a:pPr/>
              <a:t>8</a:t>
            </a:fld>
            <a:endParaRPr lang="uk-UA"/>
          </a:p>
        </p:txBody>
      </p:sp>
      <p:sp>
        <p:nvSpPr>
          <p:cNvPr id="5" name="Дата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uk-UA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FFE525-C679-4EF0-8CB2-E94C1B7B4CD5}" type="slidenum">
              <a:rPr lang="uk-UA" smtClean="0"/>
              <a:pPr/>
              <a:t>10</a:t>
            </a:fld>
            <a:endParaRPr lang="uk-UA"/>
          </a:p>
        </p:txBody>
      </p:sp>
      <p:sp>
        <p:nvSpPr>
          <p:cNvPr id="5" name="Дата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uk-UA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FFE525-C679-4EF0-8CB2-E94C1B7B4CD5}" type="slidenum">
              <a:rPr lang="uk-UA" smtClean="0"/>
              <a:pPr/>
              <a:t>12</a:t>
            </a:fld>
            <a:endParaRPr lang="uk-UA"/>
          </a:p>
        </p:txBody>
      </p:sp>
      <p:sp>
        <p:nvSpPr>
          <p:cNvPr id="5" name="Дата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uk-UA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FFE525-C679-4EF0-8CB2-E94C1B7B4CD5}" type="slidenum">
              <a:rPr lang="uk-UA" smtClean="0"/>
              <a:pPr/>
              <a:t>13</a:t>
            </a:fld>
            <a:endParaRPr lang="uk-UA"/>
          </a:p>
        </p:txBody>
      </p:sp>
      <p:sp>
        <p:nvSpPr>
          <p:cNvPr id="5" name="Дата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uk-UA" dirty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FFE525-C679-4EF0-8CB2-E94C1B7B4CD5}" type="slidenum">
              <a:rPr lang="uk-UA" smtClean="0"/>
              <a:pPr/>
              <a:t>15</a:t>
            </a:fld>
            <a:endParaRPr lang="uk-UA"/>
          </a:p>
        </p:txBody>
      </p:sp>
      <p:sp>
        <p:nvSpPr>
          <p:cNvPr id="5" name="Дата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uk-UA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A9FECB-D21D-42C0-914B-7499622AE861}" type="datetimeFigureOut">
              <a:rPr lang="uk-UA" smtClean="0"/>
              <a:pPr/>
              <a:t>22.11.2022</a:t>
            </a:fld>
            <a:endParaRPr lang="uk-UA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DC054F-9C8D-4BE1-866D-849C89124DD2}" type="slidenum">
              <a:rPr lang="uk-UA" smtClean="0"/>
              <a:pPr/>
              <a:t>‹#›</a:t>
            </a:fld>
            <a:endParaRPr lang="uk-UA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A9FECB-D21D-42C0-914B-7499622AE861}" type="datetimeFigureOut">
              <a:rPr lang="uk-UA" smtClean="0"/>
              <a:pPr/>
              <a:t>22.11.2022</a:t>
            </a:fld>
            <a:endParaRPr lang="uk-UA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DC054F-9C8D-4BE1-866D-849C89124DD2}" type="slidenum">
              <a:rPr lang="uk-UA" smtClean="0"/>
              <a:pPr/>
              <a:t>‹#›</a:t>
            </a:fld>
            <a:endParaRPr lang="uk-UA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A9FECB-D21D-42C0-914B-7499622AE861}" type="datetimeFigureOut">
              <a:rPr lang="uk-UA" smtClean="0"/>
              <a:pPr/>
              <a:t>22.11.2022</a:t>
            </a:fld>
            <a:endParaRPr lang="uk-UA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DC054F-9C8D-4BE1-866D-849C89124DD2}" type="slidenum">
              <a:rPr lang="uk-UA" smtClean="0"/>
              <a:pPr/>
              <a:t>‹#›</a:t>
            </a:fld>
            <a:endParaRPr lang="uk-UA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A9FECB-D21D-42C0-914B-7499622AE861}" type="datetimeFigureOut">
              <a:rPr lang="uk-UA" smtClean="0"/>
              <a:pPr/>
              <a:t>22.11.2022</a:t>
            </a:fld>
            <a:endParaRPr lang="uk-UA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DC054F-9C8D-4BE1-866D-849C89124DD2}" type="slidenum">
              <a:rPr lang="uk-UA" smtClean="0"/>
              <a:pPr/>
              <a:t>‹#›</a:t>
            </a:fld>
            <a:endParaRPr lang="uk-UA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A9FECB-D21D-42C0-914B-7499622AE861}" type="datetimeFigureOut">
              <a:rPr lang="uk-UA" smtClean="0"/>
              <a:pPr/>
              <a:t>22.11.2022</a:t>
            </a:fld>
            <a:endParaRPr lang="uk-UA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DC054F-9C8D-4BE1-866D-849C89124DD2}" type="slidenum">
              <a:rPr lang="uk-UA" smtClean="0"/>
              <a:pPr/>
              <a:t>‹#›</a:t>
            </a:fld>
            <a:endParaRPr lang="uk-UA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A9FECB-D21D-42C0-914B-7499622AE861}" type="datetimeFigureOut">
              <a:rPr lang="uk-UA" smtClean="0"/>
              <a:pPr/>
              <a:t>22.11.2022</a:t>
            </a:fld>
            <a:endParaRPr lang="uk-UA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DC054F-9C8D-4BE1-866D-849C89124DD2}" type="slidenum">
              <a:rPr lang="uk-UA" smtClean="0"/>
              <a:pPr/>
              <a:t>‹#›</a:t>
            </a:fld>
            <a:endParaRPr lang="uk-UA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A9FECB-D21D-42C0-914B-7499622AE861}" type="datetimeFigureOut">
              <a:rPr lang="uk-UA" smtClean="0"/>
              <a:pPr/>
              <a:t>22.11.2022</a:t>
            </a:fld>
            <a:endParaRPr lang="uk-UA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DC054F-9C8D-4BE1-866D-849C89124DD2}" type="slidenum">
              <a:rPr lang="uk-UA" smtClean="0"/>
              <a:pPr/>
              <a:t>‹#›</a:t>
            </a:fld>
            <a:endParaRPr lang="uk-UA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A9FECB-D21D-42C0-914B-7499622AE861}" type="datetimeFigureOut">
              <a:rPr lang="uk-UA" smtClean="0"/>
              <a:pPr/>
              <a:t>22.11.2022</a:t>
            </a:fld>
            <a:endParaRPr lang="uk-UA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DC054F-9C8D-4BE1-866D-849C89124DD2}" type="slidenum">
              <a:rPr lang="uk-UA" smtClean="0"/>
              <a:pPr/>
              <a:t>‹#›</a:t>
            </a:fld>
            <a:endParaRPr lang="uk-UA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A9FECB-D21D-42C0-914B-7499622AE861}" type="datetimeFigureOut">
              <a:rPr lang="uk-UA" smtClean="0"/>
              <a:pPr/>
              <a:t>22.11.2022</a:t>
            </a:fld>
            <a:endParaRPr lang="uk-UA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DC054F-9C8D-4BE1-866D-849C89124DD2}" type="slidenum">
              <a:rPr lang="uk-UA" smtClean="0"/>
              <a:pPr/>
              <a:t>‹#›</a:t>
            </a:fld>
            <a:endParaRPr lang="uk-UA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A9FECB-D21D-42C0-914B-7499622AE861}" type="datetimeFigureOut">
              <a:rPr lang="uk-UA" smtClean="0"/>
              <a:pPr/>
              <a:t>22.11.2022</a:t>
            </a:fld>
            <a:endParaRPr lang="uk-UA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DC054F-9C8D-4BE1-866D-849C89124DD2}" type="slidenum">
              <a:rPr lang="uk-UA" smtClean="0"/>
              <a:pPr/>
              <a:t>‹#›</a:t>
            </a:fld>
            <a:endParaRPr lang="uk-UA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A9FECB-D21D-42C0-914B-7499622AE861}" type="datetimeFigureOut">
              <a:rPr lang="uk-UA" smtClean="0"/>
              <a:pPr/>
              <a:t>22.11.2022</a:t>
            </a:fld>
            <a:endParaRPr lang="uk-UA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DC054F-9C8D-4BE1-866D-849C89124DD2}" type="slidenum">
              <a:rPr lang="uk-UA" smtClean="0"/>
              <a:pPr/>
              <a:t>‹#›</a:t>
            </a:fld>
            <a:endParaRPr lang="uk-UA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A9FECB-D21D-42C0-914B-7499622AE861}" type="datetimeFigureOut">
              <a:rPr lang="uk-UA" smtClean="0"/>
              <a:pPr/>
              <a:t>22.11.2022</a:t>
            </a:fld>
            <a:endParaRPr lang="uk-UA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DC054F-9C8D-4BE1-866D-849C89124DD2}" type="slidenum">
              <a:rPr lang="uk-UA" smtClean="0"/>
              <a:pPr/>
              <a:t>‹#›</a:t>
            </a:fld>
            <a:endParaRPr lang="uk-UA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9.xml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1.png"/><Relationship Id="rId7" Type="http://schemas.openxmlformats.org/officeDocument/2006/relationships/image" Target="../media/image7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11" Type="http://schemas.openxmlformats.org/officeDocument/2006/relationships/image" Target="../media/image11.png"/><Relationship Id="rId5" Type="http://schemas.openxmlformats.org/officeDocument/2006/relationships/image" Target="../media/image5.png"/><Relationship Id="rId10" Type="http://schemas.openxmlformats.org/officeDocument/2006/relationships/image" Target="../media/image10.png"/><Relationship Id="rId4" Type="http://schemas.openxmlformats.org/officeDocument/2006/relationships/image" Target="../media/image4.png"/><Relationship Id="rId9" Type="http://schemas.openxmlformats.org/officeDocument/2006/relationships/image" Target="../media/image9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90000">
              <a:srgbClr val="FFFF99">
                <a:alpha val="22000"/>
              </a:srgbClr>
            </a:gs>
            <a:gs pos="100000">
              <a:srgbClr val="9CB86E"/>
            </a:gs>
            <a:gs pos="100000">
              <a:srgbClr val="156B13"/>
            </a:gs>
          </a:gsLst>
          <a:path path="rect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-1260648" y="1484784"/>
            <a:ext cx="11665296" cy="3071834"/>
          </a:xfrm>
        </p:spPr>
        <p:txBody>
          <a:bodyPr>
            <a:noAutofit/>
            <a:scene3d>
              <a:camera prst="orthographicFront"/>
              <a:lightRig rig="threePt" dir="t"/>
            </a:scene3d>
            <a:sp3d extrusionH="57150">
              <a:bevelT w="69850" h="38100" prst="cross"/>
            </a:sp3d>
          </a:bodyPr>
          <a:lstStyle/>
          <a:p>
            <a:pPr>
              <a:lnSpc>
                <a:spcPct val="150000"/>
              </a:lnSpc>
            </a:pPr>
            <a:r>
              <a:rPr lang="uk-UA" sz="5000" b="1" dirty="0" smtClean="0">
                <a:solidFill>
                  <a:srgbClr val="FF0000"/>
                </a:solidFill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  <a:latin typeface="Book Antiqua" pitchFamily="18" charset="0"/>
              </a:rPr>
              <a:t>Двадцять перше листопада</a:t>
            </a:r>
            <a:br>
              <a:rPr lang="uk-UA" sz="5000" b="1" dirty="0" smtClean="0">
                <a:solidFill>
                  <a:srgbClr val="FF0000"/>
                </a:solidFill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  <a:latin typeface="Book Antiqua" pitchFamily="18" charset="0"/>
              </a:rPr>
            </a:br>
            <a:r>
              <a:rPr lang="uk-UA" sz="5000" b="1" smtClean="0">
                <a:solidFill>
                  <a:srgbClr val="FF0000"/>
                </a:solidFill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  <a:latin typeface="Book Antiqua" pitchFamily="18" charset="0"/>
              </a:rPr>
              <a:t>Класна робота</a:t>
            </a:r>
            <a:br>
              <a:rPr lang="uk-UA" sz="5000" b="1" smtClean="0">
                <a:solidFill>
                  <a:srgbClr val="FF0000"/>
                </a:solidFill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  <a:latin typeface="Book Antiqua" pitchFamily="18" charset="0"/>
              </a:rPr>
            </a:br>
            <a:r>
              <a:rPr lang="uk-UA" sz="5000" b="1" dirty="0" smtClean="0">
                <a:solidFill>
                  <a:srgbClr val="FF0000"/>
                </a:solidFill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  <a:latin typeface="Book Antiqua" pitchFamily="18" charset="0"/>
              </a:rPr>
              <a:t/>
            </a:r>
            <a:br>
              <a:rPr lang="uk-UA" sz="5000" b="1" dirty="0" smtClean="0">
                <a:solidFill>
                  <a:srgbClr val="FF0000"/>
                </a:solidFill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  <a:latin typeface="Book Antiqua" pitchFamily="18" charset="0"/>
              </a:rPr>
            </a:br>
            <a:r>
              <a:rPr lang="uk-UA" sz="5000" b="1" dirty="0" smtClean="0">
                <a:solidFill>
                  <a:srgbClr val="FF0000"/>
                </a:solidFill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  <a:latin typeface="Book Antiqua" pitchFamily="18" charset="0"/>
              </a:rPr>
              <a:t>Перетворення </a:t>
            </a:r>
            <a:br>
              <a:rPr lang="uk-UA" sz="5000" b="1" dirty="0" smtClean="0">
                <a:solidFill>
                  <a:srgbClr val="FF0000"/>
                </a:solidFill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  <a:latin typeface="Book Antiqua" pitchFamily="18" charset="0"/>
              </a:rPr>
            </a:br>
            <a:r>
              <a:rPr lang="uk-UA" sz="5000" b="1" dirty="0" smtClean="0">
                <a:solidFill>
                  <a:srgbClr val="FF0000"/>
                </a:solidFill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  <a:latin typeface="Book Antiqua" pitchFamily="18" charset="0"/>
              </a:rPr>
              <a:t>графіків функцій</a:t>
            </a:r>
            <a:endParaRPr lang="uk-UA" sz="5000" b="1" dirty="0">
              <a:solidFill>
                <a:srgbClr val="FF0000"/>
              </a:solidFill>
              <a:effectLst>
                <a:outerShdw blurRad="50800" dist="38100" dir="18900000" algn="bl" rotWithShape="0">
                  <a:prstClr val="black">
                    <a:alpha val="40000"/>
                  </a:prstClr>
                </a:outerShdw>
              </a:effectLst>
              <a:latin typeface="Book Antiqua" pitchFamily="18" charset="0"/>
            </a:endParaRP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97000">
              <a:srgbClr val="FFFF99">
                <a:alpha val="0"/>
              </a:srgbClr>
            </a:gs>
            <a:gs pos="90000">
              <a:srgbClr val="FFFFCC">
                <a:alpha val="32000"/>
              </a:srgbClr>
            </a:gs>
            <a:gs pos="100000">
              <a:srgbClr val="156B13">
                <a:alpha val="67000"/>
              </a:srgbClr>
            </a:gs>
          </a:gsLst>
          <a:path path="rect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4"/>
          <p:cNvSpPr txBox="1">
            <a:spLocks noChangeArrowheads="1"/>
          </p:cNvSpPr>
          <p:nvPr/>
        </p:nvSpPr>
        <p:spPr bwMode="auto">
          <a:xfrm>
            <a:off x="4214810" y="1071546"/>
            <a:ext cx="328611" cy="523220"/>
          </a:xfrm>
          <a:prstGeom prst="rect">
            <a:avLst/>
          </a:prstGeom>
          <a:noFill/>
          <a:ln w="9525" algn="ctr">
            <a:noFill/>
            <a:prstDash val="sysDot"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2800" b="1" dirty="0">
                <a:latin typeface="Book Antiqua" pitchFamily="18" charset="0"/>
              </a:rPr>
              <a:t>y</a:t>
            </a:r>
            <a:endParaRPr lang="ru-RU" sz="2800" b="1" dirty="0">
              <a:latin typeface="Book Antiqua" pitchFamily="18" charset="0"/>
            </a:endParaRPr>
          </a:p>
        </p:txBody>
      </p:sp>
      <p:sp>
        <p:nvSpPr>
          <p:cNvPr id="4" name="Line 5"/>
          <p:cNvSpPr>
            <a:spLocks noChangeShapeType="1"/>
          </p:cNvSpPr>
          <p:nvPr/>
        </p:nvSpPr>
        <p:spPr bwMode="auto">
          <a:xfrm>
            <a:off x="2428859" y="3429000"/>
            <a:ext cx="6338903" cy="1587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stealth" w="lg" len="lg"/>
          </a:ln>
        </p:spPr>
        <p:txBody>
          <a:bodyPr/>
          <a:lstStyle/>
          <a:p>
            <a:endParaRPr lang="uk-UA"/>
          </a:p>
        </p:txBody>
      </p:sp>
      <p:sp>
        <p:nvSpPr>
          <p:cNvPr id="5" name="Line 6"/>
          <p:cNvSpPr>
            <a:spLocks noChangeShapeType="1"/>
          </p:cNvSpPr>
          <p:nvPr/>
        </p:nvSpPr>
        <p:spPr bwMode="auto">
          <a:xfrm flipV="1">
            <a:off x="4572000" y="1214422"/>
            <a:ext cx="0" cy="3357586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stealth" w="lg" len="lg"/>
          </a:ln>
        </p:spPr>
        <p:txBody>
          <a:bodyPr/>
          <a:lstStyle/>
          <a:p>
            <a:endParaRPr lang="uk-UA"/>
          </a:p>
        </p:txBody>
      </p:sp>
      <p:sp>
        <p:nvSpPr>
          <p:cNvPr id="6" name="Text Box 7"/>
          <p:cNvSpPr txBox="1">
            <a:spLocks noChangeArrowheads="1"/>
          </p:cNvSpPr>
          <p:nvPr/>
        </p:nvSpPr>
        <p:spPr bwMode="auto">
          <a:xfrm>
            <a:off x="8334375" y="3357562"/>
            <a:ext cx="452467" cy="523220"/>
          </a:xfrm>
          <a:prstGeom prst="rect">
            <a:avLst/>
          </a:prstGeom>
          <a:noFill/>
          <a:ln w="9525" algn="ctr">
            <a:noFill/>
            <a:prstDash val="sysDot"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2800" b="1" dirty="0">
                <a:latin typeface="Book Antiqua" pitchFamily="18" charset="0"/>
              </a:rPr>
              <a:t>x</a:t>
            </a:r>
            <a:endParaRPr lang="ru-RU" sz="2800" b="1" dirty="0">
              <a:latin typeface="Book Antiqua" pitchFamily="18" charset="0"/>
            </a:endParaRPr>
          </a:p>
        </p:txBody>
      </p:sp>
      <p:sp>
        <p:nvSpPr>
          <p:cNvPr id="7" name="Line 8"/>
          <p:cNvSpPr>
            <a:spLocks noChangeShapeType="1"/>
          </p:cNvSpPr>
          <p:nvPr/>
        </p:nvSpPr>
        <p:spPr bwMode="auto">
          <a:xfrm>
            <a:off x="5157788" y="3429000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uk-UA"/>
          </a:p>
        </p:txBody>
      </p:sp>
      <p:sp>
        <p:nvSpPr>
          <p:cNvPr id="8" name="Line 9"/>
          <p:cNvSpPr>
            <a:spLocks noChangeShapeType="1"/>
          </p:cNvSpPr>
          <p:nvPr/>
        </p:nvSpPr>
        <p:spPr bwMode="auto">
          <a:xfrm>
            <a:off x="214283" y="3071811"/>
            <a:ext cx="8643998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uk-UA"/>
          </a:p>
        </p:txBody>
      </p:sp>
      <p:sp>
        <p:nvSpPr>
          <p:cNvPr id="9" name="Line 10"/>
          <p:cNvSpPr>
            <a:spLocks noChangeShapeType="1"/>
          </p:cNvSpPr>
          <p:nvPr/>
        </p:nvSpPr>
        <p:spPr bwMode="auto">
          <a:xfrm>
            <a:off x="250001" y="2714620"/>
            <a:ext cx="8643998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uk-UA"/>
          </a:p>
        </p:txBody>
      </p:sp>
      <p:sp>
        <p:nvSpPr>
          <p:cNvPr id="10" name="Line 11"/>
          <p:cNvSpPr>
            <a:spLocks noChangeShapeType="1"/>
          </p:cNvSpPr>
          <p:nvPr/>
        </p:nvSpPr>
        <p:spPr bwMode="auto">
          <a:xfrm>
            <a:off x="250001" y="2357430"/>
            <a:ext cx="8643998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uk-UA" dirty="0"/>
          </a:p>
        </p:txBody>
      </p:sp>
      <p:sp>
        <p:nvSpPr>
          <p:cNvPr id="11" name="Line 12"/>
          <p:cNvSpPr>
            <a:spLocks noChangeShapeType="1"/>
          </p:cNvSpPr>
          <p:nvPr/>
        </p:nvSpPr>
        <p:spPr bwMode="auto">
          <a:xfrm>
            <a:off x="251618" y="2000240"/>
            <a:ext cx="8640763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uk-UA"/>
          </a:p>
        </p:txBody>
      </p:sp>
      <p:sp>
        <p:nvSpPr>
          <p:cNvPr id="12" name="Line 13"/>
          <p:cNvSpPr>
            <a:spLocks noChangeShapeType="1"/>
          </p:cNvSpPr>
          <p:nvPr/>
        </p:nvSpPr>
        <p:spPr bwMode="auto">
          <a:xfrm>
            <a:off x="214282" y="1643050"/>
            <a:ext cx="8670925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uk-UA" dirty="0"/>
          </a:p>
        </p:txBody>
      </p:sp>
      <p:sp>
        <p:nvSpPr>
          <p:cNvPr id="13" name="Line 14"/>
          <p:cNvSpPr>
            <a:spLocks noChangeShapeType="1"/>
          </p:cNvSpPr>
          <p:nvPr/>
        </p:nvSpPr>
        <p:spPr bwMode="auto">
          <a:xfrm>
            <a:off x="214283" y="1285860"/>
            <a:ext cx="8643998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uk-UA"/>
          </a:p>
        </p:txBody>
      </p:sp>
      <p:sp>
        <p:nvSpPr>
          <p:cNvPr id="14" name="Line 15"/>
          <p:cNvSpPr>
            <a:spLocks noChangeShapeType="1"/>
          </p:cNvSpPr>
          <p:nvPr/>
        </p:nvSpPr>
        <p:spPr bwMode="auto">
          <a:xfrm>
            <a:off x="214282" y="928670"/>
            <a:ext cx="8640763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uk-UA"/>
          </a:p>
        </p:txBody>
      </p:sp>
      <p:sp>
        <p:nvSpPr>
          <p:cNvPr id="15" name="Line 16"/>
          <p:cNvSpPr>
            <a:spLocks noChangeShapeType="1"/>
          </p:cNvSpPr>
          <p:nvPr/>
        </p:nvSpPr>
        <p:spPr bwMode="auto">
          <a:xfrm>
            <a:off x="214282" y="571480"/>
            <a:ext cx="8670925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uk-UA" dirty="0"/>
          </a:p>
        </p:txBody>
      </p:sp>
      <p:sp>
        <p:nvSpPr>
          <p:cNvPr id="16" name="Line 17"/>
          <p:cNvSpPr>
            <a:spLocks noChangeShapeType="1"/>
          </p:cNvSpPr>
          <p:nvPr/>
        </p:nvSpPr>
        <p:spPr bwMode="auto">
          <a:xfrm>
            <a:off x="244475" y="198438"/>
            <a:ext cx="8613805" cy="15852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uk-UA"/>
          </a:p>
        </p:txBody>
      </p:sp>
      <p:sp>
        <p:nvSpPr>
          <p:cNvPr id="17" name="Line 18"/>
          <p:cNvSpPr>
            <a:spLocks noChangeShapeType="1"/>
          </p:cNvSpPr>
          <p:nvPr/>
        </p:nvSpPr>
        <p:spPr bwMode="auto">
          <a:xfrm>
            <a:off x="198438" y="3779838"/>
            <a:ext cx="8686800" cy="14287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uk-UA"/>
          </a:p>
        </p:txBody>
      </p:sp>
      <p:sp>
        <p:nvSpPr>
          <p:cNvPr id="18" name="Line 19"/>
          <p:cNvSpPr>
            <a:spLocks noChangeShapeType="1"/>
          </p:cNvSpPr>
          <p:nvPr/>
        </p:nvSpPr>
        <p:spPr bwMode="auto">
          <a:xfrm>
            <a:off x="228600" y="4130675"/>
            <a:ext cx="8640763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uk-UA"/>
          </a:p>
        </p:txBody>
      </p:sp>
      <p:sp>
        <p:nvSpPr>
          <p:cNvPr id="19" name="Line 20"/>
          <p:cNvSpPr>
            <a:spLocks noChangeShapeType="1"/>
          </p:cNvSpPr>
          <p:nvPr/>
        </p:nvSpPr>
        <p:spPr bwMode="auto">
          <a:xfrm flipV="1">
            <a:off x="212725" y="4495800"/>
            <a:ext cx="8656638" cy="15875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uk-UA"/>
          </a:p>
        </p:txBody>
      </p:sp>
      <p:sp>
        <p:nvSpPr>
          <p:cNvPr id="20" name="Line 21"/>
          <p:cNvSpPr>
            <a:spLocks noChangeShapeType="1"/>
          </p:cNvSpPr>
          <p:nvPr/>
        </p:nvSpPr>
        <p:spPr bwMode="auto">
          <a:xfrm>
            <a:off x="214283" y="4857761"/>
            <a:ext cx="8643998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uk-UA" dirty="0"/>
          </a:p>
        </p:txBody>
      </p:sp>
      <p:sp>
        <p:nvSpPr>
          <p:cNvPr id="21" name="Line 22"/>
          <p:cNvSpPr>
            <a:spLocks noChangeShapeType="1"/>
          </p:cNvSpPr>
          <p:nvPr/>
        </p:nvSpPr>
        <p:spPr bwMode="auto">
          <a:xfrm>
            <a:off x="212725" y="5211762"/>
            <a:ext cx="8645555" cy="3187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uk-UA"/>
          </a:p>
        </p:txBody>
      </p:sp>
      <p:sp>
        <p:nvSpPr>
          <p:cNvPr id="22" name="Line 23"/>
          <p:cNvSpPr>
            <a:spLocks noChangeShapeType="1"/>
          </p:cNvSpPr>
          <p:nvPr/>
        </p:nvSpPr>
        <p:spPr bwMode="auto">
          <a:xfrm>
            <a:off x="228600" y="5578475"/>
            <a:ext cx="8626475" cy="14288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uk-UA" dirty="0"/>
          </a:p>
        </p:txBody>
      </p:sp>
      <p:sp>
        <p:nvSpPr>
          <p:cNvPr id="23" name="Line 24"/>
          <p:cNvSpPr>
            <a:spLocks noChangeShapeType="1"/>
          </p:cNvSpPr>
          <p:nvPr/>
        </p:nvSpPr>
        <p:spPr bwMode="auto">
          <a:xfrm>
            <a:off x="212725" y="5927725"/>
            <a:ext cx="8672513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uk-UA"/>
          </a:p>
        </p:txBody>
      </p:sp>
      <p:sp>
        <p:nvSpPr>
          <p:cNvPr id="24" name="Line 25"/>
          <p:cNvSpPr>
            <a:spLocks noChangeShapeType="1"/>
          </p:cNvSpPr>
          <p:nvPr/>
        </p:nvSpPr>
        <p:spPr bwMode="auto">
          <a:xfrm flipV="1">
            <a:off x="228600" y="6286521"/>
            <a:ext cx="8629680" cy="7918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uk-UA"/>
          </a:p>
        </p:txBody>
      </p:sp>
      <p:sp>
        <p:nvSpPr>
          <p:cNvPr id="25" name="Line 26"/>
          <p:cNvSpPr>
            <a:spLocks noChangeShapeType="1"/>
          </p:cNvSpPr>
          <p:nvPr/>
        </p:nvSpPr>
        <p:spPr bwMode="auto">
          <a:xfrm>
            <a:off x="212725" y="6659563"/>
            <a:ext cx="8656638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uk-UA"/>
          </a:p>
        </p:txBody>
      </p:sp>
      <p:sp>
        <p:nvSpPr>
          <p:cNvPr id="26" name="Line 27"/>
          <p:cNvSpPr>
            <a:spLocks noChangeShapeType="1"/>
          </p:cNvSpPr>
          <p:nvPr/>
        </p:nvSpPr>
        <p:spPr bwMode="auto">
          <a:xfrm flipH="1">
            <a:off x="4929190" y="212725"/>
            <a:ext cx="15875" cy="643255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uk-UA"/>
          </a:p>
        </p:txBody>
      </p:sp>
      <p:sp>
        <p:nvSpPr>
          <p:cNvPr id="27" name="Line 28"/>
          <p:cNvSpPr>
            <a:spLocks noChangeShapeType="1"/>
          </p:cNvSpPr>
          <p:nvPr/>
        </p:nvSpPr>
        <p:spPr bwMode="auto">
          <a:xfrm>
            <a:off x="5273675" y="198438"/>
            <a:ext cx="0" cy="6461125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uk-UA"/>
          </a:p>
        </p:txBody>
      </p:sp>
      <p:sp>
        <p:nvSpPr>
          <p:cNvPr id="28" name="Line 29"/>
          <p:cNvSpPr>
            <a:spLocks noChangeShapeType="1"/>
          </p:cNvSpPr>
          <p:nvPr/>
        </p:nvSpPr>
        <p:spPr bwMode="auto">
          <a:xfrm flipH="1">
            <a:off x="5637212" y="214290"/>
            <a:ext cx="6357" cy="6430985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uk-UA"/>
          </a:p>
        </p:txBody>
      </p:sp>
      <p:sp>
        <p:nvSpPr>
          <p:cNvPr id="29" name="Line 30"/>
          <p:cNvSpPr>
            <a:spLocks noChangeShapeType="1"/>
          </p:cNvSpPr>
          <p:nvPr/>
        </p:nvSpPr>
        <p:spPr bwMode="auto">
          <a:xfrm>
            <a:off x="6000760" y="214290"/>
            <a:ext cx="0" cy="642942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 b="1" dirty="0">
              <a:latin typeface="Book Antiqua" pitchFamily="18" charset="0"/>
            </a:endParaRPr>
          </a:p>
        </p:txBody>
      </p:sp>
      <p:sp>
        <p:nvSpPr>
          <p:cNvPr id="30" name="Line 31"/>
          <p:cNvSpPr>
            <a:spLocks noChangeShapeType="1"/>
          </p:cNvSpPr>
          <p:nvPr/>
        </p:nvSpPr>
        <p:spPr bwMode="auto">
          <a:xfrm>
            <a:off x="6340475" y="228600"/>
            <a:ext cx="15875" cy="6416675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uk-UA"/>
          </a:p>
        </p:txBody>
      </p:sp>
      <p:sp>
        <p:nvSpPr>
          <p:cNvPr id="31" name="Line 32"/>
          <p:cNvSpPr>
            <a:spLocks noChangeShapeType="1"/>
          </p:cNvSpPr>
          <p:nvPr/>
        </p:nvSpPr>
        <p:spPr bwMode="auto">
          <a:xfrm>
            <a:off x="6715140" y="214290"/>
            <a:ext cx="30163" cy="6430962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r>
              <a:rPr lang="ru-RU" b="1" dirty="0" smtClean="0">
                <a:latin typeface="Book Antiqua" pitchFamily="18" charset="0"/>
              </a:rPr>
              <a:t> </a:t>
            </a:r>
          </a:p>
          <a:p>
            <a:endParaRPr lang="uk-UA" dirty="0"/>
          </a:p>
        </p:txBody>
      </p:sp>
      <p:sp>
        <p:nvSpPr>
          <p:cNvPr id="32" name="Line 33"/>
          <p:cNvSpPr>
            <a:spLocks noChangeShapeType="1"/>
          </p:cNvSpPr>
          <p:nvPr/>
        </p:nvSpPr>
        <p:spPr bwMode="auto">
          <a:xfrm>
            <a:off x="7072330" y="214290"/>
            <a:ext cx="0" cy="642942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pPr lvl="0"/>
            <a:endParaRPr lang="ru-RU" sz="2400" b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3" name="Line 34"/>
          <p:cNvSpPr>
            <a:spLocks noChangeShapeType="1"/>
          </p:cNvSpPr>
          <p:nvPr/>
        </p:nvSpPr>
        <p:spPr bwMode="auto">
          <a:xfrm>
            <a:off x="7437438" y="212725"/>
            <a:ext cx="0" cy="6446838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uk-UA"/>
          </a:p>
        </p:txBody>
      </p:sp>
      <p:sp>
        <p:nvSpPr>
          <p:cNvPr id="34" name="Line 35"/>
          <p:cNvSpPr>
            <a:spLocks noChangeShapeType="1"/>
          </p:cNvSpPr>
          <p:nvPr/>
        </p:nvSpPr>
        <p:spPr bwMode="auto">
          <a:xfrm flipH="1">
            <a:off x="7786710" y="214290"/>
            <a:ext cx="0" cy="642942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pPr lvl="0"/>
            <a:endParaRPr lang="ru-RU" sz="2400" b="1" dirty="0" smtClean="0">
              <a:solidFill>
                <a:prstClr val="black"/>
              </a:solidFill>
              <a:latin typeface="Book Antiqua" pitchFamily="18" charset="0"/>
            </a:endParaRPr>
          </a:p>
          <a:p>
            <a:pPr lvl="0"/>
            <a:endParaRPr lang="ru-RU" sz="2400" b="1" dirty="0" smtClean="0">
              <a:solidFill>
                <a:prstClr val="black"/>
              </a:solidFill>
              <a:latin typeface="Book Antiqua" pitchFamily="18" charset="0"/>
            </a:endParaRPr>
          </a:p>
          <a:p>
            <a:pPr lvl="0"/>
            <a:endParaRPr lang="ru-RU" sz="2400" b="1" dirty="0" smtClean="0">
              <a:solidFill>
                <a:prstClr val="black"/>
              </a:solidFill>
              <a:latin typeface="Book Antiqua" pitchFamily="18" charset="0"/>
            </a:endParaRPr>
          </a:p>
        </p:txBody>
      </p:sp>
      <p:sp>
        <p:nvSpPr>
          <p:cNvPr id="35" name="Line 36"/>
          <p:cNvSpPr>
            <a:spLocks noChangeShapeType="1"/>
          </p:cNvSpPr>
          <p:nvPr/>
        </p:nvSpPr>
        <p:spPr bwMode="auto">
          <a:xfrm>
            <a:off x="8143900" y="214290"/>
            <a:ext cx="15875" cy="643255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uk-UA"/>
          </a:p>
        </p:txBody>
      </p:sp>
      <p:sp>
        <p:nvSpPr>
          <p:cNvPr id="36" name="Line 37"/>
          <p:cNvSpPr>
            <a:spLocks noChangeShapeType="1"/>
          </p:cNvSpPr>
          <p:nvPr/>
        </p:nvSpPr>
        <p:spPr bwMode="auto">
          <a:xfrm>
            <a:off x="8501090" y="214290"/>
            <a:ext cx="0" cy="642942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uk-UA"/>
          </a:p>
        </p:txBody>
      </p:sp>
      <p:sp>
        <p:nvSpPr>
          <p:cNvPr id="37" name="Line 38"/>
          <p:cNvSpPr>
            <a:spLocks noChangeShapeType="1"/>
          </p:cNvSpPr>
          <p:nvPr/>
        </p:nvSpPr>
        <p:spPr bwMode="auto">
          <a:xfrm>
            <a:off x="8858280" y="214290"/>
            <a:ext cx="0" cy="642942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uk-UA"/>
          </a:p>
        </p:txBody>
      </p:sp>
      <p:sp>
        <p:nvSpPr>
          <p:cNvPr id="38" name="Line 39"/>
          <p:cNvSpPr>
            <a:spLocks noChangeShapeType="1"/>
          </p:cNvSpPr>
          <p:nvPr/>
        </p:nvSpPr>
        <p:spPr bwMode="auto">
          <a:xfrm>
            <a:off x="4214810" y="214290"/>
            <a:ext cx="0" cy="6461125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uk-UA"/>
          </a:p>
        </p:txBody>
      </p:sp>
      <p:sp>
        <p:nvSpPr>
          <p:cNvPr id="39" name="Line 40"/>
          <p:cNvSpPr>
            <a:spLocks noChangeShapeType="1"/>
          </p:cNvSpPr>
          <p:nvPr/>
        </p:nvSpPr>
        <p:spPr bwMode="auto">
          <a:xfrm>
            <a:off x="3857620" y="214290"/>
            <a:ext cx="0" cy="6440487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uk-UA"/>
          </a:p>
        </p:txBody>
      </p:sp>
      <p:sp>
        <p:nvSpPr>
          <p:cNvPr id="40" name="Line 41"/>
          <p:cNvSpPr>
            <a:spLocks noChangeShapeType="1"/>
          </p:cNvSpPr>
          <p:nvPr/>
        </p:nvSpPr>
        <p:spPr bwMode="auto">
          <a:xfrm>
            <a:off x="3500431" y="214290"/>
            <a:ext cx="0" cy="642942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uk-UA"/>
          </a:p>
        </p:txBody>
      </p:sp>
      <p:sp>
        <p:nvSpPr>
          <p:cNvPr id="41" name="Line 42"/>
          <p:cNvSpPr>
            <a:spLocks noChangeShapeType="1"/>
          </p:cNvSpPr>
          <p:nvPr/>
        </p:nvSpPr>
        <p:spPr bwMode="auto">
          <a:xfrm>
            <a:off x="3108325" y="182563"/>
            <a:ext cx="34915" cy="6461147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uk-UA"/>
          </a:p>
        </p:txBody>
      </p:sp>
      <p:sp>
        <p:nvSpPr>
          <p:cNvPr id="42" name="Line 43"/>
          <p:cNvSpPr>
            <a:spLocks noChangeShapeType="1"/>
          </p:cNvSpPr>
          <p:nvPr/>
        </p:nvSpPr>
        <p:spPr bwMode="auto">
          <a:xfrm>
            <a:off x="2759074" y="182563"/>
            <a:ext cx="26975" cy="6461147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uk-UA"/>
          </a:p>
        </p:txBody>
      </p:sp>
      <p:sp>
        <p:nvSpPr>
          <p:cNvPr id="43" name="Line 44"/>
          <p:cNvSpPr>
            <a:spLocks noChangeShapeType="1"/>
          </p:cNvSpPr>
          <p:nvPr/>
        </p:nvSpPr>
        <p:spPr bwMode="auto">
          <a:xfrm>
            <a:off x="2379663" y="204788"/>
            <a:ext cx="12700" cy="647065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uk-UA"/>
          </a:p>
        </p:txBody>
      </p:sp>
      <p:sp>
        <p:nvSpPr>
          <p:cNvPr id="44" name="Line 45"/>
          <p:cNvSpPr>
            <a:spLocks noChangeShapeType="1"/>
          </p:cNvSpPr>
          <p:nvPr/>
        </p:nvSpPr>
        <p:spPr bwMode="auto">
          <a:xfrm>
            <a:off x="2025650" y="198438"/>
            <a:ext cx="1588" cy="6461125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uk-UA"/>
          </a:p>
        </p:txBody>
      </p:sp>
      <p:sp>
        <p:nvSpPr>
          <p:cNvPr id="45" name="Line 46"/>
          <p:cNvSpPr>
            <a:spLocks noChangeShapeType="1"/>
          </p:cNvSpPr>
          <p:nvPr/>
        </p:nvSpPr>
        <p:spPr bwMode="auto">
          <a:xfrm>
            <a:off x="1643043" y="214290"/>
            <a:ext cx="0" cy="642942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uk-UA"/>
          </a:p>
        </p:txBody>
      </p:sp>
      <p:sp>
        <p:nvSpPr>
          <p:cNvPr id="46" name="Line 47"/>
          <p:cNvSpPr>
            <a:spLocks noChangeShapeType="1"/>
          </p:cNvSpPr>
          <p:nvPr/>
        </p:nvSpPr>
        <p:spPr bwMode="auto">
          <a:xfrm>
            <a:off x="1295400" y="182563"/>
            <a:ext cx="0" cy="6462712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uk-UA"/>
          </a:p>
        </p:txBody>
      </p:sp>
      <p:sp>
        <p:nvSpPr>
          <p:cNvPr id="47" name="Line 48"/>
          <p:cNvSpPr>
            <a:spLocks noChangeShapeType="1"/>
          </p:cNvSpPr>
          <p:nvPr/>
        </p:nvSpPr>
        <p:spPr bwMode="auto">
          <a:xfrm>
            <a:off x="931863" y="204788"/>
            <a:ext cx="28575" cy="6440487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pPr marL="360363" indent="-720725"/>
            <a:endParaRPr lang="uk-UA" dirty="0"/>
          </a:p>
        </p:txBody>
      </p:sp>
      <p:sp>
        <p:nvSpPr>
          <p:cNvPr id="48" name="Line 49"/>
          <p:cNvSpPr>
            <a:spLocks noChangeShapeType="1"/>
          </p:cNvSpPr>
          <p:nvPr/>
        </p:nvSpPr>
        <p:spPr bwMode="auto">
          <a:xfrm>
            <a:off x="579438" y="182563"/>
            <a:ext cx="14287" cy="647700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uk-UA"/>
          </a:p>
        </p:txBody>
      </p:sp>
      <p:sp>
        <p:nvSpPr>
          <p:cNvPr id="49" name="Line 50"/>
          <p:cNvSpPr>
            <a:spLocks noChangeShapeType="1"/>
          </p:cNvSpPr>
          <p:nvPr/>
        </p:nvSpPr>
        <p:spPr bwMode="auto">
          <a:xfrm flipH="1">
            <a:off x="214282" y="214290"/>
            <a:ext cx="1" cy="642942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uk-UA"/>
          </a:p>
        </p:txBody>
      </p:sp>
      <p:sp>
        <p:nvSpPr>
          <p:cNvPr id="50" name="Text Box 51"/>
          <p:cNvSpPr txBox="1">
            <a:spLocks noChangeArrowheads="1"/>
          </p:cNvSpPr>
          <p:nvPr/>
        </p:nvSpPr>
        <p:spPr bwMode="auto">
          <a:xfrm>
            <a:off x="1714480" y="3000372"/>
            <a:ext cx="6715172" cy="923330"/>
          </a:xfrm>
          <a:prstGeom prst="rect">
            <a:avLst/>
          </a:prstGeom>
          <a:noFill/>
          <a:ln w="9525" algn="ctr">
            <a:noFill/>
            <a:prstDash val="sysDot"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5400" dirty="0" smtClean="0">
                <a:latin typeface="Times New Roman" pitchFamily="18" charset="0"/>
              </a:rPr>
              <a:t>     </a:t>
            </a:r>
            <a:r>
              <a:rPr lang="ru-RU" sz="2200" b="1" dirty="0" smtClean="0">
                <a:latin typeface="Times New Roman" pitchFamily="18" charset="0"/>
              </a:rPr>
              <a:t>-5 -4  -3  -2</a:t>
            </a:r>
            <a:r>
              <a:rPr lang="ru-RU" sz="2200" dirty="0" smtClean="0">
                <a:latin typeface="Times New Roman" pitchFamily="18" charset="0"/>
              </a:rPr>
              <a:t>  -</a:t>
            </a:r>
            <a:r>
              <a:rPr lang="ru-RU" sz="2200" b="1" dirty="0">
                <a:latin typeface="Times New Roman" pitchFamily="18" charset="0"/>
              </a:rPr>
              <a:t>1 </a:t>
            </a:r>
            <a:r>
              <a:rPr lang="ru-RU" sz="2200" b="1" dirty="0" smtClean="0">
                <a:latin typeface="Times New Roman" pitchFamily="18" charset="0"/>
              </a:rPr>
              <a:t> 0    1   2   3   4   5   6    7   8   9  10   </a:t>
            </a:r>
            <a:endParaRPr lang="ru-RU" sz="2200" b="1" dirty="0">
              <a:latin typeface="Times New Roman" pitchFamily="18" charset="0"/>
            </a:endParaRPr>
          </a:p>
        </p:txBody>
      </p:sp>
      <p:cxnSp>
        <p:nvCxnSpPr>
          <p:cNvPr id="51" name="Пряма сполучна лінія 58"/>
          <p:cNvCxnSpPr/>
          <p:nvPr/>
        </p:nvCxnSpPr>
        <p:spPr>
          <a:xfrm>
            <a:off x="4500562" y="3071810"/>
            <a:ext cx="152400" cy="0"/>
          </a:xfrm>
          <a:prstGeom prst="line">
            <a:avLst/>
          </a:prstGeom>
          <a:ln w="19050">
            <a:solidFill>
              <a:schemeClr val="tx2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Пряма сполучна лінія 60"/>
          <p:cNvCxnSpPr/>
          <p:nvPr/>
        </p:nvCxnSpPr>
        <p:spPr>
          <a:xfrm>
            <a:off x="4500562" y="2714620"/>
            <a:ext cx="152400" cy="0"/>
          </a:xfrm>
          <a:prstGeom prst="line">
            <a:avLst/>
          </a:prstGeom>
          <a:ln w="19050">
            <a:solidFill>
              <a:schemeClr val="tx2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Пряма сполучна лінія 66"/>
          <p:cNvCxnSpPr/>
          <p:nvPr/>
        </p:nvCxnSpPr>
        <p:spPr>
          <a:xfrm>
            <a:off x="4500562" y="2357430"/>
            <a:ext cx="152400" cy="0"/>
          </a:xfrm>
          <a:prstGeom prst="line">
            <a:avLst/>
          </a:prstGeom>
          <a:ln w="19050">
            <a:solidFill>
              <a:schemeClr val="tx2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Пряма сполучна лінія 71"/>
          <p:cNvCxnSpPr/>
          <p:nvPr/>
        </p:nvCxnSpPr>
        <p:spPr>
          <a:xfrm>
            <a:off x="4500562" y="2000240"/>
            <a:ext cx="152400" cy="0"/>
          </a:xfrm>
          <a:prstGeom prst="line">
            <a:avLst/>
          </a:prstGeom>
          <a:ln w="19050">
            <a:solidFill>
              <a:schemeClr val="tx2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Пряма сполучна лінія 73"/>
          <p:cNvCxnSpPr/>
          <p:nvPr/>
        </p:nvCxnSpPr>
        <p:spPr>
          <a:xfrm rot="5400000">
            <a:off x="5210180" y="3433762"/>
            <a:ext cx="152400" cy="0"/>
          </a:xfrm>
          <a:prstGeom prst="line">
            <a:avLst/>
          </a:prstGeom>
          <a:ln w="19050">
            <a:solidFill>
              <a:schemeClr val="tx2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Пряма сполучна лінія 75"/>
          <p:cNvCxnSpPr/>
          <p:nvPr/>
        </p:nvCxnSpPr>
        <p:spPr>
          <a:xfrm rot="5400000">
            <a:off x="5924560" y="3433762"/>
            <a:ext cx="152400" cy="0"/>
          </a:xfrm>
          <a:prstGeom prst="line">
            <a:avLst/>
          </a:prstGeom>
          <a:ln w="19050">
            <a:solidFill>
              <a:schemeClr val="tx2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Пряма сполучна лінія 78"/>
          <p:cNvCxnSpPr/>
          <p:nvPr/>
        </p:nvCxnSpPr>
        <p:spPr>
          <a:xfrm rot="5400000" flipH="1" flipV="1">
            <a:off x="6638940" y="3433762"/>
            <a:ext cx="152400" cy="0"/>
          </a:xfrm>
          <a:prstGeom prst="line">
            <a:avLst/>
          </a:prstGeom>
          <a:ln w="19050">
            <a:solidFill>
              <a:schemeClr val="tx2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Пряма сполучна лінія 82"/>
          <p:cNvCxnSpPr/>
          <p:nvPr/>
        </p:nvCxnSpPr>
        <p:spPr>
          <a:xfrm rot="5400000">
            <a:off x="7353320" y="3433762"/>
            <a:ext cx="152400" cy="0"/>
          </a:xfrm>
          <a:prstGeom prst="line">
            <a:avLst/>
          </a:prstGeom>
          <a:ln w="19050">
            <a:solidFill>
              <a:schemeClr val="tx2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Пряма сполучна лінія 86"/>
          <p:cNvCxnSpPr/>
          <p:nvPr/>
        </p:nvCxnSpPr>
        <p:spPr>
          <a:xfrm rot="5400000">
            <a:off x="7710510" y="3433762"/>
            <a:ext cx="152400" cy="0"/>
          </a:xfrm>
          <a:prstGeom prst="line">
            <a:avLst/>
          </a:prstGeom>
          <a:ln w="19050">
            <a:solidFill>
              <a:schemeClr val="tx2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Пряма сполучна лінія 95"/>
          <p:cNvCxnSpPr/>
          <p:nvPr/>
        </p:nvCxnSpPr>
        <p:spPr>
          <a:xfrm rot="5400000">
            <a:off x="3781420" y="3433762"/>
            <a:ext cx="152400" cy="0"/>
          </a:xfrm>
          <a:prstGeom prst="line">
            <a:avLst/>
          </a:prstGeom>
          <a:ln w="19050">
            <a:solidFill>
              <a:schemeClr val="tx2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Пряма сполучна лінія 97"/>
          <p:cNvCxnSpPr/>
          <p:nvPr/>
        </p:nvCxnSpPr>
        <p:spPr>
          <a:xfrm rot="5400000">
            <a:off x="3048000" y="3429000"/>
            <a:ext cx="152400" cy="0"/>
          </a:xfrm>
          <a:prstGeom prst="line">
            <a:avLst/>
          </a:prstGeom>
          <a:ln w="19050">
            <a:solidFill>
              <a:schemeClr val="tx2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Прямоугольник 64"/>
          <p:cNvSpPr/>
          <p:nvPr/>
        </p:nvSpPr>
        <p:spPr>
          <a:xfrm rot="10800000" flipH="1" flipV="1">
            <a:off x="4143372" y="3571876"/>
            <a:ext cx="571504" cy="26007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200" b="1" dirty="0" smtClean="0">
                <a:solidFill>
                  <a:prstClr val="black"/>
                </a:solidFill>
                <a:latin typeface="Times New Roman" pitchFamily="18" charset="0"/>
              </a:rPr>
              <a:t>-1</a:t>
            </a:r>
          </a:p>
          <a:p>
            <a:r>
              <a:rPr lang="ru-RU" sz="2200" b="1" dirty="0" smtClean="0">
                <a:solidFill>
                  <a:prstClr val="black"/>
                </a:solidFill>
                <a:latin typeface="Times New Roman" pitchFamily="18" charset="0"/>
              </a:rPr>
              <a:t>-2</a:t>
            </a:r>
          </a:p>
          <a:p>
            <a:endParaRPr lang="ru-RU" sz="300" b="1" dirty="0" smtClean="0">
              <a:solidFill>
                <a:prstClr val="black"/>
              </a:solidFill>
              <a:latin typeface="Times New Roman" pitchFamily="18" charset="0"/>
            </a:endParaRPr>
          </a:p>
          <a:p>
            <a:r>
              <a:rPr lang="ru-RU" sz="2200" b="1" dirty="0" smtClean="0">
                <a:latin typeface="Times New Roman" pitchFamily="18" charset="0"/>
              </a:rPr>
              <a:t>-3</a:t>
            </a:r>
          </a:p>
          <a:p>
            <a:endParaRPr lang="ru-RU" sz="300" b="1" dirty="0" smtClean="0">
              <a:latin typeface="Times New Roman" pitchFamily="18" charset="0"/>
            </a:endParaRPr>
          </a:p>
          <a:p>
            <a:endParaRPr lang="ru-RU" sz="2200" b="1" dirty="0" smtClean="0">
              <a:latin typeface="Times New Roman" pitchFamily="18" charset="0"/>
            </a:endParaRPr>
          </a:p>
          <a:p>
            <a:endParaRPr lang="ru-RU" sz="2200" b="1" dirty="0" smtClean="0">
              <a:latin typeface="Times New Roman" pitchFamily="18" charset="0"/>
            </a:endParaRPr>
          </a:p>
          <a:p>
            <a:endParaRPr lang="ru-RU" sz="2200" b="1" dirty="0" smtClean="0">
              <a:latin typeface="Times New Roman" pitchFamily="18" charset="0"/>
            </a:endParaRPr>
          </a:p>
          <a:p>
            <a:endParaRPr lang="uk-UA" sz="2200" b="1" dirty="0"/>
          </a:p>
        </p:txBody>
      </p:sp>
      <p:cxnSp>
        <p:nvCxnSpPr>
          <p:cNvPr id="71" name="Пряма сполучна лінія 73"/>
          <p:cNvCxnSpPr/>
          <p:nvPr/>
        </p:nvCxnSpPr>
        <p:spPr>
          <a:xfrm rot="5400000">
            <a:off x="4852990" y="3433762"/>
            <a:ext cx="152400" cy="0"/>
          </a:xfrm>
          <a:prstGeom prst="line">
            <a:avLst/>
          </a:prstGeom>
          <a:ln w="19050">
            <a:solidFill>
              <a:schemeClr val="tx2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Пряма сполучна лінія 73"/>
          <p:cNvCxnSpPr/>
          <p:nvPr/>
        </p:nvCxnSpPr>
        <p:spPr>
          <a:xfrm rot="5400000">
            <a:off x="5567370" y="3433762"/>
            <a:ext cx="152400" cy="0"/>
          </a:xfrm>
          <a:prstGeom prst="line">
            <a:avLst/>
          </a:prstGeom>
          <a:ln w="19050">
            <a:solidFill>
              <a:schemeClr val="tx2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Пряма сполучна лінія 73"/>
          <p:cNvCxnSpPr/>
          <p:nvPr/>
        </p:nvCxnSpPr>
        <p:spPr>
          <a:xfrm rot="5400000">
            <a:off x="6281750" y="3433762"/>
            <a:ext cx="152400" cy="0"/>
          </a:xfrm>
          <a:prstGeom prst="line">
            <a:avLst/>
          </a:prstGeom>
          <a:ln w="19050">
            <a:solidFill>
              <a:schemeClr val="tx2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Пряма сполучна лінія 73"/>
          <p:cNvCxnSpPr/>
          <p:nvPr/>
        </p:nvCxnSpPr>
        <p:spPr>
          <a:xfrm rot="5400000">
            <a:off x="4138610" y="3433762"/>
            <a:ext cx="152400" cy="0"/>
          </a:xfrm>
          <a:prstGeom prst="line">
            <a:avLst/>
          </a:prstGeom>
          <a:ln w="19050">
            <a:solidFill>
              <a:schemeClr val="tx2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Пряма сполучна лінія 73"/>
          <p:cNvCxnSpPr/>
          <p:nvPr/>
        </p:nvCxnSpPr>
        <p:spPr>
          <a:xfrm rot="5400000">
            <a:off x="2714612" y="3429000"/>
            <a:ext cx="142876" cy="0"/>
          </a:xfrm>
          <a:prstGeom prst="line">
            <a:avLst/>
          </a:prstGeom>
          <a:ln w="19050">
            <a:solidFill>
              <a:schemeClr val="tx2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Пряма сполучна лінія 73"/>
          <p:cNvCxnSpPr/>
          <p:nvPr/>
        </p:nvCxnSpPr>
        <p:spPr>
          <a:xfrm rot="5400000">
            <a:off x="6996130" y="3433762"/>
            <a:ext cx="152400" cy="0"/>
          </a:xfrm>
          <a:prstGeom prst="line">
            <a:avLst/>
          </a:prstGeom>
          <a:ln w="19050">
            <a:solidFill>
              <a:schemeClr val="tx2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Пряма сполучна лінія 73"/>
          <p:cNvCxnSpPr/>
          <p:nvPr/>
        </p:nvCxnSpPr>
        <p:spPr>
          <a:xfrm rot="5400000">
            <a:off x="3424230" y="3433762"/>
            <a:ext cx="152400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Пряма сполучна лінія 71"/>
          <p:cNvCxnSpPr/>
          <p:nvPr/>
        </p:nvCxnSpPr>
        <p:spPr>
          <a:xfrm>
            <a:off x="4500562" y="1643050"/>
            <a:ext cx="152400" cy="0"/>
          </a:xfrm>
          <a:prstGeom prst="line">
            <a:avLst/>
          </a:prstGeom>
          <a:ln w="19050">
            <a:solidFill>
              <a:schemeClr val="tx2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Прямая соединительная линия 79"/>
          <p:cNvCxnSpPr>
            <a:endCxn id="5" idx="1"/>
          </p:cNvCxnSpPr>
          <p:nvPr/>
        </p:nvCxnSpPr>
        <p:spPr>
          <a:xfrm rot="5400000">
            <a:off x="4071934" y="714356"/>
            <a:ext cx="1000132" cy="0"/>
          </a:xfrm>
          <a:prstGeom prst="line">
            <a:avLst/>
          </a:prstGeom>
          <a:ln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Прямая соединительная линия 80"/>
          <p:cNvCxnSpPr>
            <a:stCxn id="5" idx="0"/>
          </p:cNvCxnSpPr>
          <p:nvPr/>
        </p:nvCxnSpPr>
        <p:spPr>
          <a:xfrm rot="16200000" flipH="1">
            <a:off x="3536149" y="5607859"/>
            <a:ext cx="2071702" cy="0"/>
          </a:xfrm>
          <a:prstGeom prst="line">
            <a:avLst/>
          </a:prstGeom>
          <a:ln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Прямая соединительная линия 81"/>
          <p:cNvCxnSpPr/>
          <p:nvPr/>
        </p:nvCxnSpPr>
        <p:spPr>
          <a:xfrm>
            <a:off x="214282" y="3429000"/>
            <a:ext cx="2214578" cy="0"/>
          </a:xfrm>
          <a:prstGeom prst="line">
            <a:avLst/>
          </a:prstGeom>
          <a:ln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Пряма сполучна лінія 58"/>
          <p:cNvCxnSpPr/>
          <p:nvPr/>
        </p:nvCxnSpPr>
        <p:spPr>
          <a:xfrm>
            <a:off x="4500562" y="3786190"/>
            <a:ext cx="152400" cy="0"/>
          </a:xfrm>
          <a:prstGeom prst="line">
            <a:avLst/>
          </a:prstGeom>
          <a:ln w="19050">
            <a:solidFill>
              <a:schemeClr val="tx2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Пряма сполучна лінія 58"/>
          <p:cNvCxnSpPr/>
          <p:nvPr/>
        </p:nvCxnSpPr>
        <p:spPr>
          <a:xfrm>
            <a:off x="4500562" y="4143380"/>
            <a:ext cx="152400" cy="0"/>
          </a:xfrm>
          <a:prstGeom prst="line">
            <a:avLst/>
          </a:prstGeom>
          <a:ln w="19050">
            <a:solidFill>
              <a:schemeClr val="tx2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Пряма сполучна лінія 58"/>
          <p:cNvCxnSpPr/>
          <p:nvPr/>
        </p:nvCxnSpPr>
        <p:spPr>
          <a:xfrm>
            <a:off x="4500562" y="4500570"/>
            <a:ext cx="152400" cy="0"/>
          </a:xfrm>
          <a:prstGeom prst="line">
            <a:avLst/>
          </a:prstGeom>
          <a:ln w="19050">
            <a:solidFill>
              <a:schemeClr val="tx2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5" name="Прямоугольник 94"/>
          <p:cNvSpPr/>
          <p:nvPr/>
        </p:nvSpPr>
        <p:spPr>
          <a:xfrm>
            <a:off x="4286248" y="1071546"/>
            <a:ext cx="357190" cy="22159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2200" b="1" dirty="0" smtClean="0">
              <a:latin typeface="Times New Roman" pitchFamily="18" charset="0"/>
            </a:endParaRPr>
          </a:p>
          <a:p>
            <a:endParaRPr lang="ru-RU" sz="300" b="1" dirty="0" smtClean="0">
              <a:latin typeface="Times New Roman" pitchFamily="18" charset="0"/>
            </a:endParaRPr>
          </a:p>
          <a:p>
            <a:r>
              <a:rPr lang="ru-RU" sz="2200" b="1" dirty="0" smtClean="0">
                <a:latin typeface="Times New Roman" pitchFamily="18" charset="0"/>
              </a:rPr>
              <a:t>54</a:t>
            </a:r>
          </a:p>
          <a:p>
            <a:r>
              <a:rPr lang="ru-RU" sz="300" b="1" dirty="0" smtClean="0">
                <a:latin typeface="Times New Roman" pitchFamily="18" charset="0"/>
              </a:rPr>
              <a:t> </a:t>
            </a:r>
            <a:r>
              <a:rPr lang="ru-RU" sz="2200" b="1" dirty="0" smtClean="0">
                <a:latin typeface="Times New Roman" pitchFamily="18" charset="0"/>
              </a:rPr>
              <a:t>3</a:t>
            </a:r>
            <a:r>
              <a:rPr lang="ru-RU" sz="2200" b="1" dirty="0" smtClean="0">
                <a:solidFill>
                  <a:prstClr val="black"/>
                </a:solidFill>
                <a:latin typeface="Times New Roman" pitchFamily="18" charset="0"/>
              </a:rPr>
              <a:t>21</a:t>
            </a:r>
            <a:endParaRPr lang="uk-UA" sz="2200" dirty="0"/>
          </a:p>
        </p:txBody>
      </p:sp>
      <p:sp>
        <p:nvSpPr>
          <p:cNvPr id="96" name="Заголовок 95"/>
          <p:cNvSpPr>
            <a:spLocks noGrp="1"/>
          </p:cNvSpPr>
          <p:nvPr>
            <p:ph type="title"/>
          </p:nvPr>
        </p:nvSpPr>
        <p:spPr>
          <a:xfrm>
            <a:off x="214282" y="5143512"/>
            <a:ext cx="8643998" cy="1500198"/>
          </a:xfrm>
        </p:spPr>
        <p:txBody>
          <a:bodyPr>
            <a:normAutofit/>
          </a:bodyPr>
          <a:lstStyle/>
          <a:p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uk-UA" sz="2800" b="1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</a:t>
            </a:r>
            <a:br>
              <a:rPr lang="uk-UA" sz="2800" b="1" dirty="0" smtClean="0">
                <a:latin typeface="Times New Roman" pitchFamily="18" charset="0"/>
                <a:cs typeface="Times New Roman" pitchFamily="18" charset="0"/>
              </a:rPr>
            </a:br>
            <a:endParaRPr lang="uk-UA" sz="2800" b="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0" name="Подзаголовок 119"/>
          <p:cNvSpPr>
            <a:spLocks noGrp="1"/>
          </p:cNvSpPr>
          <p:nvPr>
            <p:ph type="body" idx="1"/>
          </p:nvPr>
        </p:nvSpPr>
        <p:spPr>
          <a:xfrm>
            <a:off x="857224" y="3429000"/>
            <a:ext cx="7772400" cy="1593857"/>
          </a:xfrm>
        </p:spPr>
        <p:txBody>
          <a:bodyPr>
            <a:normAutofit/>
          </a:bodyPr>
          <a:lstStyle/>
          <a:p>
            <a:r>
              <a:rPr lang="uk-UA" sz="2400" b="1" dirty="0" smtClean="0">
                <a:solidFill>
                  <a:schemeClr val="tx1"/>
                </a:solidFill>
                <a:latin typeface="Book Antiqua" pitchFamily="18" charset="0"/>
              </a:rPr>
              <a:t>                                                      </a:t>
            </a:r>
            <a:endParaRPr lang="uk-UA" sz="2400" b="1" dirty="0">
              <a:solidFill>
                <a:schemeClr val="tx1"/>
              </a:solidFill>
              <a:latin typeface="Book Antiqua" pitchFamily="18" charset="0"/>
            </a:endParaRPr>
          </a:p>
        </p:txBody>
      </p:sp>
      <p:cxnSp>
        <p:nvCxnSpPr>
          <p:cNvPr id="102" name="Пряма сполучна лінія 86"/>
          <p:cNvCxnSpPr/>
          <p:nvPr/>
        </p:nvCxnSpPr>
        <p:spPr>
          <a:xfrm rot="5400000">
            <a:off x="8067700" y="3433762"/>
            <a:ext cx="152400" cy="0"/>
          </a:xfrm>
          <a:prstGeom prst="line">
            <a:avLst/>
          </a:prstGeom>
          <a:ln w="19050">
            <a:solidFill>
              <a:schemeClr val="tx2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4" name="Прямоугольник 103"/>
          <p:cNvSpPr/>
          <p:nvPr/>
        </p:nvSpPr>
        <p:spPr>
          <a:xfrm>
            <a:off x="214282" y="214290"/>
            <a:ext cx="871543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uk-UA" sz="2400" b="1" dirty="0" smtClean="0">
                <a:solidFill>
                  <a:srgbClr val="0070C0"/>
                </a:solidFill>
                <a:latin typeface="Book Antiqua" pitchFamily="18" charset="0"/>
              </a:rPr>
              <a:t> Побудуємо графіки функцій  </a:t>
            </a:r>
            <a:r>
              <a:rPr lang="uk-UA" sz="2400" b="1" dirty="0" smtClean="0">
                <a:solidFill>
                  <a:srgbClr val="416F39"/>
                </a:solidFill>
                <a:latin typeface="Book Antiqua" pitchFamily="18" charset="0"/>
              </a:rPr>
              <a:t>у = (х</a:t>
            </a:r>
            <a:r>
              <a:rPr lang="uk-UA" sz="2400" b="1" dirty="0" smtClean="0">
                <a:solidFill>
                  <a:srgbClr val="416F39"/>
                </a:solidFill>
                <a:latin typeface="Times New Roman"/>
                <a:cs typeface="Times New Roman"/>
              </a:rPr>
              <a:t> + 1)²</a:t>
            </a:r>
            <a:r>
              <a:rPr lang="uk-UA" sz="2400" b="1" dirty="0" smtClean="0">
                <a:solidFill>
                  <a:srgbClr val="416F39"/>
                </a:solidFill>
                <a:latin typeface="Cambria Math"/>
                <a:ea typeface="Cambria Math"/>
                <a:cs typeface="Times New Roman"/>
              </a:rPr>
              <a:t>⎯</a:t>
            </a:r>
            <a:r>
              <a:rPr lang="uk-UA" sz="2400" b="1" dirty="0" smtClean="0">
                <a:solidFill>
                  <a:srgbClr val="416F39"/>
                </a:solidFill>
                <a:latin typeface="Times New Roman"/>
                <a:cs typeface="Times New Roman"/>
              </a:rPr>
              <a:t>3</a:t>
            </a:r>
            <a:r>
              <a:rPr lang="uk-UA" sz="2400" b="1" dirty="0" smtClean="0">
                <a:solidFill>
                  <a:srgbClr val="0070C0"/>
                </a:solidFill>
                <a:latin typeface="Times New Roman"/>
                <a:cs typeface="Times New Roman"/>
              </a:rPr>
              <a:t>,  </a:t>
            </a:r>
            <a:r>
              <a:rPr lang="uk-UA" sz="2400" b="1" dirty="0" smtClean="0">
                <a:solidFill>
                  <a:srgbClr val="C00000"/>
                </a:solidFill>
                <a:latin typeface="Book Antiqua" pitchFamily="18" charset="0"/>
              </a:rPr>
              <a:t>у= (х</a:t>
            </a:r>
            <a:r>
              <a:rPr lang="uk-UA" sz="2400" b="1" dirty="0" smtClean="0">
                <a:solidFill>
                  <a:srgbClr val="C00000"/>
                </a:solidFill>
                <a:latin typeface="Times New Roman"/>
                <a:cs typeface="Times New Roman"/>
              </a:rPr>
              <a:t> </a:t>
            </a:r>
            <a:r>
              <a:rPr lang="uk-UA" sz="2400" b="1" dirty="0" smtClean="0">
                <a:solidFill>
                  <a:srgbClr val="C00000"/>
                </a:solidFill>
                <a:latin typeface="Cambria Math"/>
                <a:ea typeface="Cambria Math"/>
                <a:cs typeface="Times New Roman"/>
              </a:rPr>
              <a:t>⎯ </a:t>
            </a:r>
            <a:r>
              <a:rPr lang="uk-UA" sz="2400" b="1" dirty="0" smtClean="0">
                <a:solidFill>
                  <a:srgbClr val="C00000"/>
                </a:solidFill>
                <a:latin typeface="Times New Roman"/>
                <a:cs typeface="Times New Roman"/>
              </a:rPr>
              <a:t>3)²+1.</a:t>
            </a:r>
          </a:p>
          <a:p>
            <a:r>
              <a:rPr lang="uk-UA" sz="2400" dirty="0" smtClean="0">
                <a:latin typeface="Times New Roman"/>
                <a:cs typeface="Times New Roman"/>
              </a:rPr>
              <a:t>   </a:t>
            </a:r>
            <a:r>
              <a:rPr lang="uk-UA" sz="2200" b="1" dirty="0" smtClean="0">
                <a:latin typeface="Book Antiqua" pitchFamily="18" charset="0"/>
                <a:cs typeface="Times New Roman"/>
              </a:rPr>
              <a:t>Використаємо графік функції </a:t>
            </a:r>
            <a:r>
              <a:rPr lang="uk-UA" sz="2200" b="1" dirty="0" smtClean="0">
                <a:latin typeface="Book Antiqua" pitchFamily="18" charset="0"/>
              </a:rPr>
              <a:t>у = х</a:t>
            </a:r>
            <a:r>
              <a:rPr lang="uk-UA" sz="2200" b="1" dirty="0" smtClean="0">
                <a:latin typeface="Book Antiqua" pitchFamily="18" charset="0"/>
                <a:cs typeface="Times New Roman"/>
              </a:rPr>
              <a:t>². </a:t>
            </a:r>
            <a:endParaRPr lang="uk-UA" sz="2200" b="1" dirty="0">
              <a:latin typeface="Book Antiqua" pitchFamily="18" charset="0"/>
            </a:endParaRPr>
          </a:p>
        </p:txBody>
      </p:sp>
      <p:sp>
        <p:nvSpPr>
          <p:cNvPr id="122" name="Прямоугольник 121"/>
          <p:cNvSpPr/>
          <p:nvPr/>
        </p:nvSpPr>
        <p:spPr>
          <a:xfrm>
            <a:off x="5143504" y="2143116"/>
            <a:ext cx="124996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400" b="1" dirty="0" smtClean="0">
                <a:latin typeface="Book Antiqua" pitchFamily="18" charset="0"/>
              </a:rPr>
              <a:t>у = х</a:t>
            </a:r>
            <a:r>
              <a:rPr lang="uk-UA" sz="2400" b="1" dirty="0" smtClean="0">
                <a:latin typeface="Times New Roman"/>
                <a:cs typeface="Times New Roman"/>
              </a:rPr>
              <a:t>² </a:t>
            </a:r>
            <a:endParaRPr lang="uk-UA" sz="2400" dirty="0"/>
          </a:p>
        </p:txBody>
      </p:sp>
      <p:sp>
        <p:nvSpPr>
          <p:cNvPr id="123" name="Прямоугольник 122"/>
          <p:cNvSpPr/>
          <p:nvPr/>
        </p:nvSpPr>
        <p:spPr>
          <a:xfrm>
            <a:off x="1714480" y="3786190"/>
            <a:ext cx="221457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400" b="1" dirty="0" smtClean="0">
                <a:solidFill>
                  <a:srgbClr val="43713B"/>
                </a:solidFill>
                <a:latin typeface="Book Antiqua" pitchFamily="18" charset="0"/>
              </a:rPr>
              <a:t>у = (х</a:t>
            </a:r>
            <a:r>
              <a:rPr lang="uk-UA" sz="2400" b="1" dirty="0" smtClean="0">
                <a:solidFill>
                  <a:srgbClr val="43713B"/>
                </a:solidFill>
                <a:latin typeface="Times New Roman"/>
                <a:cs typeface="Times New Roman"/>
              </a:rPr>
              <a:t> + 1)²</a:t>
            </a:r>
            <a:r>
              <a:rPr lang="uk-UA" sz="2400" b="1" dirty="0" smtClean="0">
                <a:solidFill>
                  <a:srgbClr val="43713B"/>
                </a:solidFill>
                <a:latin typeface="Book Antiqua" pitchFamily="18" charset="0"/>
                <a:ea typeface="Cambria Math"/>
              </a:rPr>
              <a:t>⎯3 </a:t>
            </a:r>
            <a:r>
              <a:rPr lang="uk-UA" sz="2400" b="1" dirty="0" smtClean="0">
                <a:solidFill>
                  <a:srgbClr val="43713B"/>
                </a:solidFill>
                <a:latin typeface="Times New Roman"/>
                <a:cs typeface="Times New Roman"/>
              </a:rPr>
              <a:t> </a:t>
            </a:r>
            <a:endParaRPr lang="uk-UA" sz="2400" dirty="0">
              <a:solidFill>
                <a:srgbClr val="43713B"/>
              </a:solidFill>
            </a:endParaRPr>
          </a:p>
        </p:txBody>
      </p:sp>
      <p:sp>
        <p:nvSpPr>
          <p:cNvPr id="94" name="Прямоугольник 93"/>
          <p:cNvSpPr/>
          <p:nvPr/>
        </p:nvSpPr>
        <p:spPr>
          <a:xfrm>
            <a:off x="6357950" y="1571612"/>
            <a:ext cx="202010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2400" b="1" dirty="0" smtClean="0">
                <a:solidFill>
                  <a:srgbClr val="C00000"/>
                </a:solidFill>
                <a:latin typeface="Book Antiqua" pitchFamily="18" charset="0"/>
              </a:rPr>
              <a:t>у = (х</a:t>
            </a:r>
            <a:r>
              <a:rPr lang="uk-UA" sz="2400" b="1" dirty="0" smtClean="0">
                <a:solidFill>
                  <a:srgbClr val="C00000"/>
                </a:solidFill>
                <a:latin typeface="Times New Roman"/>
                <a:cs typeface="Times New Roman"/>
              </a:rPr>
              <a:t> </a:t>
            </a:r>
            <a:r>
              <a:rPr lang="uk-UA" sz="2400" b="1" dirty="0" smtClean="0">
                <a:solidFill>
                  <a:srgbClr val="C00000"/>
                </a:solidFill>
                <a:latin typeface="Cambria Math"/>
                <a:ea typeface="Cambria Math"/>
                <a:cs typeface="Times New Roman"/>
              </a:rPr>
              <a:t>⎯</a:t>
            </a:r>
            <a:r>
              <a:rPr lang="uk-UA" sz="2400" b="1" dirty="0" smtClean="0">
                <a:solidFill>
                  <a:srgbClr val="C00000"/>
                </a:solidFill>
                <a:latin typeface="Times New Roman"/>
                <a:cs typeface="Times New Roman"/>
              </a:rPr>
              <a:t> 3)²+1 </a:t>
            </a:r>
            <a:endParaRPr lang="uk-UA" dirty="0">
              <a:solidFill>
                <a:srgbClr val="C00000"/>
              </a:solidFill>
            </a:endParaRPr>
          </a:p>
        </p:txBody>
      </p:sp>
      <p:cxnSp>
        <p:nvCxnSpPr>
          <p:cNvPr id="106" name="Прямая соединительная линия 105"/>
          <p:cNvCxnSpPr/>
          <p:nvPr/>
        </p:nvCxnSpPr>
        <p:spPr>
          <a:xfrm rot="5400000">
            <a:off x="2928926" y="2857496"/>
            <a:ext cx="3286148" cy="0"/>
          </a:xfrm>
          <a:prstGeom prst="line">
            <a:avLst/>
          </a:prstGeom>
          <a:ln w="19050">
            <a:solidFill>
              <a:schemeClr val="tx1"/>
            </a:solidFill>
            <a:prstDash val="dash"/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5" name="Полилиния 104"/>
          <p:cNvSpPr/>
          <p:nvPr/>
        </p:nvSpPr>
        <p:spPr>
          <a:xfrm>
            <a:off x="3714744" y="1357298"/>
            <a:ext cx="1714512" cy="2071702"/>
          </a:xfrm>
          <a:custGeom>
            <a:avLst/>
            <a:gdLst>
              <a:gd name="connsiteX0" fmla="*/ 0 w 2162175"/>
              <a:gd name="connsiteY0" fmla="*/ 0 h 3251200"/>
              <a:gd name="connsiteX1" fmla="*/ 352425 w 2162175"/>
              <a:gd name="connsiteY1" fmla="*/ 1800225 h 3251200"/>
              <a:gd name="connsiteX2" fmla="*/ 723900 w 2162175"/>
              <a:gd name="connsiteY2" fmla="*/ 2876550 h 3251200"/>
              <a:gd name="connsiteX3" fmla="*/ 1085850 w 2162175"/>
              <a:gd name="connsiteY3" fmla="*/ 3238500 h 3251200"/>
              <a:gd name="connsiteX4" fmla="*/ 1400175 w 2162175"/>
              <a:gd name="connsiteY4" fmla="*/ 2952750 h 3251200"/>
              <a:gd name="connsiteX5" fmla="*/ 1800225 w 2162175"/>
              <a:gd name="connsiteY5" fmla="*/ 1800225 h 3251200"/>
              <a:gd name="connsiteX6" fmla="*/ 2162175 w 2162175"/>
              <a:gd name="connsiteY6" fmla="*/ 19050 h 3251200"/>
              <a:gd name="connsiteX7" fmla="*/ 2162175 w 2162175"/>
              <a:gd name="connsiteY7" fmla="*/ 19050 h 3251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162175" h="3251200">
                <a:moveTo>
                  <a:pt x="0" y="0"/>
                </a:moveTo>
                <a:cubicBezTo>
                  <a:pt x="115887" y="660400"/>
                  <a:pt x="231775" y="1320800"/>
                  <a:pt x="352425" y="1800225"/>
                </a:cubicBezTo>
                <a:cubicBezTo>
                  <a:pt x="473075" y="2279650"/>
                  <a:pt x="601663" y="2636838"/>
                  <a:pt x="723900" y="2876550"/>
                </a:cubicBezTo>
                <a:cubicBezTo>
                  <a:pt x="846137" y="3116262"/>
                  <a:pt x="973138" y="3225800"/>
                  <a:pt x="1085850" y="3238500"/>
                </a:cubicBezTo>
                <a:cubicBezTo>
                  <a:pt x="1198562" y="3251200"/>
                  <a:pt x="1281113" y="3192462"/>
                  <a:pt x="1400175" y="2952750"/>
                </a:cubicBezTo>
                <a:cubicBezTo>
                  <a:pt x="1519237" y="2713038"/>
                  <a:pt x="1673225" y="2289175"/>
                  <a:pt x="1800225" y="1800225"/>
                </a:cubicBezTo>
                <a:cubicBezTo>
                  <a:pt x="1927225" y="1311275"/>
                  <a:pt x="2162175" y="19050"/>
                  <a:pt x="2162175" y="19050"/>
                </a:cubicBezTo>
                <a:lnTo>
                  <a:pt x="2162175" y="19050"/>
                </a:lnTo>
              </a:path>
            </a:pathLst>
          </a:custGeom>
          <a:ln w="28575">
            <a:solidFill>
              <a:srgbClr val="50894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107" name="Полилиния 106"/>
          <p:cNvSpPr/>
          <p:nvPr/>
        </p:nvSpPr>
        <p:spPr>
          <a:xfrm>
            <a:off x="3714744" y="1357298"/>
            <a:ext cx="1714512" cy="2071702"/>
          </a:xfrm>
          <a:custGeom>
            <a:avLst/>
            <a:gdLst>
              <a:gd name="connsiteX0" fmla="*/ 0 w 2162175"/>
              <a:gd name="connsiteY0" fmla="*/ 0 h 3251200"/>
              <a:gd name="connsiteX1" fmla="*/ 352425 w 2162175"/>
              <a:gd name="connsiteY1" fmla="*/ 1800225 h 3251200"/>
              <a:gd name="connsiteX2" fmla="*/ 723900 w 2162175"/>
              <a:gd name="connsiteY2" fmla="*/ 2876550 h 3251200"/>
              <a:gd name="connsiteX3" fmla="*/ 1085850 w 2162175"/>
              <a:gd name="connsiteY3" fmla="*/ 3238500 h 3251200"/>
              <a:gd name="connsiteX4" fmla="*/ 1400175 w 2162175"/>
              <a:gd name="connsiteY4" fmla="*/ 2952750 h 3251200"/>
              <a:gd name="connsiteX5" fmla="*/ 1800225 w 2162175"/>
              <a:gd name="connsiteY5" fmla="*/ 1800225 h 3251200"/>
              <a:gd name="connsiteX6" fmla="*/ 2162175 w 2162175"/>
              <a:gd name="connsiteY6" fmla="*/ 19050 h 3251200"/>
              <a:gd name="connsiteX7" fmla="*/ 2162175 w 2162175"/>
              <a:gd name="connsiteY7" fmla="*/ 19050 h 3251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162175" h="3251200">
                <a:moveTo>
                  <a:pt x="0" y="0"/>
                </a:moveTo>
                <a:cubicBezTo>
                  <a:pt x="115887" y="660400"/>
                  <a:pt x="231775" y="1320800"/>
                  <a:pt x="352425" y="1800225"/>
                </a:cubicBezTo>
                <a:cubicBezTo>
                  <a:pt x="473075" y="2279650"/>
                  <a:pt x="601663" y="2636838"/>
                  <a:pt x="723900" y="2876550"/>
                </a:cubicBezTo>
                <a:cubicBezTo>
                  <a:pt x="846137" y="3116262"/>
                  <a:pt x="973138" y="3225800"/>
                  <a:pt x="1085850" y="3238500"/>
                </a:cubicBezTo>
                <a:cubicBezTo>
                  <a:pt x="1198562" y="3251200"/>
                  <a:pt x="1281113" y="3192462"/>
                  <a:pt x="1400175" y="2952750"/>
                </a:cubicBezTo>
                <a:cubicBezTo>
                  <a:pt x="1519237" y="2713038"/>
                  <a:pt x="1673225" y="2289175"/>
                  <a:pt x="1800225" y="1800225"/>
                </a:cubicBezTo>
                <a:cubicBezTo>
                  <a:pt x="1927225" y="1311275"/>
                  <a:pt x="2162175" y="19050"/>
                  <a:pt x="2162175" y="19050"/>
                </a:cubicBezTo>
                <a:lnTo>
                  <a:pt x="2162175" y="19050"/>
                </a:lnTo>
              </a:path>
            </a:pathLst>
          </a:cu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1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2000"/>
                                        <p:tgtEl>
                                          <p:spTgt spid="10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000"/>
                            </p:stCondLst>
                            <p:childTnLst>
                              <p:par>
                                <p:cTn id="1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1000"/>
                                        <p:tgtEl>
                                          <p:spTgt spid="1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2.59259E-6 C -0.01319 0.00046 -0.02934 -0.00972 -0.03958 0.00139 C -0.04792 0.01042 -0.04045 0.03009 -0.04062 0.04444 C -0.04115 0.07269 -0.04132 0.10093 -0.04167 0.12917 C -0.04132 0.13889 -0.04062 0.15833 -0.04062 0.15833 " pathEditMode="relative" ptsTypes="ffffA">
                                      <p:cBhvr>
                                        <p:cTn id="29" dur="3000" fill="hold"/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3000"/>
                            </p:stCondLst>
                            <p:childTnLst>
                              <p:par>
                                <p:cTn id="3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1000"/>
                                        <p:tgtEl>
                                          <p:spTgt spid="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1000"/>
                            </p:stCondLst>
                            <p:childTnLst>
                              <p:par>
                                <p:cTn id="40" presetID="0" presetClass="path" presetSubtype="0" accel="50000" decel="50000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.03472 0.00092 0.08368 0.00301 0.11771 0 C 0.12031 -0.00023 0.11979 -0.00625 0.11979 -0.00972 C 0.12014 -0.02315 0.11979 -0.03658 0.11979 -0.05 " pathEditMode="relative" ptsTypes="fffA">
                                      <p:cBhvr>
                                        <p:cTn id="41" dur="3000" fill="hold"/>
                                        <p:tgtEl>
                                          <p:spTgt spid="10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4000"/>
                            </p:stCondLst>
                            <p:childTnLst>
                              <p:par>
                                <p:cTn id="4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1000"/>
                                        <p:tgtEl>
                                          <p:spTgt spid="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9" dur="2000" fill="hold"/>
                                        <p:tgtEl>
                                          <p:spTgt spid="10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50" dur="2000" fill="hold"/>
                                        <p:tgtEl>
                                          <p:spTgt spid="105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3" presetClass="emph" presetSubtype="0" fill="hold" grpId="4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54" dur="500" fill="hold"/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55" dur="500" fill="hold"/>
                                        <p:tgtEl>
                                          <p:spTgt spid="10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56" dur="500" fill="hold"/>
                                        <p:tgtEl>
                                          <p:spTgt spid="10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set>
                                      <p:cBhvr>
                                        <p:cTn id="57" dur="500" fill="hold"/>
                                        <p:tgtEl>
                                          <p:spTgt spid="10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" grpId="0" build="allAtOnce"/>
      <p:bldP spid="105" grpId="0" animBg="1"/>
      <p:bldP spid="105" grpId="1" animBg="1"/>
      <p:bldP spid="107" grpId="1" animBg="1"/>
      <p:bldP spid="107" grpId="3" animBg="1"/>
      <p:bldP spid="107" grpId="4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94000">
              <a:srgbClr val="FFFF99">
                <a:alpha val="0"/>
              </a:srgbClr>
            </a:gs>
            <a:gs pos="100000">
              <a:srgbClr val="9CB86E"/>
            </a:gs>
            <a:gs pos="100000">
              <a:srgbClr val="156B13"/>
            </a:gs>
          </a:gsLst>
          <a:path path="rect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357166"/>
            <a:ext cx="8286808" cy="5143536"/>
          </a:xfrm>
        </p:spPr>
        <p:txBody>
          <a:bodyPr>
            <a:normAutofit/>
          </a:bodyPr>
          <a:lstStyle/>
          <a:p>
            <a:pPr algn="l">
              <a:lnSpc>
                <a:spcPct val="130000"/>
              </a:lnSpc>
            </a:pPr>
            <a:r>
              <a:rPr lang="uk-UA" sz="2800" b="1" dirty="0" smtClean="0">
                <a:solidFill>
                  <a:srgbClr val="FF0000"/>
                </a:solidFill>
                <a:latin typeface="Book Antiqua" pitchFamily="18" charset="0"/>
              </a:rPr>
              <a:t>4.  Побудова  графіка  функції  </a:t>
            </a:r>
            <a:r>
              <a:rPr lang="en-US" sz="2800" b="1" dirty="0" smtClean="0">
                <a:solidFill>
                  <a:srgbClr val="FF0000"/>
                </a:solidFill>
                <a:latin typeface="Book Antiqua" pitchFamily="18" charset="0"/>
              </a:rPr>
              <a:t>y</a:t>
            </a:r>
            <a:r>
              <a:rPr lang="uk-UA" sz="2800" b="1" dirty="0" smtClean="0">
                <a:solidFill>
                  <a:srgbClr val="FF0000"/>
                </a:solidFill>
                <a:latin typeface="Book Antiqua" pitchFamily="18" charset="0"/>
              </a:rPr>
              <a:t> </a:t>
            </a:r>
            <a:r>
              <a:rPr lang="en-US" sz="2800" b="1" dirty="0" smtClean="0">
                <a:solidFill>
                  <a:srgbClr val="FF0000"/>
                </a:solidFill>
                <a:latin typeface="Book Antiqua" pitchFamily="18" charset="0"/>
              </a:rPr>
              <a:t>=</a:t>
            </a:r>
            <a:r>
              <a:rPr lang="uk-UA" sz="2800" b="1" dirty="0" smtClean="0">
                <a:solidFill>
                  <a:srgbClr val="FF0000"/>
                </a:solidFill>
                <a:latin typeface="Book Antiqua" pitchFamily="18" charset="0"/>
              </a:rPr>
              <a:t> </a:t>
            </a:r>
            <a:r>
              <a:rPr lang="en-US" sz="2800" b="1" dirty="0" smtClean="0">
                <a:solidFill>
                  <a:srgbClr val="FF0000"/>
                </a:solidFill>
                <a:latin typeface="Cambria Math"/>
                <a:ea typeface="Cambria Math"/>
              </a:rPr>
              <a:t>⎯</a:t>
            </a:r>
            <a:r>
              <a:rPr lang="en-US" sz="2800" b="1" dirty="0" smtClean="0">
                <a:solidFill>
                  <a:srgbClr val="FF0000"/>
                </a:solidFill>
                <a:latin typeface="Book Antiqua" pitchFamily="18" charset="0"/>
              </a:rPr>
              <a:t>f(x)</a:t>
            </a:r>
            <a:r>
              <a:rPr lang="uk-UA" sz="2800" b="1" dirty="0" smtClean="0">
                <a:solidFill>
                  <a:srgbClr val="FF0000"/>
                </a:solidFill>
                <a:latin typeface="Book Antiqua" pitchFamily="18" charset="0"/>
              </a:rPr>
              <a:t> </a:t>
            </a:r>
            <a:br>
              <a:rPr lang="uk-UA" sz="2800" b="1" dirty="0" smtClean="0">
                <a:solidFill>
                  <a:srgbClr val="FF0000"/>
                </a:solidFill>
                <a:latin typeface="Book Antiqua" pitchFamily="18" charset="0"/>
              </a:rPr>
            </a:br>
            <a:r>
              <a:rPr lang="uk-UA" sz="2800" b="1" dirty="0" smtClean="0">
                <a:latin typeface="Book Antiqua" pitchFamily="18" charset="0"/>
              </a:rPr>
              <a:t/>
            </a:r>
            <a:br>
              <a:rPr lang="uk-UA" sz="2800" b="1" dirty="0" smtClean="0">
                <a:latin typeface="Book Antiqua" pitchFamily="18" charset="0"/>
              </a:rPr>
            </a:br>
            <a:r>
              <a:rPr lang="uk-UA" sz="2800" b="1" dirty="0" smtClean="0">
                <a:latin typeface="Book Antiqua" pitchFamily="18" charset="0"/>
              </a:rPr>
              <a:t> Графік функції </a:t>
            </a:r>
            <a:r>
              <a:rPr lang="en-US" sz="2800" b="1" dirty="0" smtClean="0">
                <a:latin typeface="Book Antiqua" pitchFamily="18" charset="0"/>
              </a:rPr>
              <a:t>y=</a:t>
            </a:r>
            <a:r>
              <a:rPr lang="uk-UA" sz="2800" b="1" dirty="0" smtClean="0">
                <a:latin typeface="Book Antiqua" pitchFamily="18" charset="0"/>
              </a:rPr>
              <a:t> </a:t>
            </a:r>
            <a:r>
              <a:rPr lang="en-US" sz="2800" b="1" dirty="0" smtClean="0">
                <a:latin typeface="Cambria Math"/>
                <a:ea typeface="Cambria Math"/>
              </a:rPr>
              <a:t>⎯</a:t>
            </a:r>
            <a:r>
              <a:rPr lang="en-US" sz="2800" b="1" dirty="0" smtClean="0">
                <a:latin typeface="Book Antiqua" pitchFamily="18" charset="0"/>
              </a:rPr>
              <a:t>f(x)</a:t>
            </a:r>
            <a:r>
              <a:rPr lang="uk-UA" sz="2800" b="1" dirty="0" smtClean="0">
                <a:latin typeface="Book Antiqua" pitchFamily="18" charset="0"/>
              </a:rPr>
              <a:t> можна одержати із графіка функції </a:t>
            </a:r>
            <a:r>
              <a:rPr lang="en-US" sz="2800" b="1" dirty="0" smtClean="0">
                <a:latin typeface="Book Antiqua" pitchFamily="18" charset="0"/>
              </a:rPr>
              <a:t>y=f(x)</a:t>
            </a:r>
            <a:r>
              <a:rPr lang="uk-UA" sz="2800" b="1" dirty="0" smtClean="0">
                <a:latin typeface="Book Antiqua" pitchFamily="18" charset="0"/>
              </a:rPr>
              <a:t> за допомогою симетрії відносно осі х. </a:t>
            </a:r>
            <a:endParaRPr lang="uk-UA" sz="2800" b="1" dirty="0">
              <a:latin typeface="Book Antiqua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5237960"/>
            <a:ext cx="8229600" cy="3240079"/>
          </a:xfrm>
        </p:spPr>
        <p:txBody>
          <a:bodyPr>
            <a:normAutofit/>
          </a:bodyPr>
          <a:lstStyle/>
          <a:p>
            <a:pPr>
              <a:buNone/>
            </a:pPr>
            <a:endParaRPr lang="uk-UA" sz="2400" dirty="0">
              <a:latin typeface="Book Antiqu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97000">
              <a:srgbClr val="FFFF99">
                <a:alpha val="12000"/>
              </a:srgbClr>
            </a:gs>
            <a:gs pos="100000">
              <a:srgbClr val="9CB86E"/>
            </a:gs>
            <a:gs pos="100000">
              <a:srgbClr val="156B13"/>
            </a:gs>
          </a:gsLst>
          <a:path path="rect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4"/>
          <p:cNvSpPr txBox="1">
            <a:spLocks noChangeArrowheads="1"/>
          </p:cNvSpPr>
          <p:nvPr/>
        </p:nvSpPr>
        <p:spPr bwMode="auto">
          <a:xfrm>
            <a:off x="4214810" y="1071546"/>
            <a:ext cx="328611" cy="523220"/>
          </a:xfrm>
          <a:prstGeom prst="rect">
            <a:avLst/>
          </a:prstGeom>
          <a:noFill/>
          <a:ln w="9525" algn="ctr">
            <a:noFill/>
            <a:prstDash val="sysDot"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2800" b="1" dirty="0">
                <a:latin typeface="Book Antiqua" pitchFamily="18" charset="0"/>
              </a:rPr>
              <a:t>y</a:t>
            </a:r>
            <a:endParaRPr lang="ru-RU" sz="2800" b="1" dirty="0">
              <a:latin typeface="Book Antiqua" pitchFamily="18" charset="0"/>
            </a:endParaRPr>
          </a:p>
        </p:txBody>
      </p:sp>
      <p:sp>
        <p:nvSpPr>
          <p:cNvPr id="4" name="Line 5"/>
          <p:cNvSpPr>
            <a:spLocks noChangeShapeType="1"/>
          </p:cNvSpPr>
          <p:nvPr/>
        </p:nvSpPr>
        <p:spPr bwMode="auto">
          <a:xfrm>
            <a:off x="2000233" y="3429000"/>
            <a:ext cx="6715172" cy="1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stealth" w="lg" len="lg"/>
          </a:ln>
        </p:spPr>
        <p:txBody>
          <a:bodyPr/>
          <a:lstStyle/>
          <a:p>
            <a:endParaRPr lang="uk-UA"/>
          </a:p>
        </p:txBody>
      </p:sp>
      <p:sp>
        <p:nvSpPr>
          <p:cNvPr id="5" name="Line 6"/>
          <p:cNvSpPr>
            <a:spLocks noChangeShapeType="1"/>
          </p:cNvSpPr>
          <p:nvPr/>
        </p:nvSpPr>
        <p:spPr bwMode="auto">
          <a:xfrm flipV="1">
            <a:off x="4572000" y="1214422"/>
            <a:ext cx="0" cy="4143404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stealth" w="lg" len="lg"/>
          </a:ln>
        </p:spPr>
        <p:txBody>
          <a:bodyPr/>
          <a:lstStyle/>
          <a:p>
            <a:endParaRPr lang="uk-UA"/>
          </a:p>
        </p:txBody>
      </p:sp>
      <p:sp>
        <p:nvSpPr>
          <p:cNvPr id="6" name="Text Box 7"/>
          <p:cNvSpPr txBox="1">
            <a:spLocks noChangeArrowheads="1"/>
          </p:cNvSpPr>
          <p:nvPr/>
        </p:nvSpPr>
        <p:spPr bwMode="auto">
          <a:xfrm>
            <a:off x="8334375" y="3357562"/>
            <a:ext cx="452467" cy="523220"/>
          </a:xfrm>
          <a:prstGeom prst="rect">
            <a:avLst/>
          </a:prstGeom>
          <a:noFill/>
          <a:ln w="9525" algn="ctr">
            <a:noFill/>
            <a:prstDash val="sysDot"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2800" b="1" dirty="0">
                <a:latin typeface="Book Antiqua" pitchFamily="18" charset="0"/>
              </a:rPr>
              <a:t>x</a:t>
            </a:r>
            <a:endParaRPr lang="ru-RU" sz="2800" b="1" dirty="0">
              <a:latin typeface="Book Antiqua" pitchFamily="18" charset="0"/>
            </a:endParaRPr>
          </a:p>
        </p:txBody>
      </p:sp>
      <p:sp>
        <p:nvSpPr>
          <p:cNvPr id="7" name="Line 8"/>
          <p:cNvSpPr>
            <a:spLocks noChangeShapeType="1"/>
          </p:cNvSpPr>
          <p:nvPr/>
        </p:nvSpPr>
        <p:spPr bwMode="auto">
          <a:xfrm>
            <a:off x="5157788" y="3429000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uk-UA"/>
          </a:p>
        </p:txBody>
      </p:sp>
      <p:sp>
        <p:nvSpPr>
          <p:cNvPr id="8" name="Line 9"/>
          <p:cNvSpPr>
            <a:spLocks noChangeShapeType="1"/>
          </p:cNvSpPr>
          <p:nvPr/>
        </p:nvSpPr>
        <p:spPr bwMode="auto">
          <a:xfrm>
            <a:off x="214283" y="3071811"/>
            <a:ext cx="8643998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uk-UA"/>
          </a:p>
        </p:txBody>
      </p:sp>
      <p:sp>
        <p:nvSpPr>
          <p:cNvPr id="9" name="Line 10"/>
          <p:cNvSpPr>
            <a:spLocks noChangeShapeType="1"/>
          </p:cNvSpPr>
          <p:nvPr/>
        </p:nvSpPr>
        <p:spPr bwMode="auto">
          <a:xfrm>
            <a:off x="214282" y="2714620"/>
            <a:ext cx="8643998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uk-UA"/>
          </a:p>
        </p:txBody>
      </p:sp>
      <p:sp>
        <p:nvSpPr>
          <p:cNvPr id="10" name="Line 11"/>
          <p:cNvSpPr>
            <a:spLocks noChangeShapeType="1"/>
          </p:cNvSpPr>
          <p:nvPr/>
        </p:nvSpPr>
        <p:spPr bwMode="auto">
          <a:xfrm>
            <a:off x="214282" y="2357430"/>
            <a:ext cx="8679717" cy="0"/>
          </a:xfrm>
          <a:prstGeom prst="line">
            <a:avLst/>
          </a:prstGeom>
          <a:ln>
            <a:prstDash val="sysDot"/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/>
          <a:lstStyle/>
          <a:p>
            <a:endParaRPr lang="uk-UA" b="1" dirty="0" smtClean="0">
              <a:solidFill>
                <a:srgbClr val="C153BC"/>
              </a:solidFill>
              <a:latin typeface="Times New Roman"/>
              <a:ea typeface="Cambria Math"/>
              <a:cs typeface="Times New Roman"/>
            </a:endParaRPr>
          </a:p>
          <a:p>
            <a:endParaRPr lang="uk-UA" b="1" dirty="0" smtClean="0">
              <a:solidFill>
                <a:srgbClr val="C153BC"/>
              </a:solidFill>
              <a:latin typeface="Times New Roman"/>
              <a:ea typeface="Cambria Math"/>
              <a:cs typeface="Times New Roman"/>
            </a:endParaRPr>
          </a:p>
          <a:p>
            <a:endParaRPr lang="uk-UA" b="1" dirty="0" smtClean="0">
              <a:solidFill>
                <a:srgbClr val="C153BC"/>
              </a:solidFill>
              <a:latin typeface="Times New Roman"/>
              <a:ea typeface="Cambria Math"/>
              <a:cs typeface="Times New Roman"/>
            </a:endParaRPr>
          </a:p>
          <a:p>
            <a:endParaRPr lang="uk-UA" b="1" dirty="0" smtClean="0">
              <a:solidFill>
                <a:srgbClr val="C153BC"/>
              </a:solidFill>
              <a:latin typeface="Times New Roman"/>
              <a:ea typeface="Cambria Math"/>
              <a:cs typeface="Times New Roman"/>
            </a:endParaRPr>
          </a:p>
          <a:p>
            <a:endParaRPr lang="uk-UA" b="1" dirty="0" smtClean="0">
              <a:solidFill>
                <a:srgbClr val="C153BC"/>
              </a:solidFill>
              <a:latin typeface="Times New Roman"/>
              <a:ea typeface="Cambria Math"/>
              <a:cs typeface="Times New Roman"/>
            </a:endParaRPr>
          </a:p>
          <a:p>
            <a:endParaRPr lang="uk-UA" b="1" dirty="0" smtClean="0">
              <a:solidFill>
                <a:srgbClr val="C153BC"/>
              </a:solidFill>
              <a:latin typeface="Times New Roman"/>
              <a:ea typeface="Cambria Math"/>
              <a:cs typeface="Times New Roman"/>
            </a:endParaRPr>
          </a:p>
          <a:p>
            <a:endParaRPr lang="uk-UA" b="1" dirty="0" smtClean="0">
              <a:solidFill>
                <a:srgbClr val="C153BC"/>
              </a:solidFill>
              <a:latin typeface="Times New Roman"/>
              <a:ea typeface="Cambria Math"/>
              <a:cs typeface="Times New Roman"/>
            </a:endParaRPr>
          </a:p>
          <a:p>
            <a:r>
              <a:rPr lang="uk-UA" b="1" dirty="0" smtClean="0">
                <a:solidFill>
                  <a:srgbClr val="C153BC"/>
                </a:solidFill>
                <a:latin typeface="Times New Roman"/>
                <a:ea typeface="Cambria Math"/>
                <a:cs typeface="Times New Roman"/>
              </a:rPr>
              <a:t>     </a:t>
            </a:r>
            <a:endParaRPr lang="uk-UA" sz="2400" dirty="0">
              <a:latin typeface="Book Antiqua" pitchFamily="18" charset="0"/>
            </a:endParaRPr>
          </a:p>
        </p:txBody>
      </p:sp>
      <p:sp>
        <p:nvSpPr>
          <p:cNvPr id="11" name="Line 12"/>
          <p:cNvSpPr>
            <a:spLocks noChangeShapeType="1"/>
          </p:cNvSpPr>
          <p:nvPr/>
        </p:nvSpPr>
        <p:spPr bwMode="auto">
          <a:xfrm>
            <a:off x="214282" y="2000240"/>
            <a:ext cx="8640763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uk-UA"/>
          </a:p>
        </p:txBody>
      </p:sp>
      <p:sp>
        <p:nvSpPr>
          <p:cNvPr id="12" name="Line 13"/>
          <p:cNvSpPr>
            <a:spLocks noChangeShapeType="1"/>
          </p:cNvSpPr>
          <p:nvPr/>
        </p:nvSpPr>
        <p:spPr bwMode="auto">
          <a:xfrm>
            <a:off x="214282" y="1643050"/>
            <a:ext cx="8670925" cy="0"/>
          </a:xfrm>
          <a:prstGeom prst="line">
            <a:avLst/>
          </a:prstGeom>
          <a:noFill/>
          <a:ln w="317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uk-UA" dirty="0"/>
          </a:p>
        </p:txBody>
      </p:sp>
      <p:sp>
        <p:nvSpPr>
          <p:cNvPr id="13" name="Line 14"/>
          <p:cNvSpPr>
            <a:spLocks noChangeShapeType="1"/>
          </p:cNvSpPr>
          <p:nvPr/>
        </p:nvSpPr>
        <p:spPr bwMode="auto">
          <a:xfrm>
            <a:off x="214283" y="1285860"/>
            <a:ext cx="8643998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uk-UA"/>
          </a:p>
        </p:txBody>
      </p:sp>
      <p:sp>
        <p:nvSpPr>
          <p:cNvPr id="14" name="Line 15"/>
          <p:cNvSpPr>
            <a:spLocks noChangeShapeType="1"/>
          </p:cNvSpPr>
          <p:nvPr/>
        </p:nvSpPr>
        <p:spPr bwMode="auto">
          <a:xfrm>
            <a:off x="214282" y="928670"/>
            <a:ext cx="8640763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uk-UA"/>
          </a:p>
        </p:txBody>
      </p:sp>
      <p:sp>
        <p:nvSpPr>
          <p:cNvPr id="15" name="Line 16"/>
          <p:cNvSpPr>
            <a:spLocks noChangeShapeType="1"/>
          </p:cNvSpPr>
          <p:nvPr/>
        </p:nvSpPr>
        <p:spPr bwMode="auto">
          <a:xfrm>
            <a:off x="214282" y="571480"/>
            <a:ext cx="8670925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uk-UA" dirty="0"/>
          </a:p>
        </p:txBody>
      </p:sp>
      <p:sp>
        <p:nvSpPr>
          <p:cNvPr id="16" name="Line 17"/>
          <p:cNvSpPr>
            <a:spLocks noChangeShapeType="1"/>
          </p:cNvSpPr>
          <p:nvPr/>
        </p:nvSpPr>
        <p:spPr bwMode="auto">
          <a:xfrm>
            <a:off x="244475" y="198438"/>
            <a:ext cx="8613805" cy="15852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uk-UA"/>
          </a:p>
        </p:txBody>
      </p:sp>
      <p:sp>
        <p:nvSpPr>
          <p:cNvPr id="17" name="Line 18"/>
          <p:cNvSpPr>
            <a:spLocks noChangeShapeType="1"/>
          </p:cNvSpPr>
          <p:nvPr/>
        </p:nvSpPr>
        <p:spPr bwMode="auto">
          <a:xfrm>
            <a:off x="198438" y="3779838"/>
            <a:ext cx="8686800" cy="14287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uk-UA"/>
          </a:p>
        </p:txBody>
      </p:sp>
      <p:sp>
        <p:nvSpPr>
          <p:cNvPr id="18" name="Line 19"/>
          <p:cNvSpPr>
            <a:spLocks noChangeShapeType="1"/>
          </p:cNvSpPr>
          <p:nvPr/>
        </p:nvSpPr>
        <p:spPr bwMode="auto">
          <a:xfrm>
            <a:off x="228600" y="4130675"/>
            <a:ext cx="8640763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uk-UA"/>
          </a:p>
        </p:txBody>
      </p:sp>
      <p:sp>
        <p:nvSpPr>
          <p:cNvPr id="19" name="Line 20"/>
          <p:cNvSpPr>
            <a:spLocks noChangeShapeType="1"/>
          </p:cNvSpPr>
          <p:nvPr/>
        </p:nvSpPr>
        <p:spPr bwMode="auto">
          <a:xfrm flipV="1">
            <a:off x="212725" y="4495800"/>
            <a:ext cx="8656638" cy="15875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uk-UA"/>
          </a:p>
        </p:txBody>
      </p:sp>
      <p:sp>
        <p:nvSpPr>
          <p:cNvPr id="20" name="Line 21"/>
          <p:cNvSpPr>
            <a:spLocks noChangeShapeType="1"/>
          </p:cNvSpPr>
          <p:nvPr/>
        </p:nvSpPr>
        <p:spPr bwMode="auto">
          <a:xfrm>
            <a:off x="214283" y="4857761"/>
            <a:ext cx="8643998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uk-UA" dirty="0"/>
          </a:p>
        </p:txBody>
      </p:sp>
      <p:sp>
        <p:nvSpPr>
          <p:cNvPr id="21" name="Line 22"/>
          <p:cNvSpPr>
            <a:spLocks noChangeShapeType="1"/>
          </p:cNvSpPr>
          <p:nvPr/>
        </p:nvSpPr>
        <p:spPr bwMode="auto">
          <a:xfrm>
            <a:off x="212725" y="5211762"/>
            <a:ext cx="8645555" cy="3187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uk-UA"/>
          </a:p>
        </p:txBody>
      </p:sp>
      <p:sp>
        <p:nvSpPr>
          <p:cNvPr id="22" name="Line 23"/>
          <p:cNvSpPr>
            <a:spLocks noChangeShapeType="1"/>
          </p:cNvSpPr>
          <p:nvPr/>
        </p:nvSpPr>
        <p:spPr bwMode="auto">
          <a:xfrm>
            <a:off x="228600" y="5578475"/>
            <a:ext cx="8626475" cy="14288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uk-UA" dirty="0"/>
          </a:p>
        </p:txBody>
      </p:sp>
      <p:sp>
        <p:nvSpPr>
          <p:cNvPr id="23" name="Line 24"/>
          <p:cNvSpPr>
            <a:spLocks noChangeShapeType="1"/>
          </p:cNvSpPr>
          <p:nvPr/>
        </p:nvSpPr>
        <p:spPr bwMode="auto">
          <a:xfrm>
            <a:off x="212725" y="5927725"/>
            <a:ext cx="8672513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uk-UA"/>
          </a:p>
        </p:txBody>
      </p:sp>
      <p:sp>
        <p:nvSpPr>
          <p:cNvPr id="24" name="Line 25"/>
          <p:cNvSpPr>
            <a:spLocks noChangeShapeType="1"/>
          </p:cNvSpPr>
          <p:nvPr/>
        </p:nvSpPr>
        <p:spPr bwMode="auto">
          <a:xfrm flipV="1">
            <a:off x="228600" y="6286521"/>
            <a:ext cx="8629680" cy="7918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uk-UA"/>
          </a:p>
        </p:txBody>
      </p:sp>
      <p:sp>
        <p:nvSpPr>
          <p:cNvPr id="25" name="Line 26"/>
          <p:cNvSpPr>
            <a:spLocks noChangeShapeType="1"/>
          </p:cNvSpPr>
          <p:nvPr/>
        </p:nvSpPr>
        <p:spPr bwMode="auto">
          <a:xfrm>
            <a:off x="212725" y="6659563"/>
            <a:ext cx="8656638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uk-UA"/>
          </a:p>
        </p:txBody>
      </p:sp>
      <p:sp>
        <p:nvSpPr>
          <p:cNvPr id="26" name="Line 27"/>
          <p:cNvSpPr>
            <a:spLocks noChangeShapeType="1"/>
          </p:cNvSpPr>
          <p:nvPr/>
        </p:nvSpPr>
        <p:spPr bwMode="auto">
          <a:xfrm flipH="1">
            <a:off x="4929190" y="285728"/>
            <a:ext cx="15875" cy="643255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uk-UA" dirty="0"/>
          </a:p>
        </p:txBody>
      </p:sp>
      <p:sp>
        <p:nvSpPr>
          <p:cNvPr id="27" name="Line 28"/>
          <p:cNvSpPr>
            <a:spLocks noChangeShapeType="1"/>
          </p:cNvSpPr>
          <p:nvPr/>
        </p:nvSpPr>
        <p:spPr bwMode="auto">
          <a:xfrm>
            <a:off x="5273675" y="198438"/>
            <a:ext cx="0" cy="6461125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uk-UA"/>
          </a:p>
        </p:txBody>
      </p:sp>
      <p:sp>
        <p:nvSpPr>
          <p:cNvPr id="28" name="Line 29"/>
          <p:cNvSpPr>
            <a:spLocks noChangeShapeType="1"/>
          </p:cNvSpPr>
          <p:nvPr/>
        </p:nvSpPr>
        <p:spPr bwMode="auto">
          <a:xfrm>
            <a:off x="5643570" y="220662"/>
            <a:ext cx="14288" cy="6416675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uk-UA"/>
          </a:p>
        </p:txBody>
      </p:sp>
      <p:sp>
        <p:nvSpPr>
          <p:cNvPr id="29" name="Line 30"/>
          <p:cNvSpPr>
            <a:spLocks noChangeShapeType="1"/>
          </p:cNvSpPr>
          <p:nvPr/>
        </p:nvSpPr>
        <p:spPr bwMode="auto">
          <a:xfrm>
            <a:off x="6000760" y="214290"/>
            <a:ext cx="0" cy="642942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 b="1" dirty="0">
              <a:latin typeface="Book Antiqua" pitchFamily="18" charset="0"/>
            </a:endParaRPr>
          </a:p>
        </p:txBody>
      </p:sp>
      <p:sp>
        <p:nvSpPr>
          <p:cNvPr id="30" name="Line 31"/>
          <p:cNvSpPr>
            <a:spLocks noChangeShapeType="1"/>
          </p:cNvSpPr>
          <p:nvPr/>
        </p:nvSpPr>
        <p:spPr bwMode="auto">
          <a:xfrm>
            <a:off x="6340475" y="228600"/>
            <a:ext cx="15875" cy="6416675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uk-UA"/>
          </a:p>
        </p:txBody>
      </p:sp>
      <p:sp>
        <p:nvSpPr>
          <p:cNvPr id="31" name="Line 32"/>
          <p:cNvSpPr>
            <a:spLocks noChangeShapeType="1"/>
          </p:cNvSpPr>
          <p:nvPr/>
        </p:nvSpPr>
        <p:spPr bwMode="auto">
          <a:xfrm>
            <a:off x="6715140" y="214290"/>
            <a:ext cx="30163" cy="6430962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r>
              <a:rPr lang="ru-RU" b="1" dirty="0" smtClean="0">
                <a:latin typeface="Book Antiqua" pitchFamily="18" charset="0"/>
              </a:rPr>
              <a:t> </a:t>
            </a:r>
          </a:p>
          <a:p>
            <a:endParaRPr lang="uk-UA" dirty="0"/>
          </a:p>
        </p:txBody>
      </p:sp>
      <p:sp>
        <p:nvSpPr>
          <p:cNvPr id="32" name="Line 33"/>
          <p:cNvSpPr>
            <a:spLocks noChangeShapeType="1"/>
          </p:cNvSpPr>
          <p:nvPr/>
        </p:nvSpPr>
        <p:spPr bwMode="auto">
          <a:xfrm>
            <a:off x="7072330" y="214290"/>
            <a:ext cx="0" cy="642942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pPr lvl="0"/>
            <a:endParaRPr lang="ru-RU" sz="2400" b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3" name="Line 34"/>
          <p:cNvSpPr>
            <a:spLocks noChangeShapeType="1"/>
          </p:cNvSpPr>
          <p:nvPr/>
        </p:nvSpPr>
        <p:spPr bwMode="auto">
          <a:xfrm>
            <a:off x="7437438" y="212725"/>
            <a:ext cx="0" cy="6446838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uk-UA" dirty="0"/>
          </a:p>
        </p:txBody>
      </p:sp>
      <p:sp>
        <p:nvSpPr>
          <p:cNvPr id="34" name="Line 35"/>
          <p:cNvSpPr>
            <a:spLocks noChangeShapeType="1"/>
          </p:cNvSpPr>
          <p:nvPr/>
        </p:nvSpPr>
        <p:spPr bwMode="auto">
          <a:xfrm flipH="1">
            <a:off x="7786710" y="214290"/>
            <a:ext cx="0" cy="642942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pPr lvl="0"/>
            <a:endParaRPr lang="ru-RU" sz="2400" b="1" dirty="0" smtClean="0">
              <a:solidFill>
                <a:prstClr val="black"/>
              </a:solidFill>
              <a:latin typeface="Book Antiqua" pitchFamily="18" charset="0"/>
            </a:endParaRPr>
          </a:p>
          <a:p>
            <a:pPr lvl="0"/>
            <a:endParaRPr lang="ru-RU" sz="2400" b="1" dirty="0" smtClean="0">
              <a:solidFill>
                <a:prstClr val="black"/>
              </a:solidFill>
              <a:latin typeface="Book Antiqua" pitchFamily="18" charset="0"/>
            </a:endParaRPr>
          </a:p>
          <a:p>
            <a:pPr lvl="0"/>
            <a:endParaRPr lang="ru-RU" sz="2400" b="1" dirty="0" smtClean="0">
              <a:solidFill>
                <a:prstClr val="black"/>
              </a:solidFill>
              <a:latin typeface="Book Antiqua" pitchFamily="18" charset="0"/>
            </a:endParaRPr>
          </a:p>
        </p:txBody>
      </p:sp>
      <p:sp>
        <p:nvSpPr>
          <p:cNvPr id="35" name="Line 36"/>
          <p:cNvSpPr>
            <a:spLocks noChangeShapeType="1"/>
          </p:cNvSpPr>
          <p:nvPr/>
        </p:nvSpPr>
        <p:spPr bwMode="auto">
          <a:xfrm>
            <a:off x="8143900" y="214290"/>
            <a:ext cx="15875" cy="643255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uk-UA"/>
          </a:p>
        </p:txBody>
      </p:sp>
      <p:sp>
        <p:nvSpPr>
          <p:cNvPr id="36" name="Line 37"/>
          <p:cNvSpPr>
            <a:spLocks noChangeShapeType="1"/>
          </p:cNvSpPr>
          <p:nvPr/>
        </p:nvSpPr>
        <p:spPr bwMode="auto">
          <a:xfrm>
            <a:off x="8501090" y="214290"/>
            <a:ext cx="0" cy="642942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uk-UA"/>
          </a:p>
        </p:txBody>
      </p:sp>
      <p:sp>
        <p:nvSpPr>
          <p:cNvPr id="37" name="Line 38"/>
          <p:cNvSpPr>
            <a:spLocks noChangeShapeType="1"/>
          </p:cNvSpPr>
          <p:nvPr/>
        </p:nvSpPr>
        <p:spPr bwMode="auto">
          <a:xfrm>
            <a:off x="8858280" y="214290"/>
            <a:ext cx="0" cy="642942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uk-UA"/>
          </a:p>
        </p:txBody>
      </p:sp>
      <p:sp>
        <p:nvSpPr>
          <p:cNvPr id="38" name="Line 39"/>
          <p:cNvSpPr>
            <a:spLocks noChangeShapeType="1"/>
          </p:cNvSpPr>
          <p:nvPr/>
        </p:nvSpPr>
        <p:spPr bwMode="auto">
          <a:xfrm>
            <a:off x="4214810" y="214290"/>
            <a:ext cx="0" cy="6461125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uk-UA"/>
          </a:p>
        </p:txBody>
      </p:sp>
      <p:sp>
        <p:nvSpPr>
          <p:cNvPr id="39" name="Line 40"/>
          <p:cNvSpPr>
            <a:spLocks noChangeShapeType="1"/>
          </p:cNvSpPr>
          <p:nvPr/>
        </p:nvSpPr>
        <p:spPr bwMode="auto">
          <a:xfrm>
            <a:off x="3857620" y="214290"/>
            <a:ext cx="0" cy="6440487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uk-UA"/>
          </a:p>
        </p:txBody>
      </p:sp>
      <p:sp>
        <p:nvSpPr>
          <p:cNvPr id="40" name="Line 41"/>
          <p:cNvSpPr>
            <a:spLocks noChangeShapeType="1"/>
          </p:cNvSpPr>
          <p:nvPr/>
        </p:nvSpPr>
        <p:spPr bwMode="auto">
          <a:xfrm>
            <a:off x="3500431" y="214290"/>
            <a:ext cx="0" cy="642942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uk-UA"/>
          </a:p>
        </p:txBody>
      </p:sp>
      <p:sp>
        <p:nvSpPr>
          <p:cNvPr id="41" name="Line 42"/>
          <p:cNvSpPr>
            <a:spLocks noChangeShapeType="1"/>
          </p:cNvSpPr>
          <p:nvPr/>
        </p:nvSpPr>
        <p:spPr bwMode="auto">
          <a:xfrm>
            <a:off x="3108325" y="182563"/>
            <a:ext cx="34915" cy="6461147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uk-UA"/>
          </a:p>
        </p:txBody>
      </p:sp>
      <p:sp>
        <p:nvSpPr>
          <p:cNvPr id="42" name="Line 43"/>
          <p:cNvSpPr>
            <a:spLocks noChangeShapeType="1"/>
          </p:cNvSpPr>
          <p:nvPr/>
        </p:nvSpPr>
        <p:spPr bwMode="auto">
          <a:xfrm>
            <a:off x="2759074" y="182563"/>
            <a:ext cx="26975" cy="6461147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uk-UA"/>
          </a:p>
        </p:txBody>
      </p:sp>
      <p:sp>
        <p:nvSpPr>
          <p:cNvPr id="43" name="Line 44"/>
          <p:cNvSpPr>
            <a:spLocks noChangeShapeType="1"/>
          </p:cNvSpPr>
          <p:nvPr/>
        </p:nvSpPr>
        <p:spPr bwMode="auto">
          <a:xfrm>
            <a:off x="2428858" y="214290"/>
            <a:ext cx="1" cy="642942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uk-UA"/>
          </a:p>
        </p:txBody>
      </p:sp>
      <p:sp>
        <p:nvSpPr>
          <p:cNvPr id="44" name="Line 45"/>
          <p:cNvSpPr>
            <a:spLocks noChangeShapeType="1"/>
          </p:cNvSpPr>
          <p:nvPr/>
        </p:nvSpPr>
        <p:spPr bwMode="auto">
          <a:xfrm>
            <a:off x="2071670" y="198437"/>
            <a:ext cx="1588" cy="6461125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uk-UA"/>
          </a:p>
        </p:txBody>
      </p:sp>
      <p:sp>
        <p:nvSpPr>
          <p:cNvPr id="45" name="Line 46"/>
          <p:cNvSpPr>
            <a:spLocks noChangeShapeType="1"/>
          </p:cNvSpPr>
          <p:nvPr/>
        </p:nvSpPr>
        <p:spPr bwMode="auto">
          <a:xfrm>
            <a:off x="1714480" y="214290"/>
            <a:ext cx="1" cy="642942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uk-UA"/>
          </a:p>
        </p:txBody>
      </p:sp>
      <p:sp>
        <p:nvSpPr>
          <p:cNvPr id="46" name="Line 47"/>
          <p:cNvSpPr>
            <a:spLocks noChangeShapeType="1"/>
          </p:cNvSpPr>
          <p:nvPr/>
        </p:nvSpPr>
        <p:spPr bwMode="auto">
          <a:xfrm>
            <a:off x="1357290" y="197644"/>
            <a:ext cx="0" cy="6462712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uk-UA"/>
          </a:p>
        </p:txBody>
      </p:sp>
      <p:sp>
        <p:nvSpPr>
          <p:cNvPr id="47" name="Line 48"/>
          <p:cNvSpPr>
            <a:spLocks noChangeShapeType="1"/>
          </p:cNvSpPr>
          <p:nvPr/>
        </p:nvSpPr>
        <p:spPr bwMode="auto">
          <a:xfrm>
            <a:off x="1000100" y="214290"/>
            <a:ext cx="0" cy="6429421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pPr marL="360363" indent="-720725"/>
            <a:endParaRPr lang="uk-UA" dirty="0"/>
          </a:p>
        </p:txBody>
      </p:sp>
      <p:sp>
        <p:nvSpPr>
          <p:cNvPr id="48" name="Line 49"/>
          <p:cNvSpPr>
            <a:spLocks noChangeShapeType="1"/>
          </p:cNvSpPr>
          <p:nvPr/>
        </p:nvSpPr>
        <p:spPr bwMode="auto">
          <a:xfrm>
            <a:off x="642910" y="190500"/>
            <a:ext cx="14287" cy="647700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uk-UA"/>
          </a:p>
        </p:txBody>
      </p:sp>
      <p:sp>
        <p:nvSpPr>
          <p:cNvPr id="49" name="Line 50"/>
          <p:cNvSpPr>
            <a:spLocks noChangeShapeType="1"/>
          </p:cNvSpPr>
          <p:nvPr/>
        </p:nvSpPr>
        <p:spPr bwMode="auto">
          <a:xfrm flipH="1">
            <a:off x="285720" y="214290"/>
            <a:ext cx="1" cy="642942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uk-UA"/>
          </a:p>
        </p:txBody>
      </p:sp>
      <p:sp>
        <p:nvSpPr>
          <p:cNvPr id="50" name="Text Box 51"/>
          <p:cNvSpPr txBox="1">
            <a:spLocks noChangeArrowheads="1"/>
          </p:cNvSpPr>
          <p:nvPr/>
        </p:nvSpPr>
        <p:spPr bwMode="auto">
          <a:xfrm>
            <a:off x="1285852" y="3000372"/>
            <a:ext cx="7429552" cy="928694"/>
          </a:xfrm>
          <a:prstGeom prst="rect">
            <a:avLst/>
          </a:prstGeom>
          <a:noFill/>
          <a:ln w="9525" algn="ctr">
            <a:noFill/>
            <a:prstDash val="sysDot"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200" dirty="0" smtClean="0">
                <a:latin typeface="Times New Roman" pitchFamily="18" charset="0"/>
              </a:rPr>
              <a:t>        </a:t>
            </a:r>
            <a:r>
              <a:rPr lang="ru-RU" sz="2200" b="1" dirty="0" smtClean="0">
                <a:latin typeface="Times New Roman" pitchFamily="18" charset="0"/>
              </a:rPr>
              <a:t>-7</a:t>
            </a:r>
            <a:r>
              <a:rPr lang="ru-RU" sz="5400" b="1" dirty="0" smtClean="0">
                <a:latin typeface="Times New Roman" pitchFamily="18" charset="0"/>
              </a:rPr>
              <a:t> </a:t>
            </a:r>
            <a:r>
              <a:rPr lang="ru-RU" sz="2200" dirty="0" smtClean="0">
                <a:latin typeface="Times New Roman" pitchFamily="18" charset="0"/>
              </a:rPr>
              <a:t>-</a:t>
            </a:r>
            <a:r>
              <a:rPr lang="ru-RU" sz="2200" b="1" dirty="0" smtClean="0">
                <a:latin typeface="Times New Roman" pitchFamily="18" charset="0"/>
              </a:rPr>
              <a:t>6 </a:t>
            </a:r>
            <a:r>
              <a:rPr lang="ru-RU" sz="2200" dirty="0" smtClean="0">
                <a:latin typeface="Times New Roman" pitchFamily="18" charset="0"/>
              </a:rPr>
              <a:t> </a:t>
            </a:r>
            <a:r>
              <a:rPr lang="ru-RU" sz="2200" b="1" dirty="0" smtClean="0">
                <a:latin typeface="Times New Roman" pitchFamily="18" charset="0"/>
              </a:rPr>
              <a:t>-5 -4  -3  -2</a:t>
            </a:r>
            <a:r>
              <a:rPr lang="ru-RU" sz="2200" dirty="0" smtClean="0">
                <a:latin typeface="Times New Roman" pitchFamily="18" charset="0"/>
              </a:rPr>
              <a:t> -</a:t>
            </a:r>
            <a:r>
              <a:rPr lang="ru-RU" sz="2200" b="1" dirty="0">
                <a:latin typeface="Times New Roman" pitchFamily="18" charset="0"/>
              </a:rPr>
              <a:t>1 </a:t>
            </a:r>
            <a:r>
              <a:rPr lang="ru-RU" sz="2200" b="1" dirty="0" smtClean="0">
                <a:latin typeface="Times New Roman" pitchFamily="18" charset="0"/>
              </a:rPr>
              <a:t> 0    1   2   3   4   5   6    7   8   9  10   </a:t>
            </a:r>
            <a:endParaRPr lang="ru-RU" sz="2200" b="1" dirty="0">
              <a:latin typeface="Times New Roman" pitchFamily="18" charset="0"/>
            </a:endParaRPr>
          </a:p>
        </p:txBody>
      </p:sp>
      <p:cxnSp>
        <p:nvCxnSpPr>
          <p:cNvPr id="51" name="Пряма сполучна лінія 58"/>
          <p:cNvCxnSpPr/>
          <p:nvPr/>
        </p:nvCxnSpPr>
        <p:spPr>
          <a:xfrm>
            <a:off x="4500562" y="3071810"/>
            <a:ext cx="152400" cy="0"/>
          </a:xfrm>
          <a:prstGeom prst="line">
            <a:avLst/>
          </a:prstGeom>
          <a:ln w="19050">
            <a:solidFill>
              <a:schemeClr val="tx2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Пряма сполучна лінія 60"/>
          <p:cNvCxnSpPr/>
          <p:nvPr/>
        </p:nvCxnSpPr>
        <p:spPr>
          <a:xfrm>
            <a:off x="4500562" y="2714620"/>
            <a:ext cx="152400" cy="0"/>
          </a:xfrm>
          <a:prstGeom prst="line">
            <a:avLst/>
          </a:prstGeom>
          <a:ln w="19050">
            <a:solidFill>
              <a:schemeClr val="tx2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Пряма сполучна лінія 66"/>
          <p:cNvCxnSpPr/>
          <p:nvPr/>
        </p:nvCxnSpPr>
        <p:spPr>
          <a:xfrm>
            <a:off x="4500562" y="2357430"/>
            <a:ext cx="152400" cy="0"/>
          </a:xfrm>
          <a:prstGeom prst="line">
            <a:avLst/>
          </a:prstGeom>
          <a:ln w="19050">
            <a:solidFill>
              <a:schemeClr val="tx2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Пряма сполучна лінія 71"/>
          <p:cNvCxnSpPr/>
          <p:nvPr/>
        </p:nvCxnSpPr>
        <p:spPr>
          <a:xfrm>
            <a:off x="4500562" y="2000240"/>
            <a:ext cx="152400" cy="0"/>
          </a:xfrm>
          <a:prstGeom prst="line">
            <a:avLst/>
          </a:prstGeom>
          <a:ln w="19050">
            <a:solidFill>
              <a:schemeClr val="tx2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Пряма сполучна лінія 73"/>
          <p:cNvCxnSpPr/>
          <p:nvPr/>
        </p:nvCxnSpPr>
        <p:spPr>
          <a:xfrm rot="5400000">
            <a:off x="5210180" y="3433762"/>
            <a:ext cx="152400" cy="0"/>
          </a:xfrm>
          <a:prstGeom prst="line">
            <a:avLst/>
          </a:prstGeom>
          <a:ln w="19050">
            <a:solidFill>
              <a:schemeClr val="tx2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Пряма сполучна лінія 75"/>
          <p:cNvCxnSpPr/>
          <p:nvPr/>
        </p:nvCxnSpPr>
        <p:spPr>
          <a:xfrm rot="5400000">
            <a:off x="5924560" y="3433762"/>
            <a:ext cx="152400" cy="0"/>
          </a:xfrm>
          <a:prstGeom prst="line">
            <a:avLst/>
          </a:prstGeom>
          <a:ln w="19050">
            <a:solidFill>
              <a:schemeClr val="tx2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Пряма сполучна лінія 78"/>
          <p:cNvCxnSpPr/>
          <p:nvPr/>
        </p:nvCxnSpPr>
        <p:spPr>
          <a:xfrm rot="5400000" flipH="1" flipV="1">
            <a:off x="6638940" y="3433762"/>
            <a:ext cx="152400" cy="0"/>
          </a:xfrm>
          <a:prstGeom prst="line">
            <a:avLst/>
          </a:prstGeom>
          <a:ln w="19050">
            <a:solidFill>
              <a:schemeClr val="tx2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Пряма сполучна лінія 82"/>
          <p:cNvCxnSpPr/>
          <p:nvPr/>
        </p:nvCxnSpPr>
        <p:spPr>
          <a:xfrm rot="5400000">
            <a:off x="7353320" y="3433762"/>
            <a:ext cx="152400" cy="0"/>
          </a:xfrm>
          <a:prstGeom prst="line">
            <a:avLst/>
          </a:prstGeom>
          <a:ln w="19050">
            <a:solidFill>
              <a:schemeClr val="tx2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Пряма сполучна лінія 86"/>
          <p:cNvCxnSpPr/>
          <p:nvPr/>
        </p:nvCxnSpPr>
        <p:spPr>
          <a:xfrm rot="5400000">
            <a:off x="7710510" y="3433762"/>
            <a:ext cx="152400" cy="0"/>
          </a:xfrm>
          <a:prstGeom prst="line">
            <a:avLst/>
          </a:prstGeom>
          <a:ln w="19050">
            <a:solidFill>
              <a:schemeClr val="tx2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Пряма сполучна лінія 95"/>
          <p:cNvCxnSpPr/>
          <p:nvPr/>
        </p:nvCxnSpPr>
        <p:spPr>
          <a:xfrm rot="5400000">
            <a:off x="3781420" y="3433762"/>
            <a:ext cx="152400" cy="0"/>
          </a:xfrm>
          <a:prstGeom prst="line">
            <a:avLst/>
          </a:prstGeom>
          <a:ln w="19050">
            <a:solidFill>
              <a:schemeClr val="tx2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Пряма сполучна лінія 97"/>
          <p:cNvCxnSpPr/>
          <p:nvPr/>
        </p:nvCxnSpPr>
        <p:spPr>
          <a:xfrm rot="5400000">
            <a:off x="3048000" y="3429000"/>
            <a:ext cx="152400" cy="0"/>
          </a:xfrm>
          <a:prstGeom prst="line">
            <a:avLst/>
          </a:prstGeom>
          <a:ln w="19050">
            <a:solidFill>
              <a:schemeClr val="tx2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Прямоугольник 64"/>
          <p:cNvSpPr/>
          <p:nvPr/>
        </p:nvSpPr>
        <p:spPr>
          <a:xfrm rot="10800000" flipH="1" flipV="1">
            <a:off x="4143372" y="3571876"/>
            <a:ext cx="571504" cy="26007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200" b="1" dirty="0" smtClean="0">
                <a:solidFill>
                  <a:prstClr val="black"/>
                </a:solidFill>
                <a:latin typeface="Times New Roman" pitchFamily="18" charset="0"/>
              </a:rPr>
              <a:t>-1</a:t>
            </a:r>
          </a:p>
          <a:p>
            <a:r>
              <a:rPr lang="ru-RU" sz="2200" b="1" dirty="0" smtClean="0">
                <a:solidFill>
                  <a:prstClr val="black"/>
                </a:solidFill>
                <a:latin typeface="Times New Roman" pitchFamily="18" charset="0"/>
              </a:rPr>
              <a:t>-2</a:t>
            </a:r>
          </a:p>
          <a:p>
            <a:endParaRPr lang="ru-RU" sz="300" b="1" dirty="0" smtClean="0">
              <a:solidFill>
                <a:prstClr val="black"/>
              </a:solidFill>
              <a:latin typeface="Times New Roman" pitchFamily="18" charset="0"/>
            </a:endParaRPr>
          </a:p>
          <a:p>
            <a:r>
              <a:rPr lang="ru-RU" sz="2200" b="1" dirty="0" smtClean="0">
                <a:latin typeface="Times New Roman" pitchFamily="18" charset="0"/>
              </a:rPr>
              <a:t>-3</a:t>
            </a:r>
          </a:p>
          <a:p>
            <a:endParaRPr lang="ru-RU" sz="300" b="1" dirty="0" smtClean="0">
              <a:latin typeface="Times New Roman" pitchFamily="18" charset="0"/>
            </a:endParaRPr>
          </a:p>
          <a:p>
            <a:r>
              <a:rPr lang="ru-RU" sz="2200" b="1" dirty="0" smtClean="0">
                <a:latin typeface="Times New Roman" pitchFamily="18" charset="0"/>
              </a:rPr>
              <a:t>-4</a:t>
            </a:r>
          </a:p>
          <a:p>
            <a:r>
              <a:rPr lang="ru-RU" sz="2200" b="1" dirty="0" smtClean="0">
                <a:latin typeface="Times New Roman" pitchFamily="18" charset="0"/>
              </a:rPr>
              <a:t>-5</a:t>
            </a:r>
          </a:p>
          <a:p>
            <a:endParaRPr lang="ru-RU" sz="2200" b="1" dirty="0" smtClean="0">
              <a:latin typeface="Times New Roman" pitchFamily="18" charset="0"/>
            </a:endParaRPr>
          </a:p>
          <a:p>
            <a:endParaRPr lang="uk-UA" sz="2200" b="1" dirty="0"/>
          </a:p>
        </p:txBody>
      </p:sp>
      <p:cxnSp>
        <p:nvCxnSpPr>
          <p:cNvPr id="71" name="Пряма сполучна лінія 73"/>
          <p:cNvCxnSpPr/>
          <p:nvPr/>
        </p:nvCxnSpPr>
        <p:spPr>
          <a:xfrm rot="5400000">
            <a:off x="4852990" y="3433762"/>
            <a:ext cx="152400" cy="0"/>
          </a:xfrm>
          <a:prstGeom prst="line">
            <a:avLst/>
          </a:prstGeom>
          <a:ln w="19050">
            <a:solidFill>
              <a:schemeClr val="tx2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Пряма сполучна лінія 73"/>
          <p:cNvCxnSpPr/>
          <p:nvPr/>
        </p:nvCxnSpPr>
        <p:spPr>
          <a:xfrm rot="5400000">
            <a:off x="5567370" y="3433762"/>
            <a:ext cx="152400" cy="0"/>
          </a:xfrm>
          <a:prstGeom prst="line">
            <a:avLst/>
          </a:prstGeom>
          <a:ln w="19050">
            <a:solidFill>
              <a:schemeClr val="tx2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Пряма сполучна лінія 73"/>
          <p:cNvCxnSpPr/>
          <p:nvPr/>
        </p:nvCxnSpPr>
        <p:spPr>
          <a:xfrm rot="5400000">
            <a:off x="6281750" y="3433762"/>
            <a:ext cx="152400" cy="0"/>
          </a:xfrm>
          <a:prstGeom prst="line">
            <a:avLst/>
          </a:prstGeom>
          <a:ln w="19050">
            <a:solidFill>
              <a:schemeClr val="tx2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Пряма сполучна лінія 73"/>
          <p:cNvCxnSpPr/>
          <p:nvPr/>
        </p:nvCxnSpPr>
        <p:spPr>
          <a:xfrm rot="5400000">
            <a:off x="4138610" y="3433762"/>
            <a:ext cx="152400" cy="0"/>
          </a:xfrm>
          <a:prstGeom prst="line">
            <a:avLst/>
          </a:prstGeom>
          <a:ln w="19050">
            <a:solidFill>
              <a:schemeClr val="tx2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Пряма сполучна лінія 73"/>
          <p:cNvCxnSpPr/>
          <p:nvPr/>
        </p:nvCxnSpPr>
        <p:spPr>
          <a:xfrm rot="5400000">
            <a:off x="2714612" y="3429000"/>
            <a:ext cx="142876" cy="0"/>
          </a:xfrm>
          <a:prstGeom prst="line">
            <a:avLst/>
          </a:prstGeom>
          <a:ln w="19050">
            <a:solidFill>
              <a:schemeClr val="tx2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Пряма сполучна лінія 73"/>
          <p:cNvCxnSpPr/>
          <p:nvPr/>
        </p:nvCxnSpPr>
        <p:spPr>
          <a:xfrm rot="5400000">
            <a:off x="6996130" y="3433762"/>
            <a:ext cx="152400" cy="0"/>
          </a:xfrm>
          <a:prstGeom prst="line">
            <a:avLst/>
          </a:prstGeom>
          <a:ln w="19050">
            <a:solidFill>
              <a:schemeClr val="tx2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Пряма сполучна лінія 73"/>
          <p:cNvCxnSpPr/>
          <p:nvPr/>
        </p:nvCxnSpPr>
        <p:spPr>
          <a:xfrm rot="5400000">
            <a:off x="3424230" y="3433762"/>
            <a:ext cx="152400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Пряма сполучна лінія 71"/>
          <p:cNvCxnSpPr/>
          <p:nvPr/>
        </p:nvCxnSpPr>
        <p:spPr>
          <a:xfrm>
            <a:off x="4500562" y="1643050"/>
            <a:ext cx="152400" cy="0"/>
          </a:xfrm>
          <a:prstGeom prst="line">
            <a:avLst/>
          </a:prstGeom>
          <a:ln w="19050">
            <a:solidFill>
              <a:schemeClr val="tx2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Прямая соединительная линия 79"/>
          <p:cNvCxnSpPr>
            <a:endCxn id="5" idx="1"/>
          </p:cNvCxnSpPr>
          <p:nvPr/>
        </p:nvCxnSpPr>
        <p:spPr>
          <a:xfrm rot="5400000">
            <a:off x="4071934" y="714356"/>
            <a:ext cx="1000132" cy="0"/>
          </a:xfrm>
          <a:prstGeom prst="line">
            <a:avLst/>
          </a:prstGeom>
          <a:ln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Прямая соединительная линия 80"/>
          <p:cNvCxnSpPr>
            <a:stCxn id="5" idx="0"/>
          </p:cNvCxnSpPr>
          <p:nvPr/>
        </p:nvCxnSpPr>
        <p:spPr>
          <a:xfrm rot="16200000" flipH="1">
            <a:off x="3929058" y="6000768"/>
            <a:ext cx="1285884" cy="0"/>
          </a:xfrm>
          <a:prstGeom prst="line">
            <a:avLst/>
          </a:prstGeom>
          <a:ln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Прямая соединительная линия 81"/>
          <p:cNvCxnSpPr/>
          <p:nvPr/>
        </p:nvCxnSpPr>
        <p:spPr>
          <a:xfrm>
            <a:off x="214282" y="3429000"/>
            <a:ext cx="2214578" cy="0"/>
          </a:xfrm>
          <a:prstGeom prst="line">
            <a:avLst/>
          </a:prstGeom>
          <a:ln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Пряма сполучна лінія 58"/>
          <p:cNvCxnSpPr/>
          <p:nvPr/>
        </p:nvCxnSpPr>
        <p:spPr>
          <a:xfrm>
            <a:off x="4500562" y="3786190"/>
            <a:ext cx="152400" cy="0"/>
          </a:xfrm>
          <a:prstGeom prst="line">
            <a:avLst/>
          </a:prstGeom>
          <a:ln w="19050">
            <a:solidFill>
              <a:schemeClr val="tx2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Пряма сполучна лінія 58"/>
          <p:cNvCxnSpPr/>
          <p:nvPr/>
        </p:nvCxnSpPr>
        <p:spPr>
          <a:xfrm>
            <a:off x="4500562" y="4143380"/>
            <a:ext cx="152400" cy="0"/>
          </a:xfrm>
          <a:prstGeom prst="line">
            <a:avLst/>
          </a:prstGeom>
          <a:ln w="19050">
            <a:solidFill>
              <a:schemeClr val="tx2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Пряма сполучна лінія 58"/>
          <p:cNvCxnSpPr/>
          <p:nvPr/>
        </p:nvCxnSpPr>
        <p:spPr>
          <a:xfrm>
            <a:off x="4500562" y="4500570"/>
            <a:ext cx="152400" cy="0"/>
          </a:xfrm>
          <a:prstGeom prst="line">
            <a:avLst/>
          </a:prstGeom>
          <a:ln w="19050">
            <a:solidFill>
              <a:schemeClr val="tx2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Пряма сполучна лінія 58"/>
          <p:cNvCxnSpPr/>
          <p:nvPr/>
        </p:nvCxnSpPr>
        <p:spPr>
          <a:xfrm>
            <a:off x="4500562" y="4857760"/>
            <a:ext cx="152400" cy="0"/>
          </a:xfrm>
          <a:prstGeom prst="line">
            <a:avLst/>
          </a:prstGeom>
          <a:ln w="19050">
            <a:solidFill>
              <a:schemeClr val="tx2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Пряма сполучна лінія 58"/>
          <p:cNvCxnSpPr/>
          <p:nvPr/>
        </p:nvCxnSpPr>
        <p:spPr>
          <a:xfrm>
            <a:off x="4500562" y="5214950"/>
            <a:ext cx="142876" cy="1"/>
          </a:xfrm>
          <a:prstGeom prst="line">
            <a:avLst/>
          </a:prstGeom>
          <a:ln w="19050">
            <a:solidFill>
              <a:schemeClr val="tx2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5" name="Прямоугольник 94"/>
          <p:cNvSpPr/>
          <p:nvPr/>
        </p:nvSpPr>
        <p:spPr>
          <a:xfrm>
            <a:off x="4286248" y="1071546"/>
            <a:ext cx="357190" cy="22159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2200" b="1" dirty="0" smtClean="0">
              <a:latin typeface="Times New Roman" pitchFamily="18" charset="0"/>
            </a:endParaRPr>
          </a:p>
          <a:p>
            <a:endParaRPr lang="ru-RU" sz="300" b="1" dirty="0" smtClean="0">
              <a:latin typeface="Times New Roman" pitchFamily="18" charset="0"/>
            </a:endParaRPr>
          </a:p>
          <a:p>
            <a:r>
              <a:rPr lang="ru-RU" sz="2200" b="1" dirty="0" smtClean="0">
                <a:latin typeface="Times New Roman" pitchFamily="18" charset="0"/>
              </a:rPr>
              <a:t>54</a:t>
            </a:r>
          </a:p>
          <a:p>
            <a:r>
              <a:rPr lang="ru-RU" sz="300" b="1" dirty="0" smtClean="0">
                <a:latin typeface="Times New Roman" pitchFamily="18" charset="0"/>
              </a:rPr>
              <a:t> </a:t>
            </a:r>
            <a:r>
              <a:rPr lang="ru-RU" sz="2200" b="1" dirty="0" smtClean="0">
                <a:latin typeface="Times New Roman" pitchFamily="18" charset="0"/>
              </a:rPr>
              <a:t>3</a:t>
            </a:r>
            <a:r>
              <a:rPr lang="ru-RU" sz="2200" b="1" dirty="0" smtClean="0">
                <a:solidFill>
                  <a:prstClr val="black"/>
                </a:solidFill>
                <a:latin typeface="Times New Roman" pitchFamily="18" charset="0"/>
              </a:rPr>
              <a:t>21</a:t>
            </a:r>
            <a:endParaRPr lang="uk-UA" sz="2200" dirty="0"/>
          </a:p>
        </p:txBody>
      </p:sp>
      <p:sp>
        <p:nvSpPr>
          <p:cNvPr id="96" name="Заголовок 95"/>
          <p:cNvSpPr>
            <a:spLocks noGrp="1"/>
          </p:cNvSpPr>
          <p:nvPr>
            <p:ph type="title"/>
          </p:nvPr>
        </p:nvSpPr>
        <p:spPr>
          <a:xfrm>
            <a:off x="214282" y="5143512"/>
            <a:ext cx="8572560" cy="1500198"/>
          </a:xfrm>
        </p:spPr>
        <p:txBody>
          <a:bodyPr>
            <a:normAutofit/>
          </a:bodyPr>
          <a:lstStyle/>
          <a:p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uk-UA" sz="2800" b="1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</a:t>
            </a:r>
            <a:endParaRPr lang="uk-UA" sz="2800" b="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0" name="Подзаголовок 119"/>
          <p:cNvSpPr>
            <a:spLocks noGrp="1"/>
          </p:cNvSpPr>
          <p:nvPr>
            <p:ph type="body" idx="1"/>
          </p:nvPr>
        </p:nvSpPr>
        <p:spPr>
          <a:xfrm>
            <a:off x="642910" y="5500702"/>
            <a:ext cx="8243918" cy="1593857"/>
          </a:xfrm>
        </p:spPr>
        <p:txBody>
          <a:bodyPr>
            <a:normAutofit/>
          </a:bodyPr>
          <a:lstStyle/>
          <a:p>
            <a:r>
              <a:rPr lang="uk-UA" sz="2400" b="1" dirty="0" smtClean="0">
                <a:latin typeface="Book Antiqua" pitchFamily="18" charset="0"/>
                <a:ea typeface="Cambria Math"/>
              </a:rPr>
              <a:t>                                                                            </a:t>
            </a:r>
            <a:endParaRPr lang="uk-UA" sz="2400" dirty="0" smtClean="0">
              <a:solidFill>
                <a:srgbClr val="0070C0"/>
              </a:solidFill>
            </a:endParaRPr>
          </a:p>
          <a:p>
            <a:endParaRPr lang="uk-UA" sz="2400" dirty="0" smtClean="0">
              <a:solidFill>
                <a:srgbClr val="0070C0"/>
              </a:solidFill>
            </a:endParaRPr>
          </a:p>
          <a:p>
            <a:endParaRPr lang="uk-UA" sz="2400" b="1" dirty="0">
              <a:solidFill>
                <a:schemeClr val="tx1"/>
              </a:solidFill>
              <a:latin typeface="Book Antiqua" pitchFamily="18" charset="0"/>
            </a:endParaRPr>
          </a:p>
        </p:txBody>
      </p:sp>
      <p:cxnSp>
        <p:nvCxnSpPr>
          <p:cNvPr id="102" name="Пряма сполучна лінія 86"/>
          <p:cNvCxnSpPr/>
          <p:nvPr/>
        </p:nvCxnSpPr>
        <p:spPr>
          <a:xfrm rot="5400000">
            <a:off x="8067700" y="3433762"/>
            <a:ext cx="152400" cy="0"/>
          </a:xfrm>
          <a:prstGeom prst="line">
            <a:avLst/>
          </a:prstGeom>
          <a:ln w="19050">
            <a:solidFill>
              <a:schemeClr val="tx2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4" name="Прямоугольник 103"/>
          <p:cNvSpPr/>
          <p:nvPr/>
        </p:nvSpPr>
        <p:spPr>
          <a:xfrm>
            <a:off x="142844" y="214290"/>
            <a:ext cx="900115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§"/>
            </a:pPr>
            <a:r>
              <a:rPr lang="uk-UA" sz="2400" b="1" dirty="0" smtClean="0">
                <a:solidFill>
                  <a:srgbClr val="0070C0"/>
                </a:solidFill>
                <a:latin typeface="Book Antiqua" pitchFamily="18" charset="0"/>
              </a:rPr>
              <a:t> </a:t>
            </a:r>
            <a:r>
              <a:rPr lang="uk-UA" sz="2400" b="1" dirty="0" smtClean="0">
                <a:latin typeface="Book Antiqua" pitchFamily="18" charset="0"/>
              </a:rPr>
              <a:t>Побудуємо графіки функцій  у= </a:t>
            </a:r>
            <a:r>
              <a:rPr lang="uk-UA" sz="2400" b="1" dirty="0" smtClean="0">
                <a:latin typeface="Cambria Math"/>
                <a:ea typeface="Cambria Math"/>
              </a:rPr>
              <a:t>⎯</a:t>
            </a:r>
            <a:r>
              <a:rPr lang="uk-UA" sz="2400" b="1" dirty="0" smtClean="0">
                <a:latin typeface="Book Antiqua" pitchFamily="18" charset="0"/>
              </a:rPr>
              <a:t>х</a:t>
            </a:r>
            <a:r>
              <a:rPr lang="uk-UA" sz="2400" b="1" dirty="0" smtClean="0">
                <a:latin typeface="Times New Roman"/>
                <a:cs typeface="Times New Roman"/>
              </a:rPr>
              <a:t>², </a:t>
            </a:r>
            <a:r>
              <a:rPr lang="uk-UA" sz="2400" b="1" dirty="0" smtClean="0">
                <a:solidFill>
                  <a:srgbClr val="43713B"/>
                </a:solidFill>
                <a:latin typeface="Book Antiqua" pitchFamily="18" charset="0"/>
              </a:rPr>
              <a:t>у= </a:t>
            </a:r>
            <a:r>
              <a:rPr lang="uk-UA" sz="2400" b="1" dirty="0" smtClean="0">
                <a:solidFill>
                  <a:srgbClr val="43713B"/>
                </a:solidFill>
                <a:latin typeface="Cambria Math"/>
                <a:ea typeface="Cambria Math"/>
              </a:rPr>
              <a:t>⎯</a:t>
            </a:r>
            <a:r>
              <a:rPr lang="uk-UA" sz="2400" b="1" dirty="0" smtClean="0">
                <a:solidFill>
                  <a:srgbClr val="43713B"/>
                </a:solidFill>
                <a:latin typeface="Book Antiqua" pitchFamily="18" charset="0"/>
              </a:rPr>
              <a:t>(х</a:t>
            </a:r>
            <a:r>
              <a:rPr lang="uk-UA" sz="2400" b="1" dirty="0" smtClean="0">
                <a:solidFill>
                  <a:srgbClr val="43713B"/>
                </a:solidFill>
                <a:latin typeface="Cambria Math"/>
                <a:ea typeface="Cambria Math"/>
                <a:cs typeface="Times New Roman"/>
              </a:rPr>
              <a:t>⎯</a:t>
            </a:r>
            <a:r>
              <a:rPr lang="uk-UA" sz="2400" b="1" dirty="0" smtClean="0">
                <a:solidFill>
                  <a:srgbClr val="43713B"/>
                </a:solidFill>
                <a:latin typeface="Times New Roman"/>
                <a:cs typeface="Times New Roman"/>
              </a:rPr>
              <a:t>1)²</a:t>
            </a:r>
            <a:r>
              <a:rPr lang="uk-UA" sz="2400" b="1" dirty="0" smtClean="0">
                <a:latin typeface="Times New Roman"/>
                <a:cs typeface="Times New Roman"/>
              </a:rPr>
              <a:t>,</a:t>
            </a:r>
            <a:r>
              <a:rPr lang="uk-UA" sz="2400" b="1" dirty="0" smtClean="0">
                <a:solidFill>
                  <a:srgbClr val="0070C0"/>
                </a:solidFill>
                <a:latin typeface="Times New Roman"/>
                <a:cs typeface="Times New Roman"/>
              </a:rPr>
              <a:t>  </a:t>
            </a:r>
            <a:r>
              <a:rPr lang="uk-UA" sz="2400" b="1" dirty="0" err="1" smtClean="0">
                <a:solidFill>
                  <a:srgbClr val="C00000"/>
                </a:solidFill>
                <a:latin typeface="Book Antiqua" pitchFamily="18" charset="0"/>
              </a:rPr>
              <a:t>у=</a:t>
            </a:r>
            <a:r>
              <a:rPr lang="uk-UA" sz="2400" b="1" dirty="0" err="1" smtClean="0">
                <a:solidFill>
                  <a:srgbClr val="C00000"/>
                </a:solidFill>
                <a:latin typeface="Cambria Math"/>
                <a:ea typeface="Cambria Math"/>
              </a:rPr>
              <a:t>⎯</a:t>
            </a:r>
            <a:r>
              <a:rPr lang="uk-UA" sz="2400" b="1" dirty="0" err="1" smtClean="0">
                <a:solidFill>
                  <a:srgbClr val="C00000"/>
                </a:solidFill>
                <a:latin typeface="Book Antiqua" pitchFamily="18" charset="0"/>
              </a:rPr>
              <a:t>х</a:t>
            </a:r>
            <a:r>
              <a:rPr lang="uk-UA" sz="2400" b="1" dirty="0" err="1" smtClean="0">
                <a:solidFill>
                  <a:srgbClr val="C00000"/>
                </a:solidFill>
                <a:latin typeface="Times New Roman"/>
                <a:cs typeface="Times New Roman"/>
              </a:rPr>
              <a:t>²</a:t>
            </a:r>
            <a:r>
              <a:rPr lang="uk-UA" sz="2400" b="1" dirty="0" err="1" smtClean="0">
                <a:solidFill>
                  <a:srgbClr val="C00000"/>
                </a:solidFill>
                <a:latin typeface="Cambria Math"/>
                <a:ea typeface="Cambria Math"/>
                <a:cs typeface="Times New Roman"/>
              </a:rPr>
              <a:t>+</a:t>
            </a:r>
            <a:r>
              <a:rPr lang="uk-UA" sz="2400" b="1" dirty="0" smtClean="0">
                <a:solidFill>
                  <a:srgbClr val="C00000"/>
                </a:solidFill>
                <a:latin typeface="Cambria Math"/>
                <a:ea typeface="Cambria Math"/>
                <a:cs typeface="Times New Roman"/>
              </a:rPr>
              <a:t> </a:t>
            </a:r>
            <a:r>
              <a:rPr lang="uk-UA" sz="2400" b="1" dirty="0" smtClean="0">
                <a:solidFill>
                  <a:srgbClr val="C00000"/>
                </a:solidFill>
                <a:latin typeface="Times New Roman"/>
                <a:cs typeface="Times New Roman"/>
              </a:rPr>
              <a:t>1</a:t>
            </a:r>
            <a:r>
              <a:rPr lang="uk-UA" sz="2400" b="1" dirty="0" smtClean="0">
                <a:latin typeface="Times New Roman"/>
                <a:cs typeface="Times New Roman"/>
              </a:rPr>
              <a:t>,</a:t>
            </a:r>
          </a:p>
          <a:p>
            <a:r>
              <a:rPr lang="uk-UA" sz="2400" b="1" dirty="0" smtClean="0">
                <a:solidFill>
                  <a:srgbClr val="C00000"/>
                </a:solidFill>
                <a:latin typeface="Times New Roman"/>
                <a:cs typeface="Times New Roman"/>
              </a:rPr>
              <a:t>  </a:t>
            </a:r>
            <a:r>
              <a:rPr lang="uk-UA" sz="2400" b="1" dirty="0" smtClean="0">
                <a:solidFill>
                  <a:srgbClr val="0070C0"/>
                </a:solidFill>
                <a:latin typeface="Times New Roman"/>
                <a:cs typeface="Times New Roman"/>
              </a:rPr>
              <a:t>у</a:t>
            </a:r>
            <a:r>
              <a:rPr lang="uk-UA" sz="2400" b="1" dirty="0" smtClean="0">
                <a:solidFill>
                  <a:srgbClr val="0070C0"/>
                </a:solidFill>
                <a:latin typeface="Book Antiqua" pitchFamily="18" charset="0"/>
                <a:cs typeface="Times New Roman"/>
              </a:rPr>
              <a:t>=</a:t>
            </a:r>
            <a:r>
              <a:rPr lang="uk-UA" sz="2400" b="1" dirty="0" smtClean="0">
                <a:solidFill>
                  <a:srgbClr val="0070C0"/>
                </a:solidFill>
                <a:latin typeface="Cambria Math"/>
                <a:ea typeface="Cambria Math"/>
                <a:cs typeface="Times New Roman"/>
              </a:rPr>
              <a:t>⎯</a:t>
            </a:r>
            <a:r>
              <a:rPr lang="uk-UA" sz="2400" b="1" dirty="0" smtClean="0">
                <a:solidFill>
                  <a:srgbClr val="0070C0"/>
                </a:solidFill>
                <a:latin typeface="Times New Roman"/>
                <a:cs typeface="Times New Roman"/>
              </a:rPr>
              <a:t>(х</a:t>
            </a:r>
            <a:r>
              <a:rPr lang="uk-UA" sz="2400" b="1" dirty="0" smtClean="0">
                <a:solidFill>
                  <a:srgbClr val="0070C0"/>
                </a:solidFill>
                <a:latin typeface="Cambria Math"/>
                <a:ea typeface="Cambria Math"/>
                <a:cs typeface="Times New Roman"/>
              </a:rPr>
              <a:t>⎯4)</a:t>
            </a:r>
            <a:r>
              <a:rPr lang="uk-UA" sz="2400" b="1" dirty="0" smtClean="0">
                <a:solidFill>
                  <a:srgbClr val="0070C0"/>
                </a:solidFill>
                <a:latin typeface="Times New Roman"/>
                <a:ea typeface="Cambria Math"/>
                <a:cs typeface="Times New Roman"/>
              </a:rPr>
              <a:t>²</a:t>
            </a:r>
            <a:r>
              <a:rPr lang="uk-UA" sz="2400" b="1" dirty="0" smtClean="0">
                <a:solidFill>
                  <a:srgbClr val="0070C0"/>
                </a:solidFill>
                <a:latin typeface="Cambria Math"/>
                <a:ea typeface="Cambria Math"/>
                <a:cs typeface="Times New Roman"/>
              </a:rPr>
              <a:t>⎯ 3</a:t>
            </a:r>
            <a:r>
              <a:rPr lang="uk-UA" sz="2400" b="1" dirty="0" smtClean="0">
                <a:latin typeface="Times New Roman"/>
                <a:ea typeface="Cambria Math"/>
                <a:cs typeface="Times New Roman"/>
              </a:rPr>
              <a:t>, </a:t>
            </a:r>
            <a:r>
              <a:rPr lang="uk-UA" sz="2400" b="1" dirty="0" smtClean="0">
                <a:solidFill>
                  <a:srgbClr val="0070C0"/>
                </a:solidFill>
                <a:latin typeface="Times New Roman"/>
                <a:ea typeface="Cambria Math"/>
                <a:cs typeface="Times New Roman"/>
              </a:rPr>
              <a:t> </a:t>
            </a:r>
            <a:r>
              <a:rPr lang="uk-UA" sz="2400" b="1" dirty="0" smtClean="0">
                <a:solidFill>
                  <a:srgbClr val="CC00CC"/>
                </a:solidFill>
                <a:latin typeface="Times New Roman"/>
                <a:ea typeface="Cambria Math"/>
                <a:cs typeface="Times New Roman"/>
              </a:rPr>
              <a:t>у</a:t>
            </a:r>
            <a:r>
              <a:rPr lang="uk-UA" sz="2400" b="1" dirty="0" smtClean="0">
                <a:solidFill>
                  <a:srgbClr val="CC00CC"/>
                </a:solidFill>
                <a:latin typeface="Book Antiqua" pitchFamily="18" charset="0"/>
                <a:ea typeface="Cambria Math"/>
                <a:cs typeface="Times New Roman"/>
              </a:rPr>
              <a:t>=</a:t>
            </a:r>
            <a:r>
              <a:rPr lang="uk-UA" sz="2400" b="1" dirty="0" smtClean="0">
                <a:solidFill>
                  <a:srgbClr val="CC00CC"/>
                </a:solidFill>
                <a:latin typeface="Cambria Math"/>
                <a:ea typeface="Cambria Math"/>
                <a:cs typeface="Times New Roman"/>
              </a:rPr>
              <a:t>⎯</a:t>
            </a:r>
            <a:r>
              <a:rPr lang="uk-UA" sz="2400" b="1" dirty="0" smtClean="0">
                <a:solidFill>
                  <a:srgbClr val="CC00CC"/>
                </a:solidFill>
                <a:latin typeface="Times New Roman"/>
                <a:ea typeface="Cambria Math"/>
                <a:cs typeface="Times New Roman"/>
              </a:rPr>
              <a:t>(х+5)²</a:t>
            </a:r>
            <a:r>
              <a:rPr lang="uk-UA" sz="2400" b="1" dirty="0" smtClean="0">
                <a:solidFill>
                  <a:srgbClr val="CC00CC"/>
                </a:solidFill>
                <a:latin typeface="Cambria Math"/>
                <a:ea typeface="Cambria Math"/>
                <a:cs typeface="Times New Roman"/>
              </a:rPr>
              <a:t>+ </a:t>
            </a:r>
            <a:r>
              <a:rPr lang="uk-UA" sz="2400" b="1" dirty="0" smtClean="0">
                <a:solidFill>
                  <a:srgbClr val="CC00CC"/>
                </a:solidFill>
                <a:latin typeface="Times New Roman"/>
                <a:ea typeface="Cambria Math"/>
                <a:cs typeface="Times New Roman"/>
              </a:rPr>
              <a:t>4.</a:t>
            </a:r>
            <a:endParaRPr lang="uk-UA" sz="2400" b="1" dirty="0" smtClean="0">
              <a:solidFill>
                <a:srgbClr val="CC00CC"/>
              </a:solidFill>
              <a:latin typeface="Times New Roman"/>
              <a:cs typeface="Times New Roman"/>
            </a:endParaRPr>
          </a:p>
          <a:p>
            <a:r>
              <a:rPr lang="uk-UA" sz="2400" b="1" dirty="0" smtClean="0">
                <a:solidFill>
                  <a:srgbClr val="43713B"/>
                </a:solidFill>
                <a:latin typeface="Book Antiqua" pitchFamily="18" charset="0"/>
              </a:rPr>
              <a:t>         </a:t>
            </a:r>
            <a:endParaRPr lang="uk-UA" sz="2400" b="1" dirty="0" smtClean="0">
              <a:solidFill>
                <a:srgbClr val="0070C0"/>
              </a:solidFill>
              <a:latin typeface="Times New Roman"/>
              <a:cs typeface="Times New Roman"/>
            </a:endParaRPr>
          </a:p>
        </p:txBody>
      </p:sp>
      <p:sp>
        <p:nvSpPr>
          <p:cNvPr id="122" name="Прямоугольник 121"/>
          <p:cNvSpPr/>
          <p:nvPr/>
        </p:nvSpPr>
        <p:spPr>
          <a:xfrm>
            <a:off x="5715008" y="1285860"/>
            <a:ext cx="257176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400" b="1" dirty="0" smtClean="0">
                <a:latin typeface="Book Antiqua" pitchFamily="18" charset="0"/>
                <a:ea typeface="Cambria Math"/>
              </a:rPr>
              <a:t> </a:t>
            </a:r>
            <a:r>
              <a:rPr lang="uk-UA" sz="2400" b="1" dirty="0" smtClean="0">
                <a:solidFill>
                  <a:srgbClr val="43713B"/>
                </a:solidFill>
                <a:latin typeface="Book Antiqua" pitchFamily="18" charset="0"/>
              </a:rPr>
              <a:t>у = (х</a:t>
            </a:r>
            <a:r>
              <a:rPr lang="uk-UA" sz="2400" b="1" dirty="0" smtClean="0">
                <a:solidFill>
                  <a:srgbClr val="43713B"/>
                </a:solidFill>
                <a:latin typeface="Cambria Math"/>
                <a:ea typeface="Cambria Math"/>
                <a:cs typeface="Times New Roman"/>
              </a:rPr>
              <a:t>⎯ 1)</a:t>
            </a:r>
            <a:r>
              <a:rPr lang="uk-UA" sz="2400" b="1" dirty="0" smtClean="0">
                <a:solidFill>
                  <a:srgbClr val="43713B"/>
                </a:solidFill>
                <a:latin typeface="Times New Roman"/>
                <a:cs typeface="Times New Roman"/>
              </a:rPr>
              <a:t>²</a:t>
            </a:r>
            <a:endParaRPr lang="uk-UA" sz="2400" dirty="0">
              <a:solidFill>
                <a:srgbClr val="43713B"/>
              </a:solidFill>
            </a:endParaRPr>
          </a:p>
        </p:txBody>
      </p:sp>
      <p:sp>
        <p:nvSpPr>
          <p:cNvPr id="99" name="Прямоугольник 98"/>
          <p:cNvSpPr/>
          <p:nvPr/>
        </p:nvSpPr>
        <p:spPr>
          <a:xfrm>
            <a:off x="0" y="5429264"/>
            <a:ext cx="835824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400" b="1" dirty="0" smtClean="0">
                <a:latin typeface="Book Antiqua" pitchFamily="18" charset="0"/>
                <a:ea typeface="Cambria Math"/>
              </a:rPr>
              <a:t> </a:t>
            </a:r>
            <a:r>
              <a:rPr lang="uk-UA" sz="2400" b="1" dirty="0" smtClean="0">
                <a:solidFill>
                  <a:srgbClr val="0070C0"/>
                </a:solidFill>
                <a:latin typeface="Times New Roman"/>
                <a:cs typeface="Times New Roman"/>
              </a:rPr>
              <a:t> </a:t>
            </a:r>
            <a:endParaRPr lang="uk-UA" sz="2400" dirty="0" smtClean="0">
              <a:latin typeface="Times New Roman"/>
              <a:cs typeface="Times New Roman"/>
            </a:endParaRPr>
          </a:p>
        </p:txBody>
      </p:sp>
      <p:sp>
        <p:nvSpPr>
          <p:cNvPr id="101" name="Прямоугольник 100"/>
          <p:cNvSpPr/>
          <p:nvPr/>
        </p:nvSpPr>
        <p:spPr>
          <a:xfrm>
            <a:off x="6572264" y="2000240"/>
            <a:ext cx="228601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400" b="1" dirty="0" smtClean="0">
                <a:latin typeface="Book Antiqua" pitchFamily="18" charset="0"/>
                <a:ea typeface="Cambria Math"/>
              </a:rPr>
              <a:t> </a:t>
            </a:r>
            <a:r>
              <a:rPr lang="uk-UA" sz="2400" b="1" dirty="0" smtClean="0">
                <a:solidFill>
                  <a:srgbClr val="0070C0"/>
                </a:solidFill>
                <a:latin typeface="Book Antiqua" pitchFamily="18" charset="0"/>
              </a:rPr>
              <a:t>у = (х</a:t>
            </a:r>
            <a:r>
              <a:rPr lang="uk-UA" sz="2400" b="1" dirty="0" smtClean="0">
                <a:solidFill>
                  <a:srgbClr val="0070C0"/>
                </a:solidFill>
                <a:latin typeface="Times New Roman"/>
                <a:cs typeface="Times New Roman"/>
              </a:rPr>
              <a:t> </a:t>
            </a:r>
            <a:r>
              <a:rPr lang="uk-UA" sz="2400" b="1" dirty="0" smtClean="0">
                <a:solidFill>
                  <a:srgbClr val="0070C0"/>
                </a:solidFill>
                <a:latin typeface="Cambria Math"/>
                <a:ea typeface="Cambria Math"/>
                <a:cs typeface="Times New Roman"/>
              </a:rPr>
              <a:t>⎯</a:t>
            </a:r>
            <a:r>
              <a:rPr lang="uk-UA" sz="2400" b="1" dirty="0" smtClean="0">
                <a:solidFill>
                  <a:srgbClr val="0070C0"/>
                </a:solidFill>
                <a:latin typeface="Times New Roman"/>
                <a:cs typeface="Times New Roman"/>
              </a:rPr>
              <a:t> 4)² </a:t>
            </a:r>
            <a:endParaRPr lang="uk-UA" sz="2400" dirty="0">
              <a:solidFill>
                <a:srgbClr val="0070C0"/>
              </a:solidFill>
            </a:endParaRPr>
          </a:p>
        </p:txBody>
      </p:sp>
      <p:sp>
        <p:nvSpPr>
          <p:cNvPr id="106" name="Полилиния 105"/>
          <p:cNvSpPr/>
          <p:nvPr/>
        </p:nvSpPr>
        <p:spPr>
          <a:xfrm>
            <a:off x="4071934" y="1357298"/>
            <a:ext cx="1714512" cy="2071702"/>
          </a:xfrm>
          <a:custGeom>
            <a:avLst/>
            <a:gdLst>
              <a:gd name="connsiteX0" fmla="*/ 0 w 2133600"/>
              <a:gd name="connsiteY0" fmla="*/ 0 h 3249613"/>
              <a:gd name="connsiteX1" fmla="*/ 352425 w 2133600"/>
              <a:gd name="connsiteY1" fmla="*/ 1790700 h 3249613"/>
              <a:gd name="connsiteX2" fmla="*/ 723900 w 2133600"/>
              <a:gd name="connsiteY2" fmla="*/ 2876550 h 3249613"/>
              <a:gd name="connsiteX3" fmla="*/ 1076325 w 2133600"/>
              <a:gd name="connsiteY3" fmla="*/ 3228975 h 3249613"/>
              <a:gd name="connsiteX4" fmla="*/ 1371600 w 2133600"/>
              <a:gd name="connsiteY4" fmla="*/ 3000375 h 3249613"/>
              <a:gd name="connsiteX5" fmla="*/ 1590675 w 2133600"/>
              <a:gd name="connsiteY5" fmla="*/ 2505075 h 3249613"/>
              <a:gd name="connsiteX6" fmla="*/ 1790700 w 2133600"/>
              <a:gd name="connsiteY6" fmla="*/ 1800225 h 3249613"/>
              <a:gd name="connsiteX7" fmla="*/ 2133600 w 2133600"/>
              <a:gd name="connsiteY7" fmla="*/ 0 h 3249613"/>
              <a:gd name="connsiteX8" fmla="*/ 2133600 w 2133600"/>
              <a:gd name="connsiteY8" fmla="*/ 0 h 32496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133600" h="3249613">
                <a:moveTo>
                  <a:pt x="0" y="0"/>
                </a:moveTo>
                <a:cubicBezTo>
                  <a:pt x="115887" y="655637"/>
                  <a:pt x="231775" y="1311275"/>
                  <a:pt x="352425" y="1790700"/>
                </a:cubicBezTo>
                <a:cubicBezTo>
                  <a:pt x="473075" y="2270125"/>
                  <a:pt x="603250" y="2636838"/>
                  <a:pt x="723900" y="2876550"/>
                </a:cubicBezTo>
                <a:cubicBezTo>
                  <a:pt x="844550" y="3116262"/>
                  <a:pt x="968375" y="3208337"/>
                  <a:pt x="1076325" y="3228975"/>
                </a:cubicBezTo>
                <a:cubicBezTo>
                  <a:pt x="1184275" y="3249613"/>
                  <a:pt x="1285875" y="3121025"/>
                  <a:pt x="1371600" y="3000375"/>
                </a:cubicBezTo>
                <a:cubicBezTo>
                  <a:pt x="1457325" y="2879725"/>
                  <a:pt x="1520825" y="2705100"/>
                  <a:pt x="1590675" y="2505075"/>
                </a:cubicBezTo>
                <a:cubicBezTo>
                  <a:pt x="1660525" y="2305050"/>
                  <a:pt x="1700213" y="2217738"/>
                  <a:pt x="1790700" y="1800225"/>
                </a:cubicBezTo>
                <a:cubicBezTo>
                  <a:pt x="1881188" y="1382713"/>
                  <a:pt x="2133600" y="0"/>
                  <a:pt x="2133600" y="0"/>
                </a:cubicBezTo>
                <a:lnTo>
                  <a:pt x="2133600" y="0"/>
                </a:lnTo>
              </a:path>
            </a:pathLst>
          </a:custGeom>
          <a:ln w="28575">
            <a:solidFill>
              <a:srgbClr val="0099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108" name="Полилиния 107"/>
          <p:cNvSpPr/>
          <p:nvPr/>
        </p:nvSpPr>
        <p:spPr>
          <a:xfrm>
            <a:off x="5143504" y="1357298"/>
            <a:ext cx="1714512" cy="2071702"/>
          </a:xfrm>
          <a:custGeom>
            <a:avLst/>
            <a:gdLst>
              <a:gd name="connsiteX0" fmla="*/ 0 w 2133600"/>
              <a:gd name="connsiteY0" fmla="*/ 0 h 3249613"/>
              <a:gd name="connsiteX1" fmla="*/ 352425 w 2133600"/>
              <a:gd name="connsiteY1" fmla="*/ 1790700 h 3249613"/>
              <a:gd name="connsiteX2" fmla="*/ 723900 w 2133600"/>
              <a:gd name="connsiteY2" fmla="*/ 2876550 h 3249613"/>
              <a:gd name="connsiteX3" fmla="*/ 1076325 w 2133600"/>
              <a:gd name="connsiteY3" fmla="*/ 3228975 h 3249613"/>
              <a:gd name="connsiteX4" fmla="*/ 1371600 w 2133600"/>
              <a:gd name="connsiteY4" fmla="*/ 3000375 h 3249613"/>
              <a:gd name="connsiteX5" fmla="*/ 1590675 w 2133600"/>
              <a:gd name="connsiteY5" fmla="*/ 2505075 h 3249613"/>
              <a:gd name="connsiteX6" fmla="*/ 1790700 w 2133600"/>
              <a:gd name="connsiteY6" fmla="*/ 1800225 h 3249613"/>
              <a:gd name="connsiteX7" fmla="*/ 2133600 w 2133600"/>
              <a:gd name="connsiteY7" fmla="*/ 0 h 3249613"/>
              <a:gd name="connsiteX8" fmla="*/ 2133600 w 2133600"/>
              <a:gd name="connsiteY8" fmla="*/ 0 h 32496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133600" h="3249613">
                <a:moveTo>
                  <a:pt x="0" y="0"/>
                </a:moveTo>
                <a:cubicBezTo>
                  <a:pt x="115887" y="655637"/>
                  <a:pt x="231775" y="1311275"/>
                  <a:pt x="352425" y="1790700"/>
                </a:cubicBezTo>
                <a:cubicBezTo>
                  <a:pt x="473075" y="2270125"/>
                  <a:pt x="603250" y="2636838"/>
                  <a:pt x="723900" y="2876550"/>
                </a:cubicBezTo>
                <a:cubicBezTo>
                  <a:pt x="844550" y="3116262"/>
                  <a:pt x="968375" y="3208337"/>
                  <a:pt x="1076325" y="3228975"/>
                </a:cubicBezTo>
                <a:cubicBezTo>
                  <a:pt x="1184275" y="3249613"/>
                  <a:pt x="1285875" y="3121025"/>
                  <a:pt x="1371600" y="3000375"/>
                </a:cubicBezTo>
                <a:cubicBezTo>
                  <a:pt x="1457325" y="2879725"/>
                  <a:pt x="1520825" y="2705100"/>
                  <a:pt x="1590675" y="2505075"/>
                </a:cubicBezTo>
                <a:cubicBezTo>
                  <a:pt x="1660525" y="2305050"/>
                  <a:pt x="1700213" y="2217738"/>
                  <a:pt x="1790700" y="1800225"/>
                </a:cubicBezTo>
                <a:cubicBezTo>
                  <a:pt x="1881188" y="1382713"/>
                  <a:pt x="2133600" y="0"/>
                  <a:pt x="2133600" y="0"/>
                </a:cubicBezTo>
                <a:lnTo>
                  <a:pt x="2133600" y="0"/>
                </a:lnTo>
              </a:path>
            </a:pathLst>
          </a:custGeom>
          <a:ln w="285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cxnSp>
        <p:nvCxnSpPr>
          <p:cNvPr id="110" name="Пряма сполучна лінія 73"/>
          <p:cNvCxnSpPr/>
          <p:nvPr/>
        </p:nvCxnSpPr>
        <p:spPr>
          <a:xfrm rot="5400000">
            <a:off x="2357422" y="3438524"/>
            <a:ext cx="142876" cy="0"/>
          </a:xfrm>
          <a:prstGeom prst="line">
            <a:avLst/>
          </a:prstGeom>
          <a:ln w="19050">
            <a:solidFill>
              <a:schemeClr val="tx2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" name="Пряма сполучна лінія 73"/>
          <p:cNvCxnSpPr/>
          <p:nvPr/>
        </p:nvCxnSpPr>
        <p:spPr>
          <a:xfrm rot="5400000">
            <a:off x="2000232" y="3438524"/>
            <a:ext cx="142876" cy="0"/>
          </a:xfrm>
          <a:prstGeom prst="line">
            <a:avLst/>
          </a:prstGeom>
          <a:ln w="19050">
            <a:solidFill>
              <a:schemeClr val="tx2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2" name="Полилиния 111"/>
          <p:cNvSpPr/>
          <p:nvPr/>
        </p:nvSpPr>
        <p:spPr>
          <a:xfrm>
            <a:off x="1928794" y="1357298"/>
            <a:ext cx="1714512" cy="2071702"/>
          </a:xfrm>
          <a:custGeom>
            <a:avLst/>
            <a:gdLst>
              <a:gd name="connsiteX0" fmla="*/ 0 w 2133600"/>
              <a:gd name="connsiteY0" fmla="*/ 0 h 3249613"/>
              <a:gd name="connsiteX1" fmla="*/ 352425 w 2133600"/>
              <a:gd name="connsiteY1" fmla="*/ 1790700 h 3249613"/>
              <a:gd name="connsiteX2" fmla="*/ 723900 w 2133600"/>
              <a:gd name="connsiteY2" fmla="*/ 2876550 h 3249613"/>
              <a:gd name="connsiteX3" fmla="*/ 1076325 w 2133600"/>
              <a:gd name="connsiteY3" fmla="*/ 3228975 h 3249613"/>
              <a:gd name="connsiteX4" fmla="*/ 1371600 w 2133600"/>
              <a:gd name="connsiteY4" fmla="*/ 3000375 h 3249613"/>
              <a:gd name="connsiteX5" fmla="*/ 1590675 w 2133600"/>
              <a:gd name="connsiteY5" fmla="*/ 2505075 h 3249613"/>
              <a:gd name="connsiteX6" fmla="*/ 1790700 w 2133600"/>
              <a:gd name="connsiteY6" fmla="*/ 1800225 h 3249613"/>
              <a:gd name="connsiteX7" fmla="*/ 2133600 w 2133600"/>
              <a:gd name="connsiteY7" fmla="*/ 0 h 3249613"/>
              <a:gd name="connsiteX8" fmla="*/ 2133600 w 2133600"/>
              <a:gd name="connsiteY8" fmla="*/ 0 h 32496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133600" h="3249613">
                <a:moveTo>
                  <a:pt x="0" y="0"/>
                </a:moveTo>
                <a:cubicBezTo>
                  <a:pt x="115887" y="655637"/>
                  <a:pt x="231775" y="1311275"/>
                  <a:pt x="352425" y="1790700"/>
                </a:cubicBezTo>
                <a:cubicBezTo>
                  <a:pt x="473075" y="2270125"/>
                  <a:pt x="603250" y="2636838"/>
                  <a:pt x="723900" y="2876550"/>
                </a:cubicBezTo>
                <a:cubicBezTo>
                  <a:pt x="844550" y="3116262"/>
                  <a:pt x="968375" y="3208337"/>
                  <a:pt x="1076325" y="3228975"/>
                </a:cubicBezTo>
                <a:cubicBezTo>
                  <a:pt x="1184275" y="3249613"/>
                  <a:pt x="1285875" y="3121025"/>
                  <a:pt x="1371600" y="3000375"/>
                </a:cubicBezTo>
                <a:cubicBezTo>
                  <a:pt x="1457325" y="2879725"/>
                  <a:pt x="1520825" y="2705100"/>
                  <a:pt x="1590675" y="2505075"/>
                </a:cubicBezTo>
                <a:cubicBezTo>
                  <a:pt x="1660525" y="2305050"/>
                  <a:pt x="1700213" y="2217738"/>
                  <a:pt x="1790700" y="1800225"/>
                </a:cubicBezTo>
                <a:cubicBezTo>
                  <a:pt x="1881188" y="1382713"/>
                  <a:pt x="2133600" y="0"/>
                  <a:pt x="2133600" y="0"/>
                </a:cubicBezTo>
                <a:lnTo>
                  <a:pt x="2133600" y="0"/>
                </a:lnTo>
              </a:path>
            </a:pathLst>
          </a:custGeom>
          <a:ln w="28575">
            <a:solidFill>
              <a:srgbClr val="CC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uk-UA" dirty="0">
              <a:solidFill>
                <a:srgbClr val="CC00CC"/>
              </a:solidFill>
            </a:endParaRPr>
          </a:p>
        </p:txBody>
      </p:sp>
      <p:sp>
        <p:nvSpPr>
          <p:cNvPr id="94" name="Полилиния 93"/>
          <p:cNvSpPr/>
          <p:nvPr/>
        </p:nvSpPr>
        <p:spPr>
          <a:xfrm>
            <a:off x="3714744" y="1357298"/>
            <a:ext cx="1714512" cy="2071702"/>
          </a:xfrm>
          <a:custGeom>
            <a:avLst/>
            <a:gdLst>
              <a:gd name="connsiteX0" fmla="*/ 0 w 2133600"/>
              <a:gd name="connsiteY0" fmla="*/ 0 h 3249613"/>
              <a:gd name="connsiteX1" fmla="*/ 352425 w 2133600"/>
              <a:gd name="connsiteY1" fmla="*/ 1790700 h 3249613"/>
              <a:gd name="connsiteX2" fmla="*/ 723900 w 2133600"/>
              <a:gd name="connsiteY2" fmla="*/ 2876550 h 3249613"/>
              <a:gd name="connsiteX3" fmla="*/ 1076325 w 2133600"/>
              <a:gd name="connsiteY3" fmla="*/ 3228975 h 3249613"/>
              <a:gd name="connsiteX4" fmla="*/ 1371600 w 2133600"/>
              <a:gd name="connsiteY4" fmla="*/ 3000375 h 3249613"/>
              <a:gd name="connsiteX5" fmla="*/ 1590675 w 2133600"/>
              <a:gd name="connsiteY5" fmla="*/ 2505075 h 3249613"/>
              <a:gd name="connsiteX6" fmla="*/ 1790700 w 2133600"/>
              <a:gd name="connsiteY6" fmla="*/ 1800225 h 3249613"/>
              <a:gd name="connsiteX7" fmla="*/ 2133600 w 2133600"/>
              <a:gd name="connsiteY7" fmla="*/ 0 h 3249613"/>
              <a:gd name="connsiteX8" fmla="*/ 2133600 w 2133600"/>
              <a:gd name="connsiteY8" fmla="*/ 0 h 32496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133600" h="3249613">
                <a:moveTo>
                  <a:pt x="0" y="0"/>
                </a:moveTo>
                <a:cubicBezTo>
                  <a:pt x="115887" y="655637"/>
                  <a:pt x="231775" y="1311275"/>
                  <a:pt x="352425" y="1790700"/>
                </a:cubicBezTo>
                <a:cubicBezTo>
                  <a:pt x="473075" y="2270125"/>
                  <a:pt x="603250" y="2636838"/>
                  <a:pt x="723900" y="2876550"/>
                </a:cubicBezTo>
                <a:cubicBezTo>
                  <a:pt x="844550" y="3116262"/>
                  <a:pt x="968375" y="3208337"/>
                  <a:pt x="1076325" y="3228975"/>
                </a:cubicBezTo>
                <a:cubicBezTo>
                  <a:pt x="1184275" y="3249613"/>
                  <a:pt x="1285875" y="3121025"/>
                  <a:pt x="1371600" y="3000375"/>
                </a:cubicBezTo>
                <a:cubicBezTo>
                  <a:pt x="1457325" y="2879725"/>
                  <a:pt x="1520825" y="2705100"/>
                  <a:pt x="1590675" y="2505075"/>
                </a:cubicBezTo>
                <a:cubicBezTo>
                  <a:pt x="1660525" y="2305050"/>
                  <a:pt x="1700213" y="2217738"/>
                  <a:pt x="1790700" y="1800225"/>
                </a:cubicBezTo>
                <a:cubicBezTo>
                  <a:pt x="1881188" y="1382713"/>
                  <a:pt x="2133600" y="0"/>
                  <a:pt x="2133600" y="0"/>
                </a:cubicBezTo>
                <a:lnTo>
                  <a:pt x="2133600" y="0"/>
                </a:lnTo>
              </a:path>
            </a:pathLst>
          </a:cu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97" name="Прямоугольник 96"/>
          <p:cNvSpPr/>
          <p:nvPr/>
        </p:nvSpPr>
        <p:spPr>
          <a:xfrm>
            <a:off x="5214942" y="2000240"/>
            <a:ext cx="128588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400" b="1" dirty="0" smtClean="0">
                <a:latin typeface="Book Antiqua" pitchFamily="18" charset="0"/>
              </a:rPr>
              <a:t>у= х</a:t>
            </a:r>
            <a:r>
              <a:rPr lang="uk-UA" sz="2400" b="1" dirty="0" smtClean="0">
                <a:latin typeface="Times New Roman"/>
                <a:cs typeface="Times New Roman"/>
              </a:rPr>
              <a:t>²</a:t>
            </a:r>
            <a:endParaRPr lang="uk-UA" sz="2400" dirty="0"/>
          </a:p>
        </p:txBody>
      </p:sp>
      <p:sp>
        <p:nvSpPr>
          <p:cNvPr id="105" name="Полилиния 104"/>
          <p:cNvSpPr/>
          <p:nvPr/>
        </p:nvSpPr>
        <p:spPr>
          <a:xfrm rot="10800000">
            <a:off x="3714744" y="3429000"/>
            <a:ext cx="1714512" cy="2071702"/>
          </a:xfrm>
          <a:custGeom>
            <a:avLst/>
            <a:gdLst>
              <a:gd name="connsiteX0" fmla="*/ 0 w 2133600"/>
              <a:gd name="connsiteY0" fmla="*/ 0 h 3249613"/>
              <a:gd name="connsiteX1" fmla="*/ 352425 w 2133600"/>
              <a:gd name="connsiteY1" fmla="*/ 1790700 h 3249613"/>
              <a:gd name="connsiteX2" fmla="*/ 723900 w 2133600"/>
              <a:gd name="connsiteY2" fmla="*/ 2876550 h 3249613"/>
              <a:gd name="connsiteX3" fmla="*/ 1076325 w 2133600"/>
              <a:gd name="connsiteY3" fmla="*/ 3228975 h 3249613"/>
              <a:gd name="connsiteX4" fmla="*/ 1371600 w 2133600"/>
              <a:gd name="connsiteY4" fmla="*/ 3000375 h 3249613"/>
              <a:gd name="connsiteX5" fmla="*/ 1590675 w 2133600"/>
              <a:gd name="connsiteY5" fmla="*/ 2505075 h 3249613"/>
              <a:gd name="connsiteX6" fmla="*/ 1790700 w 2133600"/>
              <a:gd name="connsiteY6" fmla="*/ 1800225 h 3249613"/>
              <a:gd name="connsiteX7" fmla="*/ 2133600 w 2133600"/>
              <a:gd name="connsiteY7" fmla="*/ 0 h 3249613"/>
              <a:gd name="connsiteX8" fmla="*/ 2133600 w 2133600"/>
              <a:gd name="connsiteY8" fmla="*/ 0 h 32496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133600" h="3249613">
                <a:moveTo>
                  <a:pt x="0" y="0"/>
                </a:moveTo>
                <a:cubicBezTo>
                  <a:pt x="115887" y="655637"/>
                  <a:pt x="231775" y="1311275"/>
                  <a:pt x="352425" y="1790700"/>
                </a:cubicBezTo>
                <a:cubicBezTo>
                  <a:pt x="473075" y="2270125"/>
                  <a:pt x="603250" y="2636838"/>
                  <a:pt x="723900" y="2876550"/>
                </a:cubicBezTo>
                <a:cubicBezTo>
                  <a:pt x="844550" y="3116262"/>
                  <a:pt x="968375" y="3208337"/>
                  <a:pt x="1076325" y="3228975"/>
                </a:cubicBezTo>
                <a:cubicBezTo>
                  <a:pt x="1184275" y="3249613"/>
                  <a:pt x="1285875" y="3121025"/>
                  <a:pt x="1371600" y="3000375"/>
                </a:cubicBezTo>
                <a:cubicBezTo>
                  <a:pt x="1457325" y="2879725"/>
                  <a:pt x="1520825" y="2705100"/>
                  <a:pt x="1590675" y="2505075"/>
                </a:cubicBezTo>
                <a:cubicBezTo>
                  <a:pt x="1660525" y="2305050"/>
                  <a:pt x="1700213" y="2217738"/>
                  <a:pt x="1790700" y="1800225"/>
                </a:cubicBezTo>
                <a:cubicBezTo>
                  <a:pt x="1881188" y="1382713"/>
                  <a:pt x="2133600" y="0"/>
                  <a:pt x="2133600" y="0"/>
                </a:cubicBezTo>
                <a:lnTo>
                  <a:pt x="2133600" y="0"/>
                </a:lnTo>
              </a:path>
            </a:pathLst>
          </a:cu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109" name="Прямоугольник 108"/>
          <p:cNvSpPr/>
          <p:nvPr/>
        </p:nvSpPr>
        <p:spPr>
          <a:xfrm>
            <a:off x="5286380" y="5000636"/>
            <a:ext cx="135732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400" b="1" dirty="0" smtClean="0">
                <a:latin typeface="Cambria Math"/>
                <a:ea typeface="Cambria Math"/>
              </a:rPr>
              <a:t> </a:t>
            </a:r>
            <a:r>
              <a:rPr lang="uk-UA" sz="2400" b="1" dirty="0" smtClean="0">
                <a:latin typeface="Book Antiqua" pitchFamily="18" charset="0"/>
              </a:rPr>
              <a:t>у= </a:t>
            </a:r>
            <a:r>
              <a:rPr lang="uk-UA" sz="2400" b="1" dirty="0" smtClean="0">
                <a:latin typeface="Cambria Math"/>
                <a:ea typeface="Cambria Math"/>
              </a:rPr>
              <a:t>⎯</a:t>
            </a:r>
            <a:r>
              <a:rPr lang="uk-UA" sz="2400" b="1" dirty="0" smtClean="0">
                <a:latin typeface="Book Antiqua" pitchFamily="18" charset="0"/>
              </a:rPr>
              <a:t>х</a:t>
            </a:r>
            <a:r>
              <a:rPr lang="uk-UA" sz="2400" b="1" dirty="0" smtClean="0">
                <a:latin typeface="Times New Roman"/>
                <a:cs typeface="Times New Roman"/>
              </a:rPr>
              <a:t>²</a:t>
            </a:r>
            <a:endParaRPr lang="uk-UA" sz="2400" dirty="0"/>
          </a:p>
        </p:txBody>
      </p:sp>
      <p:sp>
        <p:nvSpPr>
          <p:cNvPr id="114" name="Полилиния 113"/>
          <p:cNvSpPr/>
          <p:nvPr/>
        </p:nvSpPr>
        <p:spPr>
          <a:xfrm rot="10800000">
            <a:off x="4071934" y="3429000"/>
            <a:ext cx="1714512" cy="2071702"/>
          </a:xfrm>
          <a:custGeom>
            <a:avLst/>
            <a:gdLst>
              <a:gd name="connsiteX0" fmla="*/ 0 w 2133600"/>
              <a:gd name="connsiteY0" fmla="*/ 0 h 3249613"/>
              <a:gd name="connsiteX1" fmla="*/ 352425 w 2133600"/>
              <a:gd name="connsiteY1" fmla="*/ 1790700 h 3249613"/>
              <a:gd name="connsiteX2" fmla="*/ 723900 w 2133600"/>
              <a:gd name="connsiteY2" fmla="*/ 2876550 h 3249613"/>
              <a:gd name="connsiteX3" fmla="*/ 1076325 w 2133600"/>
              <a:gd name="connsiteY3" fmla="*/ 3228975 h 3249613"/>
              <a:gd name="connsiteX4" fmla="*/ 1371600 w 2133600"/>
              <a:gd name="connsiteY4" fmla="*/ 3000375 h 3249613"/>
              <a:gd name="connsiteX5" fmla="*/ 1590675 w 2133600"/>
              <a:gd name="connsiteY5" fmla="*/ 2505075 h 3249613"/>
              <a:gd name="connsiteX6" fmla="*/ 1790700 w 2133600"/>
              <a:gd name="connsiteY6" fmla="*/ 1800225 h 3249613"/>
              <a:gd name="connsiteX7" fmla="*/ 2133600 w 2133600"/>
              <a:gd name="connsiteY7" fmla="*/ 0 h 3249613"/>
              <a:gd name="connsiteX8" fmla="*/ 2133600 w 2133600"/>
              <a:gd name="connsiteY8" fmla="*/ 0 h 32496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133600" h="3249613">
                <a:moveTo>
                  <a:pt x="0" y="0"/>
                </a:moveTo>
                <a:cubicBezTo>
                  <a:pt x="115887" y="655637"/>
                  <a:pt x="231775" y="1311275"/>
                  <a:pt x="352425" y="1790700"/>
                </a:cubicBezTo>
                <a:cubicBezTo>
                  <a:pt x="473075" y="2270125"/>
                  <a:pt x="603250" y="2636838"/>
                  <a:pt x="723900" y="2876550"/>
                </a:cubicBezTo>
                <a:cubicBezTo>
                  <a:pt x="844550" y="3116262"/>
                  <a:pt x="968375" y="3208337"/>
                  <a:pt x="1076325" y="3228975"/>
                </a:cubicBezTo>
                <a:cubicBezTo>
                  <a:pt x="1184275" y="3249613"/>
                  <a:pt x="1285875" y="3121025"/>
                  <a:pt x="1371600" y="3000375"/>
                </a:cubicBezTo>
                <a:cubicBezTo>
                  <a:pt x="1457325" y="2879725"/>
                  <a:pt x="1520825" y="2705100"/>
                  <a:pt x="1590675" y="2505075"/>
                </a:cubicBezTo>
                <a:cubicBezTo>
                  <a:pt x="1660525" y="2305050"/>
                  <a:pt x="1700213" y="2217738"/>
                  <a:pt x="1790700" y="1800225"/>
                </a:cubicBezTo>
                <a:cubicBezTo>
                  <a:pt x="1881188" y="1382713"/>
                  <a:pt x="2133600" y="0"/>
                  <a:pt x="2133600" y="0"/>
                </a:cubicBezTo>
                <a:lnTo>
                  <a:pt x="2133600" y="0"/>
                </a:lnTo>
              </a:path>
            </a:pathLst>
          </a:custGeom>
          <a:ln w="28575">
            <a:solidFill>
              <a:srgbClr val="0099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116" name="Прямоугольник 115"/>
          <p:cNvSpPr/>
          <p:nvPr/>
        </p:nvSpPr>
        <p:spPr>
          <a:xfrm>
            <a:off x="5357818" y="3786190"/>
            <a:ext cx="214314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smtClean="0">
                <a:latin typeface="Book Antiqua" pitchFamily="18" charset="0"/>
                <a:ea typeface="Cambria Math"/>
              </a:rPr>
              <a:t> </a:t>
            </a:r>
            <a:r>
              <a:rPr lang="uk-UA" sz="2400" b="1" dirty="0" smtClean="0">
                <a:solidFill>
                  <a:srgbClr val="43713B"/>
                </a:solidFill>
                <a:latin typeface="Book Antiqua" pitchFamily="18" charset="0"/>
              </a:rPr>
              <a:t>у = </a:t>
            </a:r>
            <a:r>
              <a:rPr lang="uk-UA" sz="2400" b="1" dirty="0" smtClean="0">
                <a:solidFill>
                  <a:srgbClr val="43713B"/>
                </a:solidFill>
                <a:latin typeface="Cambria Math"/>
                <a:ea typeface="Cambria Math"/>
              </a:rPr>
              <a:t>⎯</a:t>
            </a:r>
            <a:r>
              <a:rPr lang="uk-UA" sz="2400" b="1" dirty="0" smtClean="0">
                <a:solidFill>
                  <a:srgbClr val="43713B"/>
                </a:solidFill>
                <a:latin typeface="Book Antiqua" pitchFamily="18" charset="0"/>
              </a:rPr>
              <a:t>(х</a:t>
            </a:r>
            <a:r>
              <a:rPr lang="uk-UA" sz="2400" b="1" dirty="0" smtClean="0">
                <a:solidFill>
                  <a:srgbClr val="43713B"/>
                </a:solidFill>
                <a:latin typeface="Cambria Math"/>
                <a:ea typeface="Cambria Math"/>
                <a:cs typeface="Times New Roman"/>
              </a:rPr>
              <a:t>⎯ 1)</a:t>
            </a:r>
            <a:r>
              <a:rPr lang="uk-UA" sz="2400" b="1" dirty="0" smtClean="0">
                <a:solidFill>
                  <a:srgbClr val="43713B"/>
                </a:solidFill>
                <a:latin typeface="Times New Roman"/>
                <a:cs typeface="Times New Roman"/>
              </a:rPr>
              <a:t>²</a:t>
            </a:r>
            <a:endParaRPr lang="uk-UA" sz="2400" dirty="0">
              <a:solidFill>
                <a:srgbClr val="43713B"/>
              </a:solidFill>
            </a:endParaRPr>
          </a:p>
        </p:txBody>
      </p:sp>
      <p:sp>
        <p:nvSpPr>
          <p:cNvPr id="117" name="Прямоугольник 116"/>
          <p:cNvSpPr/>
          <p:nvPr/>
        </p:nvSpPr>
        <p:spPr>
          <a:xfrm>
            <a:off x="4786314" y="2967335"/>
            <a:ext cx="171451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err="1" smtClean="0">
                <a:solidFill>
                  <a:srgbClr val="C00000"/>
                </a:solidFill>
                <a:latin typeface="Cambria Math"/>
                <a:ea typeface="Cambria Math"/>
              </a:rPr>
              <a:t> </a:t>
            </a:r>
            <a:r>
              <a:rPr lang="uk-UA" sz="2400" b="1" dirty="0" err="1" smtClean="0">
                <a:solidFill>
                  <a:srgbClr val="C00000"/>
                </a:solidFill>
                <a:latin typeface="Book Antiqua" pitchFamily="18" charset="0"/>
              </a:rPr>
              <a:t>у=</a:t>
            </a:r>
            <a:r>
              <a:rPr lang="uk-UA" sz="2400" b="1" dirty="0" err="1" smtClean="0">
                <a:solidFill>
                  <a:srgbClr val="C00000"/>
                </a:solidFill>
                <a:latin typeface="Cambria Math"/>
                <a:ea typeface="Cambria Math"/>
              </a:rPr>
              <a:t>⎯</a:t>
            </a:r>
            <a:r>
              <a:rPr lang="uk-UA" sz="2400" b="1" dirty="0" err="1" smtClean="0">
                <a:solidFill>
                  <a:srgbClr val="C00000"/>
                </a:solidFill>
                <a:latin typeface="Book Antiqua" pitchFamily="18" charset="0"/>
              </a:rPr>
              <a:t>х</a:t>
            </a:r>
            <a:r>
              <a:rPr lang="uk-UA" sz="2400" b="1" dirty="0" err="1" smtClean="0">
                <a:solidFill>
                  <a:srgbClr val="C00000"/>
                </a:solidFill>
                <a:latin typeface="Times New Roman"/>
                <a:cs typeface="Times New Roman"/>
              </a:rPr>
              <a:t>²</a:t>
            </a:r>
            <a:r>
              <a:rPr lang="uk-UA" sz="2400" b="1" dirty="0" err="1" smtClean="0">
                <a:solidFill>
                  <a:srgbClr val="C00000"/>
                </a:solidFill>
                <a:latin typeface="Cambria Math"/>
                <a:ea typeface="Cambria Math"/>
                <a:cs typeface="Times New Roman"/>
              </a:rPr>
              <a:t>+</a:t>
            </a:r>
            <a:r>
              <a:rPr lang="uk-UA" sz="2400" b="1" dirty="0" smtClean="0">
                <a:solidFill>
                  <a:srgbClr val="C00000"/>
                </a:solidFill>
                <a:latin typeface="Cambria Math"/>
                <a:ea typeface="Cambria Math"/>
                <a:cs typeface="Times New Roman"/>
              </a:rPr>
              <a:t> </a:t>
            </a:r>
            <a:r>
              <a:rPr lang="uk-UA" sz="2400" b="1" dirty="0" smtClean="0">
                <a:solidFill>
                  <a:srgbClr val="C00000"/>
                </a:solidFill>
                <a:latin typeface="Times New Roman"/>
                <a:cs typeface="Times New Roman"/>
              </a:rPr>
              <a:t>1</a:t>
            </a:r>
            <a:endParaRPr lang="uk-UA" sz="2400" dirty="0"/>
          </a:p>
        </p:txBody>
      </p:sp>
      <p:sp>
        <p:nvSpPr>
          <p:cNvPr id="118" name="Полилиния 117"/>
          <p:cNvSpPr/>
          <p:nvPr/>
        </p:nvSpPr>
        <p:spPr>
          <a:xfrm rot="10800000">
            <a:off x="3714744" y="3429000"/>
            <a:ext cx="1714512" cy="2071702"/>
          </a:xfrm>
          <a:custGeom>
            <a:avLst/>
            <a:gdLst>
              <a:gd name="connsiteX0" fmla="*/ 0 w 2133600"/>
              <a:gd name="connsiteY0" fmla="*/ 0 h 3249613"/>
              <a:gd name="connsiteX1" fmla="*/ 352425 w 2133600"/>
              <a:gd name="connsiteY1" fmla="*/ 1790700 h 3249613"/>
              <a:gd name="connsiteX2" fmla="*/ 723900 w 2133600"/>
              <a:gd name="connsiteY2" fmla="*/ 2876550 h 3249613"/>
              <a:gd name="connsiteX3" fmla="*/ 1076325 w 2133600"/>
              <a:gd name="connsiteY3" fmla="*/ 3228975 h 3249613"/>
              <a:gd name="connsiteX4" fmla="*/ 1371600 w 2133600"/>
              <a:gd name="connsiteY4" fmla="*/ 3000375 h 3249613"/>
              <a:gd name="connsiteX5" fmla="*/ 1590675 w 2133600"/>
              <a:gd name="connsiteY5" fmla="*/ 2505075 h 3249613"/>
              <a:gd name="connsiteX6" fmla="*/ 1790700 w 2133600"/>
              <a:gd name="connsiteY6" fmla="*/ 1800225 h 3249613"/>
              <a:gd name="connsiteX7" fmla="*/ 2133600 w 2133600"/>
              <a:gd name="connsiteY7" fmla="*/ 0 h 3249613"/>
              <a:gd name="connsiteX8" fmla="*/ 2133600 w 2133600"/>
              <a:gd name="connsiteY8" fmla="*/ 0 h 32496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133600" h="3249613">
                <a:moveTo>
                  <a:pt x="0" y="0"/>
                </a:moveTo>
                <a:cubicBezTo>
                  <a:pt x="115887" y="655637"/>
                  <a:pt x="231775" y="1311275"/>
                  <a:pt x="352425" y="1790700"/>
                </a:cubicBezTo>
                <a:cubicBezTo>
                  <a:pt x="473075" y="2270125"/>
                  <a:pt x="603250" y="2636838"/>
                  <a:pt x="723900" y="2876550"/>
                </a:cubicBezTo>
                <a:cubicBezTo>
                  <a:pt x="844550" y="3116262"/>
                  <a:pt x="968375" y="3208337"/>
                  <a:pt x="1076325" y="3228975"/>
                </a:cubicBezTo>
                <a:cubicBezTo>
                  <a:pt x="1184275" y="3249613"/>
                  <a:pt x="1285875" y="3121025"/>
                  <a:pt x="1371600" y="3000375"/>
                </a:cubicBezTo>
                <a:cubicBezTo>
                  <a:pt x="1457325" y="2879725"/>
                  <a:pt x="1520825" y="2705100"/>
                  <a:pt x="1590675" y="2505075"/>
                </a:cubicBezTo>
                <a:cubicBezTo>
                  <a:pt x="1660525" y="2305050"/>
                  <a:pt x="1700213" y="2217738"/>
                  <a:pt x="1790700" y="1800225"/>
                </a:cubicBezTo>
                <a:cubicBezTo>
                  <a:pt x="1881188" y="1382713"/>
                  <a:pt x="2133600" y="0"/>
                  <a:pt x="2133600" y="0"/>
                </a:cubicBezTo>
                <a:lnTo>
                  <a:pt x="2133600" y="0"/>
                </a:lnTo>
              </a:path>
            </a:pathLst>
          </a:cu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119" name="Полилиния 118"/>
          <p:cNvSpPr/>
          <p:nvPr/>
        </p:nvSpPr>
        <p:spPr>
          <a:xfrm rot="10800000">
            <a:off x="5143504" y="3429000"/>
            <a:ext cx="1714512" cy="2071702"/>
          </a:xfrm>
          <a:custGeom>
            <a:avLst/>
            <a:gdLst>
              <a:gd name="connsiteX0" fmla="*/ 0 w 2133600"/>
              <a:gd name="connsiteY0" fmla="*/ 0 h 3249613"/>
              <a:gd name="connsiteX1" fmla="*/ 352425 w 2133600"/>
              <a:gd name="connsiteY1" fmla="*/ 1790700 h 3249613"/>
              <a:gd name="connsiteX2" fmla="*/ 723900 w 2133600"/>
              <a:gd name="connsiteY2" fmla="*/ 2876550 h 3249613"/>
              <a:gd name="connsiteX3" fmla="*/ 1076325 w 2133600"/>
              <a:gd name="connsiteY3" fmla="*/ 3228975 h 3249613"/>
              <a:gd name="connsiteX4" fmla="*/ 1371600 w 2133600"/>
              <a:gd name="connsiteY4" fmla="*/ 3000375 h 3249613"/>
              <a:gd name="connsiteX5" fmla="*/ 1590675 w 2133600"/>
              <a:gd name="connsiteY5" fmla="*/ 2505075 h 3249613"/>
              <a:gd name="connsiteX6" fmla="*/ 1790700 w 2133600"/>
              <a:gd name="connsiteY6" fmla="*/ 1800225 h 3249613"/>
              <a:gd name="connsiteX7" fmla="*/ 2133600 w 2133600"/>
              <a:gd name="connsiteY7" fmla="*/ 0 h 3249613"/>
              <a:gd name="connsiteX8" fmla="*/ 2133600 w 2133600"/>
              <a:gd name="connsiteY8" fmla="*/ 0 h 32496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133600" h="3249613">
                <a:moveTo>
                  <a:pt x="0" y="0"/>
                </a:moveTo>
                <a:cubicBezTo>
                  <a:pt x="115887" y="655637"/>
                  <a:pt x="231775" y="1311275"/>
                  <a:pt x="352425" y="1790700"/>
                </a:cubicBezTo>
                <a:cubicBezTo>
                  <a:pt x="473075" y="2270125"/>
                  <a:pt x="603250" y="2636838"/>
                  <a:pt x="723900" y="2876550"/>
                </a:cubicBezTo>
                <a:cubicBezTo>
                  <a:pt x="844550" y="3116262"/>
                  <a:pt x="968375" y="3208337"/>
                  <a:pt x="1076325" y="3228975"/>
                </a:cubicBezTo>
                <a:cubicBezTo>
                  <a:pt x="1184275" y="3249613"/>
                  <a:pt x="1285875" y="3121025"/>
                  <a:pt x="1371600" y="3000375"/>
                </a:cubicBezTo>
                <a:cubicBezTo>
                  <a:pt x="1457325" y="2879725"/>
                  <a:pt x="1520825" y="2705100"/>
                  <a:pt x="1590675" y="2505075"/>
                </a:cubicBezTo>
                <a:cubicBezTo>
                  <a:pt x="1660525" y="2305050"/>
                  <a:pt x="1700213" y="2217738"/>
                  <a:pt x="1790700" y="1800225"/>
                </a:cubicBezTo>
                <a:cubicBezTo>
                  <a:pt x="1881188" y="1382713"/>
                  <a:pt x="2133600" y="0"/>
                  <a:pt x="2133600" y="0"/>
                </a:cubicBezTo>
                <a:lnTo>
                  <a:pt x="2133600" y="0"/>
                </a:lnTo>
              </a:path>
            </a:pathLst>
          </a:custGeom>
          <a:ln w="285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121" name="Прямоугольник 120"/>
          <p:cNvSpPr/>
          <p:nvPr/>
        </p:nvSpPr>
        <p:spPr>
          <a:xfrm>
            <a:off x="6643702" y="4500570"/>
            <a:ext cx="185018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2400" b="1" dirty="0" smtClean="0">
                <a:solidFill>
                  <a:srgbClr val="0070C0"/>
                </a:solidFill>
                <a:latin typeface="Book Antiqua" pitchFamily="18" charset="0"/>
              </a:rPr>
              <a:t>у = </a:t>
            </a:r>
            <a:r>
              <a:rPr lang="uk-UA" sz="2400" b="1" dirty="0" smtClean="0">
                <a:solidFill>
                  <a:srgbClr val="0070C0"/>
                </a:solidFill>
                <a:latin typeface="Cambria Math"/>
                <a:ea typeface="Cambria Math"/>
              </a:rPr>
              <a:t>⎯</a:t>
            </a:r>
            <a:r>
              <a:rPr lang="uk-UA" sz="2400" b="1" dirty="0" smtClean="0">
                <a:solidFill>
                  <a:srgbClr val="0070C0"/>
                </a:solidFill>
                <a:latin typeface="Book Antiqua" pitchFamily="18" charset="0"/>
              </a:rPr>
              <a:t>(х</a:t>
            </a:r>
            <a:r>
              <a:rPr lang="uk-UA" sz="2400" b="1" dirty="0" smtClean="0">
                <a:solidFill>
                  <a:srgbClr val="0070C0"/>
                </a:solidFill>
                <a:latin typeface="Times New Roman"/>
                <a:cs typeface="Times New Roman"/>
              </a:rPr>
              <a:t> </a:t>
            </a:r>
            <a:r>
              <a:rPr lang="uk-UA" sz="2400" b="1" dirty="0" smtClean="0">
                <a:solidFill>
                  <a:srgbClr val="0070C0"/>
                </a:solidFill>
                <a:latin typeface="Cambria Math"/>
                <a:ea typeface="Cambria Math"/>
                <a:cs typeface="Times New Roman"/>
              </a:rPr>
              <a:t>⎯</a:t>
            </a:r>
            <a:r>
              <a:rPr lang="uk-UA" sz="2400" b="1" dirty="0" smtClean="0">
                <a:solidFill>
                  <a:srgbClr val="0070C0"/>
                </a:solidFill>
                <a:latin typeface="Times New Roman"/>
                <a:cs typeface="Times New Roman"/>
              </a:rPr>
              <a:t> 4)² </a:t>
            </a:r>
            <a:endParaRPr lang="uk-UA" sz="2400" dirty="0">
              <a:solidFill>
                <a:srgbClr val="0070C0"/>
              </a:solidFill>
            </a:endParaRPr>
          </a:p>
        </p:txBody>
      </p:sp>
      <p:sp>
        <p:nvSpPr>
          <p:cNvPr id="124" name="Прямоугольник 123"/>
          <p:cNvSpPr/>
          <p:nvPr/>
        </p:nvSpPr>
        <p:spPr>
          <a:xfrm>
            <a:off x="6572264" y="5500702"/>
            <a:ext cx="225254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 smtClean="0">
                <a:solidFill>
                  <a:srgbClr val="0070C0"/>
                </a:solidFill>
                <a:latin typeface="Book Antiqua" pitchFamily="18" charset="0"/>
              </a:rPr>
              <a:t> </a:t>
            </a:r>
            <a:r>
              <a:rPr lang="uk-UA" sz="2400" b="1" dirty="0" smtClean="0">
                <a:solidFill>
                  <a:srgbClr val="0070C0"/>
                </a:solidFill>
                <a:latin typeface="Book Antiqua" pitchFamily="18" charset="0"/>
              </a:rPr>
              <a:t>у = </a:t>
            </a:r>
            <a:r>
              <a:rPr lang="uk-UA" sz="2400" b="1" dirty="0" smtClean="0">
                <a:solidFill>
                  <a:srgbClr val="0070C0"/>
                </a:solidFill>
                <a:latin typeface="Cambria Math"/>
                <a:ea typeface="Cambria Math"/>
              </a:rPr>
              <a:t>⎯</a:t>
            </a:r>
            <a:r>
              <a:rPr lang="uk-UA" sz="2400" b="1" dirty="0" smtClean="0">
                <a:solidFill>
                  <a:srgbClr val="0070C0"/>
                </a:solidFill>
                <a:latin typeface="Book Antiqua" pitchFamily="18" charset="0"/>
              </a:rPr>
              <a:t>(х</a:t>
            </a:r>
            <a:r>
              <a:rPr lang="uk-UA" sz="2400" b="1" dirty="0" smtClean="0">
                <a:solidFill>
                  <a:srgbClr val="0070C0"/>
                </a:solidFill>
                <a:latin typeface="Times New Roman"/>
                <a:cs typeface="Times New Roman"/>
              </a:rPr>
              <a:t> </a:t>
            </a:r>
            <a:r>
              <a:rPr lang="uk-UA" sz="2400" b="1" dirty="0" smtClean="0">
                <a:solidFill>
                  <a:srgbClr val="0070C0"/>
                </a:solidFill>
                <a:latin typeface="Cambria Math"/>
                <a:ea typeface="Cambria Math"/>
                <a:cs typeface="Times New Roman"/>
              </a:rPr>
              <a:t>⎯</a:t>
            </a:r>
            <a:r>
              <a:rPr lang="uk-UA" sz="2400" b="1" dirty="0" smtClean="0">
                <a:solidFill>
                  <a:srgbClr val="0070C0"/>
                </a:solidFill>
                <a:latin typeface="Times New Roman"/>
                <a:cs typeface="Times New Roman"/>
              </a:rPr>
              <a:t> 4)²</a:t>
            </a:r>
            <a:r>
              <a:rPr lang="uk-UA" sz="2400" b="1" dirty="0" smtClean="0">
                <a:solidFill>
                  <a:srgbClr val="0070C0"/>
                </a:solidFill>
                <a:latin typeface="Cambria Math"/>
                <a:ea typeface="Cambria Math"/>
                <a:cs typeface="Times New Roman"/>
              </a:rPr>
              <a:t>⎯3</a:t>
            </a:r>
            <a:r>
              <a:rPr lang="uk-UA" sz="2400" b="1" dirty="0" smtClean="0">
                <a:solidFill>
                  <a:srgbClr val="0070C0"/>
                </a:solidFill>
                <a:latin typeface="Times New Roman"/>
                <a:cs typeface="Times New Roman"/>
              </a:rPr>
              <a:t> </a:t>
            </a:r>
            <a:endParaRPr lang="uk-UA" sz="2400" dirty="0"/>
          </a:p>
        </p:txBody>
      </p:sp>
      <p:sp>
        <p:nvSpPr>
          <p:cNvPr id="125" name="Прямоугольник 124"/>
          <p:cNvSpPr/>
          <p:nvPr/>
        </p:nvSpPr>
        <p:spPr>
          <a:xfrm>
            <a:off x="500034" y="2643182"/>
            <a:ext cx="191270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 smtClean="0">
                <a:solidFill>
                  <a:srgbClr val="CC00CC"/>
                </a:solidFill>
                <a:latin typeface="Book Antiqua" pitchFamily="18" charset="0"/>
              </a:rPr>
              <a:t>  </a:t>
            </a:r>
            <a:r>
              <a:rPr lang="uk-UA" sz="2400" b="1" dirty="0" smtClean="0">
                <a:solidFill>
                  <a:srgbClr val="CC00CC"/>
                </a:solidFill>
                <a:latin typeface="Book Antiqua" pitchFamily="18" charset="0"/>
              </a:rPr>
              <a:t>у = (х</a:t>
            </a:r>
            <a:r>
              <a:rPr lang="uk-UA" sz="2400" b="1" dirty="0" smtClean="0">
                <a:solidFill>
                  <a:srgbClr val="CC00CC"/>
                </a:solidFill>
                <a:latin typeface="Times New Roman"/>
                <a:cs typeface="Times New Roman"/>
              </a:rPr>
              <a:t> </a:t>
            </a:r>
            <a:r>
              <a:rPr lang="uk-UA" sz="2400" b="1" dirty="0" smtClean="0">
                <a:solidFill>
                  <a:srgbClr val="CC00CC"/>
                </a:solidFill>
                <a:latin typeface="Cambria Math"/>
                <a:ea typeface="Cambria Math"/>
                <a:cs typeface="Times New Roman"/>
              </a:rPr>
              <a:t>+</a:t>
            </a:r>
            <a:r>
              <a:rPr lang="uk-UA" sz="2400" b="1" dirty="0" smtClean="0">
                <a:solidFill>
                  <a:srgbClr val="CC00CC"/>
                </a:solidFill>
                <a:latin typeface="Times New Roman"/>
                <a:cs typeface="Times New Roman"/>
              </a:rPr>
              <a:t> 5)² </a:t>
            </a:r>
            <a:endParaRPr lang="uk-UA" sz="2400" dirty="0">
              <a:solidFill>
                <a:srgbClr val="CC00CC"/>
              </a:solidFill>
            </a:endParaRPr>
          </a:p>
        </p:txBody>
      </p:sp>
      <p:sp>
        <p:nvSpPr>
          <p:cNvPr id="126" name="Полилиния 125"/>
          <p:cNvSpPr/>
          <p:nvPr/>
        </p:nvSpPr>
        <p:spPr>
          <a:xfrm rot="10800000">
            <a:off x="1928794" y="3429000"/>
            <a:ext cx="1714512" cy="2071702"/>
          </a:xfrm>
          <a:custGeom>
            <a:avLst/>
            <a:gdLst>
              <a:gd name="connsiteX0" fmla="*/ 0 w 2133600"/>
              <a:gd name="connsiteY0" fmla="*/ 0 h 3249613"/>
              <a:gd name="connsiteX1" fmla="*/ 352425 w 2133600"/>
              <a:gd name="connsiteY1" fmla="*/ 1790700 h 3249613"/>
              <a:gd name="connsiteX2" fmla="*/ 723900 w 2133600"/>
              <a:gd name="connsiteY2" fmla="*/ 2876550 h 3249613"/>
              <a:gd name="connsiteX3" fmla="*/ 1076325 w 2133600"/>
              <a:gd name="connsiteY3" fmla="*/ 3228975 h 3249613"/>
              <a:gd name="connsiteX4" fmla="*/ 1371600 w 2133600"/>
              <a:gd name="connsiteY4" fmla="*/ 3000375 h 3249613"/>
              <a:gd name="connsiteX5" fmla="*/ 1590675 w 2133600"/>
              <a:gd name="connsiteY5" fmla="*/ 2505075 h 3249613"/>
              <a:gd name="connsiteX6" fmla="*/ 1790700 w 2133600"/>
              <a:gd name="connsiteY6" fmla="*/ 1800225 h 3249613"/>
              <a:gd name="connsiteX7" fmla="*/ 2133600 w 2133600"/>
              <a:gd name="connsiteY7" fmla="*/ 0 h 3249613"/>
              <a:gd name="connsiteX8" fmla="*/ 2133600 w 2133600"/>
              <a:gd name="connsiteY8" fmla="*/ 0 h 32496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133600" h="3249613">
                <a:moveTo>
                  <a:pt x="0" y="0"/>
                </a:moveTo>
                <a:cubicBezTo>
                  <a:pt x="115887" y="655637"/>
                  <a:pt x="231775" y="1311275"/>
                  <a:pt x="352425" y="1790700"/>
                </a:cubicBezTo>
                <a:cubicBezTo>
                  <a:pt x="473075" y="2270125"/>
                  <a:pt x="603250" y="2636838"/>
                  <a:pt x="723900" y="2876550"/>
                </a:cubicBezTo>
                <a:cubicBezTo>
                  <a:pt x="844550" y="3116262"/>
                  <a:pt x="968375" y="3208337"/>
                  <a:pt x="1076325" y="3228975"/>
                </a:cubicBezTo>
                <a:cubicBezTo>
                  <a:pt x="1184275" y="3249613"/>
                  <a:pt x="1285875" y="3121025"/>
                  <a:pt x="1371600" y="3000375"/>
                </a:cubicBezTo>
                <a:cubicBezTo>
                  <a:pt x="1457325" y="2879725"/>
                  <a:pt x="1520825" y="2705100"/>
                  <a:pt x="1590675" y="2505075"/>
                </a:cubicBezTo>
                <a:cubicBezTo>
                  <a:pt x="1660525" y="2305050"/>
                  <a:pt x="1700213" y="2217738"/>
                  <a:pt x="1790700" y="1800225"/>
                </a:cubicBezTo>
                <a:cubicBezTo>
                  <a:pt x="1881188" y="1382713"/>
                  <a:pt x="2133600" y="0"/>
                  <a:pt x="2133600" y="0"/>
                </a:cubicBezTo>
                <a:lnTo>
                  <a:pt x="2133600" y="0"/>
                </a:lnTo>
              </a:path>
            </a:pathLst>
          </a:custGeom>
          <a:ln w="28575">
            <a:solidFill>
              <a:srgbClr val="CC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127" name="Прямоугольник 126"/>
          <p:cNvSpPr/>
          <p:nvPr/>
        </p:nvSpPr>
        <p:spPr>
          <a:xfrm>
            <a:off x="357158" y="3786190"/>
            <a:ext cx="207140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 smtClean="0">
                <a:solidFill>
                  <a:srgbClr val="CC00CC"/>
                </a:solidFill>
                <a:latin typeface="Book Antiqua" pitchFamily="18" charset="0"/>
              </a:rPr>
              <a:t>  </a:t>
            </a:r>
            <a:r>
              <a:rPr lang="uk-UA" sz="2400" b="1" dirty="0" smtClean="0">
                <a:solidFill>
                  <a:srgbClr val="CC00CC"/>
                </a:solidFill>
                <a:latin typeface="Book Antiqua" pitchFamily="18" charset="0"/>
              </a:rPr>
              <a:t>у =</a:t>
            </a:r>
            <a:r>
              <a:rPr lang="uk-UA" sz="2400" b="1" dirty="0" smtClean="0">
                <a:solidFill>
                  <a:srgbClr val="CC00CC"/>
                </a:solidFill>
                <a:latin typeface="Cambria Math"/>
                <a:ea typeface="Cambria Math"/>
              </a:rPr>
              <a:t>⎯</a:t>
            </a:r>
            <a:r>
              <a:rPr lang="uk-UA" sz="2400" b="1" dirty="0" smtClean="0">
                <a:solidFill>
                  <a:srgbClr val="CC00CC"/>
                </a:solidFill>
                <a:latin typeface="Book Antiqua" pitchFamily="18" charset="0"/>
              </a:rPr>
              <a:t> (х</a:t>
            </a:r>
            <a:r>
              <a:rPr lang="uk-UA" sz="2400" b="1" dirty="0" smtClean="0">
                <a:solidFill>
                  <a:srgbClr val="CC00CC"/>
                </a:solidFill>
                <a:latin typeface="Times New Roman"/>
                <a:cs typeface="Times New Roman"/>
              </a:rPr>
              <a:t> </a:t>
            </a:r>
            <a:r>
              <a:rPr lang="uk-UA" sz="2400" b="1" dirty="0" smtClean="0">
                <a:solidFill>
                  <a:srgbClr val="CC00CC"/>
                </a:solidFill>
                <a:latin typeface="Cambria Math"/>
                <a:ea typeface="Cambria Math"/>
                <a:cs typeface="Times New Roman"/>
              </a:rPr>
              <a:t>+</a:t>
            </a:r>
            <a:r>
              <a:rPr lang="uk-UA" sz="2400" b="1" dirty="0" smtClean="0">
                <a:solidFill>
                  <a:srgbClr val="CC00CC"/>
                </a:solidFill>
                <a:latin typeface="Times New Roman"/>
                <a:cs typeface="Times New Roman"/>
              </a:rPr>
              <a:t> 5)² </a:t>
            </a:r>
            <a:endParaRPr lang="uk-UA" sz="2400" dirty="0">
              <a:solidFill>
                <a:srgbClr val="C153BC"/>
              </a:solidFill>
            </a:endParaRPr>
          </a:p>
        </p:txBody>
      </p:sp>
      <p:sp>
        <p:nvSpPr>
          <p:cNvPr id="128" name="Прямоугольник 127"/>
          <p:cNvSpPr/>
          <p:nvPr/>
        </p:nvSpPr>
        <p:spPr>
          <a:xfrm>
            <a:off x="285720" y="1857364"/>
            <a:ext cx="224612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2400" b="1" dirty="0" smtClean="0">
                <a:solidFill>
                  <a:srgbClr val="CC00CC"/>
                </a:solidFill>
                <a:latin typeface="Book Antiqua" pitchFamily="18" charset="0"/>
              </a:rPr>
              <a:t>у =</a:t>
            </a:r>
            <a:r>
              <a:rPr lang="uk-UA" sz="2400" b="1" dirty="0" smtClean="0">
                <a:solidFill>
                  <a:srgbClr val="CC00CC"/>
                </a:solidFill>
                <a:latin typeface="Cambria Math"/>
                <a:ea typeface="Cambria Math"/>
              </a:rPr>
              <a:t>⎯</a:t>
            </a:r>
            <a:r>
              <a:rPr lang="uk-UA" sz="2400" b="1" dirty="0" smtClean="0">
                <a:solidFill>
                  <a:srgbClr val="CC00CC"/>
                </a:solidFill>
                <a:latin typeface="Book Antiqua" pitchFamily="18" charset="0"/>
              </a:rPr>
              <a:t> (х</a:t>
            </a:r>
            <a:r>
              <a:rPr lang="uk-UA" sz="2400" b="1" dirty="0" smtClean="0">
                <a:solidFill>
                  <a:srgbClr val="CC00CC"/>
                </a:solidFill>
                <a:latin typeface="Times New Roman"/>
                <a:cs typeface="Times New Roman"/>
              </a:rPr>
              <a:t> </a:t>
            </a:r>
            <a:r>
              <a:rPr lang="uk-UA" sz="2400" b="1" dirty="0" smtClean="0">
                <a:solidFill>
                  <a:srgbClr val="CC00CC"/>
                </a:solidFill>
                <a:latin typeface="Cambria Math"/>
                <a:ea typeface="Cambria Math"/>
                <a:cs typeface="Times New Roman"/>
              </a:rPr>
              <a:t>+</a:t>
            </a:r>
            <a:r>
              <a:rPr lang="uk-UA" sz="2400" b="1" dirty="0" smtClean="0">
                <a:solidFill>
                  <a:srgbClr val="CC00CC"/>
                </a:solidFill>
                <a:latin typeface="Times New Roman"/>
                <a:cs typeface="Times New Roman"/>
              </a:rPr>
              <a:t> 5)²+4 </a:t>
            </a:r>
            <a:endParaRPr lang="uk-UA" sz="2400" dirty="0">
              <a:solidFill>
                <a:srgbClr val="C153BC"/>
              </a:solidFill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1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2000"/>
                                        <p:tgtEl>
                                          <p:spTgt spid="10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10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1000"/>
                                        <p:tgtEl>
                                          <p:spTgt spid="10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500"/>
                            </p:stCondLst>
                            <p:childTnLst>
                              <p:par>
                                <p:cTn id="31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8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10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000"/>
                            </p:stCondLst>
                            <p:childTnLst>
                              <p:par>
                                <p:cTn id="41" presetID="22" presetClass="entr" presetSubtype="8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1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8" dur="10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1000"/>
                            </p:stCondLst>
                            <p:childTnLst>
                              <p:par>
                                <p:cTn id="5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1000"/>
                                        <p:tgtEl>
                                          <p:spTgt spid="1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2000"/>
                            </p:stCondLst>
                            <p:childTnLst>
                              <p:par>
                                <p:cTn id="54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2000"/>
                            </p:stCondLst>
                            <p:childTnLst>
                              <p:par>
                                <p:cTn id="59" presetID="7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0" dur="2000" fill="hold"/>
                                        <p:tgtEl>
                                          <p:spTgt spid="10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C62C46"/>
                                      </p:to>
                                    </p:animClr>
                                    <p:set>
                                      <p:cBhvr>
                                        <p:cTn id="61" dur="2000" fill="hold"/>
                                        <p:tgtEl>
                                          <p:spTgt spid="105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-0.05255 " pathEditMode="relative" ptsTypes="AA">
                                      <p:cBhvr>
                                        <p:cTn id="65" dur="2000" fill="hold"/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6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2000"/>
                            </p:stCondLst>
                            <p:childTnLst>
                              <p:par>
                                <p:cTn id="6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1" dur="10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6" dur="10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1000"/>
                            </p:stCondLst>
                            <p:childTnLst>
                              <p:par>
                                <p:cTn id="7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0" dur="1000"/>
                                        <p:tgtEl>
                                          <p:spTgt spid="1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5" dur="10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1000"/>
                            </p:stCondLst>
                            <p:childTnLst>
                              <p:par>
                                <p:cTn id="8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9" dur="10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122 -0.00394 L 0.00122 0.15347 " pathEditMode="relative" rAng="0" ptsTypes="AA">
                                      <p:cBhvr>
                                        <p:cTn id="93" dur="2000" fill="hold"/>
                                        <p:tgtEl>
                                          <p:spTgt spid="1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7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2000"/>
                            </p:stCondLst>
                            <p:childTnLst>
                              <p:par>
                                <p:cTn id="9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7" dur="10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0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8" dur="10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9" fill="hold">
                            <p:stCondLst>
                              <p:cond delay="1000"/>
                            </p:stCondLst>
                            <p:childTnLst>
                              <p:par>
                                <p:cTn id="11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2" dur="10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1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6" dur="2000"/>
                                        <p:tgtEl>
                                          <p:spTgt spid="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1" dur="10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2" fill="hold">
                            <p:stCondLst>
                              <p:cond delay="1000"/>
                            </p:stCondLst>
                            <p:childTnLst>
                              <p:par>
                                <p:cTn id="12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5" dur="10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2.59259E-6 L 5E-6 -0.20996 " pathEditMode="relative" rAng="0" ptsTypes="AA">
                                      <p:cBhvr>
                                        <p:cTn id="129" dur="2000" fill="hold"/>
                                        <p:tgtEl>
                                          <p:spTgt spid="1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0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0" fill="hold">
                            <p:stCondLst>
                              <p:cond delay="2000"/>
                            </p:stCondLst>
                            <p:childTnLst>
                              <p:par>
                                <p:cTn id="13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3" dur="100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4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6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8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0" fill="hold">
                            <p:stCondLst>
                              <p:cond delay="3000"/>
                            </p:stCondLst>
                            <p:childTnLst>
                              <p:par>
                                <p:cTn id="14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3" dur="1000"/>
                                        <p:tgtEl>
                                          <p:spTgt spid="1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4" fill="hold">
                            <p:stCondLst>
                              <p:cond delay="4000"/>
                            </p:stCondLst>
                            <p:childTnLst>
                              <p:par>
                                <p:cTn id="14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7" dur="1000"/>
                                        <p:tgtEl>
                                          <p:spTgt spid="1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" grpId="0" build="allAtOnce"/>
      <p:bldP spid="122" grpId="1" build="allAtOnce"/>
      <p:bldP spid="101" grpId="0" build="allAtOnce"/>
      <p:bldP spid="106" grpId="1" animBg="1"/>
      <p:bldP spid="106" grpId="2" animBg="1"/>
      <p:bldP spid="108" grpId="0" animBg="1"/>
      <p:bldP spid="108" grpId="1" animBg="1"/>
      <p:bldP spid="112" grpId="0" animBg="1"/>
      <p:bldP spid="112" grpId="1" animBg="1"/>
      <p:bldP spid="94" grpId="0" animBg="1"/>
      <p:bldP spid="94" grpId="1" animBg="1"/>
      <p:bldP spid="97" grpId="0"/>
      <p:bldP spid="97" grpId="1"/>
      <p:bldP spid="105" grpId="1" animBg="1"/>
      <p:bldP spid="114" grpId="0" animBg="1"/>
      <p:bldP spid="117" grpId="0"/>
      <p:bldP spid="119" grpId="0" animBg="1"/>
      <p:bldP spid="119" grpId="1" animBg="1"/>
      <p:bldP spid="121" grpId="0"/>
      <p:bldP spid="121" grpId="1"/>
      <p:bldP spid="124" grpId="0"/>
      <p:bldP spid="125" grpId="0"/>
      <p:bldP spid="125" grpId="1"/>
      <p:bldP spid="126" grpId="0" animBg="1"/>
      <p:bldP spid="126" grpId="1" animBg="1"/>
      <p:bldP spid="127" grpId="0"/>
      <p:bldP spid="127" grpId="1"/>
      <p:bldP spid="128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97000">
              <a:srgbClr val="FFFF99">
                <a:alpha val="26000"/>
              </a:srgbClr>
            </a:gs>
            <a:gs pos="100000">
              <a:srgbClr val="9CB86E"/>
            </a:gs>
            <a:gs pos="100000">
              <a:srgbClr val="156B13"/>
            </a:gs>
          </a:gsLst>
          <a:path path="rect">
            <a:fillToRect l="100000" t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4"/>
          <p:cNvSpPr txBox="1">
            <a:spLocks noChangeArrowheads="1"/>
          </p:cNvSpPr>
          <p:nvPr/>
        </p:nvSpPr>
        <p:spPr bwMode="auto">
          <a:xfrm>
            <a:off x="4214810" y="1071546"/>
            <a:ext cx="328611" cy="523220"/>
          </a:xfrm>
          <a:prstGeom prst="rect">
            <a:avLst/>
          </a:prstGeom>
          <a:noFill/>
          <a:ln w="9525" algn="ctr">
            <a:noFill/>
            <a:prstDash val="sysDot"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2800" b="1" dirty="0">
                <a:latin typeface="Book Antiqua" pitchFamily="18" charset="0"/>
              </a:rPr>
              <a:t>y</a:t>
            </a:r>
            <a:endParaRPr lang="ru-RU" sz="2800" b="1" dirty="0">
              <a:latin typeface="Book Antiqua" pitchFamily="18" charset="0"/>
            </a:endParaRPr>
          </a:p>
        </p:txBody>
      </p:sp>
      <p:sp>
        <p:nvSpPr>
          <p:cNvPr id="4" name="Line 5"/>
          <p:cNvSpPr>
            <a:spLocks noChangeShapeType="1"/>
          </p:cNvSpPr>
          <p:nvPr/>
        </p:nvSpPr>
        <p:spPr bwMode="auto">
          <a:xfrm>
            <a:off x="2428859" y="3429000"/>
            <a:ext cx="6338903" cy="1587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stealth" w="lg" len="lg"/>
          </a:ln>
        </p:spPr>
        <p:txBody>
          <a:bodyPr/>
          <a:lstStyle/>
          <a:p>
            <a:endParaRPr lang="uk-UA"/>
          </a:p>
        </p:txBody>
      </p:sp>
      <p:sp>
        <p:nvSpPr>
          <p:cNvPr id="5" name="Line 6"/>
          <p:cNvSpPr>
            <a:spLocks noChangeShapeType="1"/>
          </p:cNvSpPr>
          <p:nvPr/>
        </p:nvSpPr>
        <p:spPr bwMode="auto">
          <a:xfrm flipV="1">
            <a:off x="4572000" y="1214422"/>
            <a:ext cx="0" cy="3429024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stealth" w="lg" len="lg"/>
          </a:ln>
        </p:spPr>
        <p:txBody>
          <a:bodyPr/>
          <a:lstStyle/>
          <a:p>
            <a:endParaRPr lang="uk-UA"/>
          </a:p>
        </p:txBody>
      </p:sp>
      <p:sp>
        <p:nvSpPr>
          <p:cNvPr id="6" name="Text Box 7"/>
          <p:cNvSpPr txBox="1">
            <a:spLocks noChangeArrowheads="1"/>
          </p:cNvSpPr>
          <p:nvPr/>
        </p:nvSpPr>
        <p:spPr bwMode="auto">
          <a:xfrm>
            <a:off x="8334375" y="3357562"/>
            <a:ext cx="452467" cy="523220"/>
          </a:xfrm>
          <a:prstGeom prst="rect">
            <a:avLst/>
          </a:prstGeom>
          <a:noFill/>
          <a:ln w="9525" algn="ctr">
            <a:noFill/>
            <a:prstDash val="sysDot"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2800" b="1" dirty="0">
                <a:latin typeface="Book Antiqua" pitchFamily="18" charset="0"/>
              </a:rPr>
              <a:t>x</a:t>
            </a:r>
            <a:endParaRPr lang="ru-RU" sz="2800" b="1" dirty="0">
              <a:latin typeface="Book Antiqua" pitchFamily="18" charset="0"/>
            </a:endParaRPr>
          </a:p>
        </p:txBody>
      </p:sp>
      <p:sp>
        <p:nvSpPr>
          <p:cNvPr id="7" name="Line 8"/>
          <p:cNvSpPr>
            <a:spLocks noChangeShapeType="1"/>
          </p:cNvSpPr>
          <p:nvPr/>
        </p:nvSpPr>
        <p:spPr bwMode="auto">
          <a:xfrm>
            <a:off x="5157788" y="3429000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uk-UA"/>
          </a:p>
        </p:txBody>
      </p:sp>
      <p:sp>
        <p:nvSpPr>
          <p:cNvPr id="8" name="Line 9"/>
          <p:cNvSpPr>
            <a:spLocks noChangeShapeType="1"/>
          </p:cNvSpPr>
          <p:nvPr/>
        </p:nvSpPr>
        <p:spPr bwMode="auto">
          <a:xfrm>
            <a:off x="214283" y="3071811"/>
            <a:ext cx="8643998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uk-UA"/>
          </a:p>
        </p:txBody>
      </p:sp>
      <p:sp>
        <p:nvSpPr>
          <p:cNvPr id="9" name="Line 10"/>
          <p:cNvSpPr>
            <a:spLocks noChangeShapeType="1"/>
          </p:cNvSpPr>
          <p:nvPr/>
        </p:nvSpPr>
        <p:spPr bwMode="auto">
          <a:xfrm>
            <a:off x="214282" y="2714620"/>
            <a:ext cx="8643998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uk-UA"/>
          </a:p>
        </p:txBody>
      </p:sp>
      <p:sp>
        <p:nvSpPr>
          <p:cNvPr id="10" name="Line 11"/>
          <p:cNvSpPr>
            <a:spLocks noChangeShapeType="1"/>
          </p:cNvSpPr>
          <p:nvPr/>
        </p:nvSpPr>
        <p:spPr bwMode="auto">
          <a:xfrm>
            <a:off x="214282" y="2357430"/>
            <a:ext cx="8643998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uk-UA" dirty="0"/>
          </a:p>
        </p:txBody>
      </p:sp>
      <p:sp>
        <p:nvSpPr>
          <p:cNvPr id="11" name="Line 12"/>
          <p:cNvSpPr>
            <a:spLocks noChangeShapeType="1"/>
          </p:cNvSpPr>
          <p:nvPr/>
        </p:nvSpPr>
        <p:spPr bwMode="auto">
          <a:xfrm>
            <a:off x="214282" y="2000240"/>
            <a:ext cx="8640763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uk-UA"/>
          </a:p>
        </p:txBody>
      </p:sp>
      <p:sp>
        <p:nvSpPr>
          <p:cNvPr id="12" name="Line 13"/>
          <p:cNvSpPr>
            <a:spLocks noChangeShapeType="1"/>
          </p:cNvSpPr>
          <p:nvPr/>
        </p:nvSpPr>
        <p:spPr bwMode="auto">
          <a:xfrm>
            <a:off x="214282" y="1643050"/>
            <a:ext cx="8670925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uk-UA" dirty="0"/>
          </a:p>
        </p:txBody>
      </p:sp>
      <p:sp>
        <p:nvSpPr>
          <p:cNvPr id="13" name="Line 14"/>
          <p:cNvSpPr>
            <a:spLocks noChangeShapeType="1"/>
          </p:cNvSpPr>
          <p:nvPr/>
        </p:nvSpPr>
        <p:spPr bwMode="auto">
          <a:xfrm>
            <a:off x="214283" y="1285860"/>
            <a:ext cx="8643998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uk-UA"/>
          </a:p>
        </p:txBody>
      </p:sp>
      <p:sp>
        <p:nvSpPr>
          <p:cNvPr id="14" name="Line 15"/>
          <p:cNvSpPr>
            <a:spLocks noChangeShapeType="1"/>
          </p:cNvSpPr>
          <p:nvPr/>
        </p:nvSpPr>
        <p:spPr bwMode="auto">
          <a:xfrm>
            <a:off x="214282" y="928670"/>
            <a:ext cx="8640763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uk-UA"/>
          </a:p>
        </p:txBody>
      </p:sp>
      <p:sp>
        <p:nvSpPr>
          <p:cNvPr id="15" name="Line 16"/>
          <p:cNvSpPr>
            <a:spLocks noChangeShapeType="1"/>
          </p:cNvSpPr>
          <p:nvPr/>
        </p:nvSpPr>
        <p:spPr bwMode="auto">
          <a:xfrm>
            <a:off x="214282" y="571480"/>
            <a:ext cx="8670925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uk-UA"/>
          </a:p>
        </p:txBody>
      </p:sp>
      <p:sp>
        <p:nvSpPr>
          <p:cNvPr id="16" name="Line 17"/>
          <p:cNvSpPr>
            <a:spLocks noChangeShapeType="1"/>
          </p:cNvSpPr>
          <p:nvPr/>
        </p:nvSpPr>
        <p:spPr bwMode="auto">
          <a:xfrm>
            <a:off x="244475" y="198438"/>
            <a:ext cx="8613805" cy="15852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uk-UA"/>
          </a:p>
        </p:txBody>
      </p:sp>
      <p:sp>
        <p:nvSpPr>
          <p:cNvPr id="17" name="Line 18"/>
          <p:cNvSpPr>
            <a:spLocks noChangeShapeType="1"/>
          </p:cNvSpPr>
          <p:nvPr/>
        </p:nvSpPr>
        <p:spPr bwMode="auto">
          <a:xfrm>
            <a:off x="198438" y="3779838"/>
            <a:ext cx="8686800" cy="14287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uk-UA"/>
          </a:p>
        </p:txBody>
      </p:sp>
      <p:sp>
        <p:nvSpPr>
          <p:cNvPr id="18" name="Line 19"/>
          <p:cNvSpPr>
            <a:spLocks noChangeShapeType="1"/>
          </p:cNvSpPr>
          <p:nvPr/>
        </p:nvSpPr>
        <p:spPr bwMode="auto">
          <a:xfrm>
            <a:off x="251618" y="4143380"/>
            <a:ext cx="8640763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uk-UA"/>
          </a:p>
        </p:txBody>
      </p:sp>
      <p:sp>
        <p:nvSpPr>
          <p:cNvPr id="19" name="Line 20"/>
          <p:cNvSpPr>
            <a:spLocks noChangeShapeType="1"/>
          </p:cNvSpPr>
          <p:nvPr/>
        </p:nvSpPr>
        <p:spPr bwMode="auto">
          <a:xfrm flipV="1">
            <a:off x="243681" y="4500570"/>
            <a:ext cx="8656638" cy="15875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uk-UA"/>
          </a:p>
        </p:txBody>
      </p:sp>
      <p:sp>
        <p:nvSpPr>
          <p:cNvPr id="20" name="Line 21"/>
          <p:cNvSpPr>
            <a:spLocks noChangeShapeType="1"/>
          </p:cNvSpPr>
          <p:nvPr/>
        </p:nvSpPr>
        <p:spPr bwMode="auto">
          <a:xfrm>
            <a:off x="214283" y="4857761"/>
            <a:ext cx="8643998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uk-UA" dirty="0"/>
          </a:p>
        </p:txBody>
      </p:sp>
      <p:sp>
        <p:nvSpPr>
          <p:cNvPr id="21" name="Line 22"/>
          <p:cNvSpPr>
            <a:spLocks noChangeShapeType="1"/>
          </p:cNvSpPr>
          <p:nvPr/>
        </p:nvSpPr>
        <p:spPr bwMode="auto">
          <a:xfrm>
            <a:off x="212725" y="5211762"/>
            <a:ext cx="8645555" cy="3187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uk-UA"/>
          </a:p>
        </p:txBody>
      </p:sp>
      <p:sp>
        <p:nvSpPr>
          <p:cNvPr id="22" name="Line 23"/>
          <p:cNvSpPr>
            <a:spLocks noChangeShapeType="1"/>
          </p:cNvSpPr>
          <p:nvPr/>
        </p:nvSpPr>
        <p:spPr bwMode="auto">
          <a:xfrm>
            <a:off x="228600" y="5578475"/>
            <a:ext cx="8626475" cy="14288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uk-UA" dirty="0"/>
          </a:p>
        </p:txBody>
      </p:sp>
      <p:sp>
        <p:nvSpPr>
          <p:cNvPr id="23" name="Line 24"/>
          <p:cNvSpPr>
            <a:spLocks noChangeShapeType="1"/>
          </p:cNvSpPr>
          <p:nvPr/>
        </p:nvSpPr>
        <p:spPr bwMode="auto">
          <a:xfrm>
            <a:off x="212725" y="5927725"/>
            <a:ext cx="8672513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uk-UA"/>
          </a:p>
        </p:txBody>
      </p:sp>
      <p:sp>
        <p:nvSpPr>
          <p:cNvPr id="24" name="Line 25"/>
          <p:cNvSpPr>
            <a:spLocks noChangeShapeType="1"/>
          </p:cNvSpPr>
          <p:nvPr/>
        </p:nvSpPr>
        <p:spPr bwMode="auto">
          <a:xfrm flipV="1">
            <a:off x="228600" y="6286521"/>
            <a:ext cx="8629680" cy="7918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uk-UA"/>
          </a:p>
        </p:txBody>
      </p:sp>
      <p:sp>
        <p:nvSpPr>
          <p:cNvPr id="25" name="Line 26"/>
          <p:cNvSpPr>
            <a:spLocks noChangeShapeType="1"/>
          </p:cNvSpPr>
          <p:nvPr/>
        </p:nvSpPr>
        <p:spPr bwMode="auto">
          <a:xfrm>
            <a:off x="212725" y="6659563"/>
            <a:ext cx="8656638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uk-UA"/>
          </a:p>
        </p:txBody>
      </p:sp>
      <p:sp>
        <p:nvSpPr>
          <p:cNvPr id="26" name="Line 27"/>
          <p:cNvSpPr>
            <a:spLocks noChangeShapeType="1"/>
          </p:cNvSpPr>
          <p:nvPr/>
        </p:nvSpPr>
        <p:spPr bwMode="auto">
          <a:xfrm flipH="1">
            <a:off x="4929190" y="285728"/>
            <a:ext cx="15875" cy="643255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uk-UA"/>
          </a:p>
        </p:txBody>
      </p:sp>
      <p:sp>
        <p:nvSpPr>
          <p:cNvPr id="27" name="Line 28"/>
          <p:cNvSpPr>
            <a:spLocks noChangeShapeType="1"/>
          </p:cNvSpPr>
          <p:nvPr/>
        </p:nvSpPr>
        <p:spPr bwMode="auto">
          <a:xfrm>
            <a:off x="5273675" y="198438"/>
            <a:ext cx="0" cy="6461125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uk-UA"/>
          </a:p>
        </p:txBody>
      </p:sp>
      <p:sp>
        <p:nvSpPr>
          <p:cNvPr id="28" name="Line 29"/>
          <p:cNvSpPr>
            <a:spLocks noChangeShapeType="1"/>
          </p:cNvSpPr>
          <p:nvPr/>
        </p:nvSpPr>
        <p:spPr bwMode="auto">
          <a:xfrm>
            <a:off x="5622925" y="228600"/>
            <a:ext cx="14288" cy="6416675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uk-UA"/>
          </a:p>
        </p:txBody>
      </p:sp>
      <p:sp>
        <p:nvSpPr>
          <p:cNvPr id="29" name="Line 30"/>
          <p:cNvSpPr>
            <a:spLocks noChangeShapeType="1"/>
          </p:cNvSpPr>
          <p:nvPr/>
        </p:nvSpPr>
        <p:spPr bwMode="auto">
          <a:xfrm>
            <a:off x="6000760" y="214290"/>
            <a:ext cx="0" cy="642942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 b="1" dirty="0">
              <a:latin typeface="Book Antiqua" pitchFamily="18" charset="0"/>
            </a:endParaRPr>
          </a:p>
        </p:txBody>
      </p:sp>
      <p:sp>
        <p:nvSpPr>
          <p:cNvPr id="30" name="Line 31"/>
          <p:cNvSpPr>
            <a:spLocks noChangeShapeType="1"/>
          </p:cNvSpPr>
          <p:nvPr/>
        </p:nvSpPr>
        <p:spPr bwMode="auto">
          <a:xfrm>
            <a:off x="6340475" y="228600"/>
            <a:ext cx="15875" cy="6416675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uk-UA"/>
          </a:p>
        </p:txBody>
      </p:sp>
      <p:sp>
        <p:nvSpPr>
          <p:cNvPr id="31" name="Line 32"/>
          <p:cNvSpPr>
            <a:spLocks noChangeShapeType="1"/>
          </p:cNvSpPr>
          <p:nvPr/>
        </p:nvSpPr>
        <p:spPr bwMode="auto">
          <a:xfrm>
            <a:off x="6715140" y="214290"/>
            <a:ext cx="30163" cy="6430962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r>
              <a:rPr lang="ru-RU" b="1" dirty="0" smtClean="0">
                <a:latin typeface="Book Antiqua" pitchFamily="18" charset="0"/>
              </a:rPr>
              <a:t> </a:t>
            </a:r>
          </a:p>
          <a:p>
            <a:endParaRPr lang="uk-UA" dirty="0"/>
          </a:p>
        </p:txBody>
      </p:sp>
      <p:sp>
        <p:nvSpPr>
          <p:cNvPr id="32" name="Line 33"/>
          <p:cNvSpPr>
            <a:spLocks noChangeShapeType="1"/>
          </p:cNvSpPr>
          <p:nvPr/>
        </p:nvSpPr>
        <p:spPr bwMode="auto">
          <a:xfrm>
            <a:off x="7072330" y="214290"/>
            <a:ext cx="0" cy="642942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pPr lvl="0"/>
            <a:endParaRPr lang="ru-RU" sz="2400" b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3" name="Line 34"/>
          <p:cNvSpPr>
            <a:spLocks noChangeShapeType="1"/>
          </p:cNvSpPr>
          <p:nvPr/>
        </p:nvSpPr>
        <p:spPr bwMode="auto">
          <a:xfrm>
            <a:off x="7437438" y="212725"/>
            <a:ext cx="0" cy="6446838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uk-UA"/>
          </a:p>
        </p:txBody>
      </p:sp>
      <p:sp>
        <p:nvSpPr>
          <p:cNvPr id="34" name="Line 35"/>
          <p:cNvSpPr>
            <a:spLocks noChangeShapeType="1"/>
          </p:cNvSpPr>
          <p:nvPr/>
        </p:nvSpPr>
        <p:spPr bwMode="auto">
          <a:xfrm flipH="1">
            <a:off x="7786710" y="214290"/>
            <a:ext cx="0" cy="642942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pPr lvl="0"/>
            <a:endParaRPr lang="ru-RU" sz="2400" b="1" dirty="0" smtClean="0">
              <a:solidFill>
                <a:prstClr val="black"/>
              </a:solidFill>
              <a:latin typeface="Book Antiqua" pitchFamily="18" charset="0"/>
            </a:endParaRPr>
          </a:p>
          <a:p>
            <a:pPr lvl="0"/>
            <a:endParaRPr lang="ru-RU" sz="2400" b="1" dirty="0" smtClean="0">
              <a:solidFill>
                <a:prstClr val="black"/>
              </a:solidFill>
              <a:latin typeface="Book Antiqua" pitchFamily="18" charset="0"/>
            </a:endParaRPr>
          </a:p>
          <a:p>
            <a:pPr lvl="0"/>
            <a:endParaRPr lang="ru-RU" sz="2400" b="1" dirty="0" smtClean="0">
              <a:solidFill>
                <a:prstClr val="black"/>
              </a:solidFill>
              <a:latin typeface="Book Antiqua" pitchFamily="18" charset="0"/>
            </a:endParaRPr>
          </a:p>
        </p:txBody>
      </p:sp>
      <p:sp>
        <p:nvSpPr>
          <p:cNvPr id="35" name="Line 36"/>
          <p:cNvSpPr>
            <a:spLocks noChangeShapeType="1"/>
          </p:cNvSpPr>
          <p:nvPr/>
        </p:nvSpPr>
        <p:spPr bwMode="auto">
          <a:xfrm>
            <a:off x="8143900" y="214290"/>
            <a:ext cx="15875" cy="643255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uk-UA"/>
          </a:p>
        </p:txBody>
      </p:sp>
      <p:sp>
        <p:nvSpPr>
          <p:cNvPr id="36" name="Line 37"/>
          <p:cNvSpPr>
            <a:spLocks noChangeShapeType="1"/>
          </p:cNvSpPr>
          <p:nvPr/>
        </p:nvSpPr>
        <p:spPr bwMode="auto">
          <a:xfrm>
            <a:off x="8501090" y="214290"/>
            <a:ext cx="0" cy="642942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uk-UA"/>
          </a:p>
        </p:txBody>
      </p:sp>
      <p:sp>
        <p:nvSpPr>
          <p:cNvPr id="37" name="Line 38"/>
          <p:cNvSpPr>
            <a:spLocks noChangeShapeType="1"/>
          </p:cNvSpPr>
          <p:nvPr/>
        </p:nvSpPr>
        <p:spPr bwMode="auto">
          <a:xfrm>
            <a:off x="8858280" y="214290"/>
            <a:ext cx="0" cy="642942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uk-UA"/>
          </a:p>
        </p:txBody>
      </p:sp>
      <p:sp>
        <p:nvSpPr>
          <p:cNvPr id="38" name="Line 39"/>
          <p:cNvSpPr>
            <a:spLocks noChangeShapeType="1"/>
          </p:cNvSpPr>
          <p:nvPr/>
        </p:nvSpPr>
        <p:spPr bwMode="auto">
          <a:xfrm>
            <a:off x="4214810" y="214290"/>
            <a:ext cx="0" cy="6461125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uk-UA"/>
          </a:p>
        </p:txBody>
      </p:sp>
      <p:sp>
        <p:nvSpPr>
          <p:cNvPr id="39" name="Line 40"/>
          <p:cNvSpPr>
            <a:spLocks noChangeShapeType="1"/>
          </p:cNvSpPr>
          <p:nvPr/>
        </p:nvSpPr>
        <p:spPr bwMode="auto">
          <a:xfrm>
            <a:off x="3857620" y="214290"/>
            <a:ext cx="0" cy="6440487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uk-UA"/>
          </a:p>
        </p:txBody>
      </p:sp>
      <p:sp>
        <p:nvSpPr>
          <p:cNvPr id="40" name="Line 41"/>
          <p:cNvSpPr>
            <a:spLocks noChangeShapeType="1"/>
          </p:cNvSpPr>
          <p:nvPr/>
        </p:nvSpPr>
        <p:spPr bwMode="auto">
          <a:xfrm>
            <a:off x="3500431" y="214290"/>
            <a:ext cx="0" cy="642942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uk-UA"/>
          </a:p>
        </p:txBody>
      </p:sp>
      <p:sp>
        <p:nvSpPr>
          <p:cNvPr id="41" name="Line 42"/>
          <p:cNvSpPr>
            <a:spLocks noChangeShapeType="1"/>
          </p:cNvSpPr>
          <p:nvPr/>
        </p:nvSpPr>
        <p:spPr bwMode="auto">
          <a:xfrm>
            <a:off x="3108325" y="182563"/>
            <a:ext cx="34915" cy="6461147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uk-UA"/>
          </a:p>
        </p:txBody>
      </p:sp>
      <p:sp>
        <p:nvSpPr>
          <p:cNvPr id="42" name="Line 43"/>
          <p:cNvSpPr>
            <a:spLocks noChangeShapeType="1"/>
          </p:cNvSpPr>
          <p:nvPr/>
        </p:nvSpPr>
        <p:spPr bwMode="auto">
          <a:xfrm>
            <a:off x="2759074" y="182563"/>
            <a:ext cx="26975" cy="6461147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uk-UA"/>
          </a:p>
        </p:txBody>
      </p:sp>
      <p:sp>
        <p:nvSpPr>
          <p:cNvPr id="43" name="Line 44"/>
          <p:cNvSpPr>
            <a:spLocks noChangeShapeType="1"/>
          </p:cNvSpPr>
          <p:nvPr/>
        </p:nvSpPr>
        <p:spPr bwMode="auto">
          <a:xfrm>
            <a:off x="2379663" y="204788"/>
            <a:ext cx="12700" cy="647065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uk-UA"/>
          </a:p>
        </p:txBody>
      </p:sp>
      <p:sp>
        <p:nvSpPr>
          <p:cNvPr id="44" name="Line 45"/>
          <p:cNvSpPr>
            <a:spLocks noChangeShapeType="1"/>
          </p:cNvSpPr>
          <p:nvPr/>
        </p:nvSpPr>
        <p:spPr bwMode="auto">
          <a:xfrm>
            <a:off x="2025650" y="198438"/>
            <a:ext cx="1588" cy="6461125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uk-UA"/>
          </a:p>
        </p:txBody>
      </p:sp>
      <p:sp>
        <p:nvSpPr>
          <p:cNvPr id="45" name="Line 46"/>
          <p:cNvSpPr>
            <a:spLocks noChangeShapeType="1"/>
          </p:cNvSpPr>
          <p:nvPr/>
        </p:nvSpPr>
        <p:spPr bwMode="auto">
          <a:xfrm>
            <a:off x="1643042" y="214290"/>
            <a:ext cx="1" cy="642942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uk-UA"/>
          </a:p>
        </p:txBody>
      </p:sp>
      <p:sp>
        <p:nvSpPr>
          <p:cNvPr id="46" name="Line 47"/>
          <p:cNvSpPr>
            <a:spLocks noChangeShapeType="1"/>
          </p:cNvSpPr>
          <p:nvPr/>
        </p:nvSpPr>
        <p:spPr bwMode="auto">
          <a:xfrm>
            <a:off x="1295400" y="182563"/>
            <a:ext cx="0" cy="6462712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uk-UA"/>
          </a:p>
        </p:txBody>
      </p:sp>
      <p:sp>
        <p:nvSpPr>
          <p:cNvPr id="47" name="Line 48"/>
          <p:cNvSpPr>
            <a:spLocks noChangeShapeType="1"/>
          </p:cNvSpPr>
          <p:nvPr/>
        </p:nvSpPr>
        <p:spPr bwMode="auto">
          <a:xfrm>
            <a:off x="931863" y="204788"/>
            <a:ext cx="28575" cy="6440487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uk-UA"/>
          </a:p>
        </p:txBody>
      </p:sp>
      <p:sp>
        <p:nvSpPr>
          <p:cNvPr id="48" name="Line 49"/>
          <p:cNvSpPr>
            <a:spLocks noChangeShapeType="1"/>
          </p:cNvSpPr>
          <p:nvPr/>
        </p:nvSpPr>
        <p:spPr bwMode="auto">
          <a:xfrm>
            <a:off x="579438" y="182563"/>
            <a:ext cx="14287" cy="647700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uk-UA"/>
          </a:p>
        </p:txBody>
      </p:sp>
      <p:sp>
        <p:nvSpPr>
          <p:cNvPr id="49" name="Line 50"/>
          <p:cNvSpPr>
            <a:spLocks noChangeShapeType="1"/>
          </p:cNvSpPr>
          <p:nvPr/>
        </p:nvSpPr>
        <p:spPr bwMode="auto">
          <a:xfrm flipH="1">
            <a:off x="214282" y="214290"/>
            <a:ext cx="1" cy="642942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uk-UA"/>
          </a:p>
        </p:txBody>
      </p:sp>
      <p:sp>
        <p:nvSpPr>
          <p:cNvPr id="50" name="Text Box 51"/>
          <p:cNvSpPr txBox="1">
            <a:spLocks noChangeArrowheads="1"/>
          </p:cNvSpPr>
          <p:nvPr/>
        </p:nvSpPr>
        <p:spPr bwMode="auto">
          <a:xfrm>
            <a:off x="1714480" y="3000372"/>
            <a:ext cx="6715172" cy="923330"/>
          </a:xfrm>
          <a:prstGeom prst="rect">
            <a:avLst/>
          </a:prstGeom>
          <a:noFill/>
          <a:ln w="9525" algn="ctr">
            <a:noFill/>
            <a:prstDash val="sysDot"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5400" dirty="0" smtClean="0">
                <a:latin typeface="Times New Roman" pitchFamily="18" charset="0"/>
              </a:rPr>
              <a:t>     </a:t>
            </a:r>
            <a:r>
              <a:rPr lang="ru-RU" sz="2200" b="1" dirty="0" smtClean="0">
                <a:latin typeface="Times New Roman" pitchFamily="18" charset="0"/>
              </a:rPr>
              <a:t>-5 -4  -3  -2</a:t>
            </a:r>
            <a:r>
              <a:rPr lang="ru-RU" sz="2200" dirty="0" smtClean="0">
                <a:latin typeface="Times New Roman" pitchFamily="18" charset="0"/>
              </a:rPr>
              <a:t>  -</a:t>
            </a:r>
            <a:r>
              <a:rPr lang="ru-RU" sz="2200" b="1" dirty="0">
                <a:latin typeface="Times New Roman" pitchFamily="18" charset="0"/>
              </a:rPr>
              <a:t>1 </a:t>
            </a:r>
            <a:r>
              <a:rPr lang="ru-RU" sz="2200" b="1" dirty="0" smtClean="0">
                <a:latin typeface="Times New Roman" pitchFamily="18" charset="0"/>
              </a:rPr>
              <a:t> 0    1   2   3   4   5   6    7   8   9  10   </a:t>
            </a:r>
            <a:endParaRPr lang="ru-RU" sz="2200" b="1" dirty="0">
              <a:latin typeface="Times New Roman" pitchFamily="18" charset="0"/>
            </a:endParaRPr>
          </a:p>
        </p:txBody>
      </p:sp>
      <p:cxnSp>
        <p:nvCxnSpPr>
          <p:cNvPr id="51" name="Пряма сполучна лінія 58"/>
          <p:cNvCxnSpPr/>
          <p:nvPr/>
        </p:nvCxnSpPr>
        <p:spPr>
          <a:xfrm>
            <a:off x="4500562" y="3071810"/>
            <a:ext cx="152400" cy="0"/>
          </a:xfrm>
          <a:prstGeom prst="line">
            <a:avLst/>
          </a:prstGeom>
          <a:ln w="19050">
            <a:solidFill>
              <a:schemeClr val="tx2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Пряма сполучна лінія 60"/>
          <p:cNvCxnSpPr/>
          <p:nvPr/>
        </p:nvCxnSpPr>
        <p:spPr>
          <a:xfrm>
            <a:off x="4500562" y="2714620"/>
            <a:ext cx="152400" cy="0"/>
          </a:xfrm>
          <a:prstGeom prst="line">
            <a:avLst/>
          </a:prstGeom>
          <a:ln w="19050">
            <a:solidFill>
              <a:schemeClr val="tx2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Пряма сполучна лінія 66"/>
          <p:cNvCxnSpPr/>
          <p:nvPr/>
        </p:nvCxnSpPr>
        <p:spPr>
          <a:xfrm>
            <a:off x="4500562" y="2357430"/>
            <a:ext cx="152400" cy="0"/>
          </a:xfrm>
          <a:prstGeom prst="line">
            <a:avLst/>
          </a:prstGeom>
          <a:ln w="19050">
            <a:solidFill>
              <a:schemeClr val="tx2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Пряма сполучна лінія 71"/>
          <p:cNvCxnSpPr/>
          <p:nvPr/>
        </p:nvCxnSpPr>
        <p:spPr>
          <a:xfrm>
            <a:off x="4500562" y="2000240"/>
            <a:ext cx="152400" cy="0"/>
          </a:xfrm>
          <a:prstGeom prst="line">
            <a:avLst/>
          </a:prstGeom>
          <a:ln w="19050">
            <a:solidFill>
              <a:schemeClr val="tx2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Пряма сполучна лінія 73"/>
          <p:cNvCxnSpPr/>
          <p:nvPr/>
        </p:nvCxnSpPr>
        <p:spPr>
          <a:xfrm rot="5400000">
            <a:off x="5210180" y="3433762"/>
            <a:ext cx="152400" cy="0"/>
          </a:xfrm>
          <a:prstGeom prst="line">
            <a:avLst/>
          </a:prstGeom>
          <a:ln w="19050">
            <a:solidFill>
              <a:schemeClr val="tx2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Пряма сполучна лінія 75"/>
          <p:cNvCxnSpPr/>
          <p:nvPr/>
        </p:nvCxnSpPr>
        <p:spPr>
          <a:xfrm rot="5400000">
            <a:off x="5924560" y="3433762"/>
            <a:ext cx="152400" cy="0"/>
          </a:xfrm>
          <a:prstGeom prst="line">
            <a:avLst/>
          </a:prstGeom>
          <a:ln w="19050">
            <a:solidFill>
              <a:schemeClr val="tx2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Пряма сполучна лінія 78"/>
          <p:cNvCxnSpPr/>
          <p:nvPr/>
        </p:nvCxnSpPr>
        <p:spPr>
          <a:xfrm rot="5400000" flipH="1" flipV="1">
            <a:off x="6638940" y="3433762"/>
            <a:ext cx="152400" cy="0"/>
          </a:xfrm>
          <a:prstGeom prst="line">
            <a:avLst/>
          </a:prstGeom>
          <a:ln w="19050">
            <a:solidFill>
              <a:schemeClr val="tx2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Пряма сполучна лінія 82"/>
          <p:cNvCxnSpPr/>
          <p:nvPr/>
        </p:nvCxnSpPr>
        <p:spPr>
          <a:xfrm rot="5400000">
            <a:off x="7353320" y="3433762"/>
            <a:ext cx="152400" cy="0"/>
          </a:xfrm>
          <a:prstGeom prst="line">
            <a:avLst/>
          </a:prstGeom>
          <a:ln w="19050">
            <a:solidFill>
              <a:schemeClr val="tx2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Пряма сполучна лінія 86"/>
          <p:cNvCxnSpPr/>
          <p:nvPr/>
        </p:nvCxnSpPr>
        <p:spPr>
          <a:xfrm rot="5400000">
            <a:off x="7710510" y="3433762"/>
            <a:ext cx="152400" cy="0"/>
          </a:xfrm>
          <a:prstGeom prst="line">
            <a:avLst/>
          </a:prstGeom>
          <a:ln w="19050">
            <a:solidFill>
              <a:schemeClr val="tx2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Пряма сполучна лінія 95"/>
          <p:cNvCxnSpPr/>
          <p:nvPr/>
        </p:nvCxnSpPr>
        <p:spPr>
          <a:xfrm rot="5400000">
            <a:off x="3817139" y="3469481"/>
            <a:ext cx="80962" cy="0"/>
          </a:xfrm>
          <a:prstGeom prst="line">
            <a:avLst/>
          </a:prstGeom>
          <a:ln w="19050">
            <a:solidFill>
              <a:schemeClr val="tx2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Пряма сполучна лінія 97"/>
          <p:cNvCxnSpPr/>
          <p:nvPr/>
        </p:nvCxnSpPr>
        <p:spPr>
          <a:xfrm rot="5400000">
            <a:off x="3048000" y="3429000"/>
            <a:ext cx="152400" cy="0"/>
          </a:xfrm>
          <a:prstGeom prst="line">
            <a:avLst/>
          </a:prstGeom>
          <a:ln w="19050">
            <a:solidFill>
              <a:schemeClr val="tx2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Прямоугольник 61"/>
          <p:cNvSpPr/>
          <p:nvPr/>
        </p:nvSpPr>
        <p:spPr>
          <a:xfrm>
            <a:off x="7715272" y="1928802"/>
            <a:ext cx="128588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2400" b="1" dirty="0">
                <a:solidFill>
                  <a:srgbClr val="009900"/>
                </a:solidFill>
                <a:latin typeface="Book Antiqua" pitchFamily="18" charset="0"/>
              </a:rPr>
              <a:t>у</a:t>
            </a:r>
            <a:r>
              <a:rPr lang="ru-RU" sz="2400" b="1" dirty="0">
                <a:solidFill>
                  <a:prstClr val="black"/>
                </a:solidFill>
                <a:latin typeface="Book Antiqua" pitchFamily="18" charset="0"/>
              </a:rPr>
              <a:t> =</a:t>
            </a:r>
            <a:r>
              <a:rPr lang="ru-RU" b="1" dirty="0">
                <a:solidFill>
                  <a:prstClr val="black"/>
                </a:solidFill>
                <a:latin typeface="Book Antiqua" pitchFamily="18" charset="0"/>
              </a:rPr>
              <a:t> </a:t>
            </a:r>
          </a:p>
        </p:txBody>
      </p:sp>
      <p:pic>
        <p:nvPicPr>
          <p:cNvPr id="63" name="Picture 4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286776" y="1928802"/>
            <a:ext cx="352425" cy="390525"/>
          </a:xfrm>
          <a:prstGeom prst="rect">
            <a:avLst/>
          </a:prstGeom>
          <a:noFill/>
        </p:spPr>
      </p:pic>
      <p:sp>
        <p:nvSpPr>
          <p:cNvPr id="65" name="Прямоугольник 64"/>
          <p:cNvSpPr/>
          <p:nvPr/>
        </p:nvSpPr>
        <p:spPr>
          <a:xfrm rot="10800000" flipH="1" flipV="1">
            <a:off x="4143372" y="3571876"/>
            <a:ext cx="571504" cy="26007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200" b="1" dirty="0" smtClean="0">
                <a:solidFill>
                  <a:prstClr val="black"/>
                </a:solidFill>
                <a:latin typeface="Times New Roman" pitchFamily="18" charset="0"/>
              </a:rPr>
              <a:t>-1</a:t>
            </a:r>
          </a:p>
          <a:p>
            <a:r>
              <a:rPr lang="ru-RU" sz="2200" b="1" dirty="0" smtClean="0">
                <a:solidFill>
                  <a:prstClr val="black"/>
                </a:solidFill>
                <a:latin typeface="Times New Roman" pitchFamily="18" charset="0"/>
              </a:rPr>
              <a:t>-2</a:t>
            </a:r>
          </a:p>
          <a:p>
            <a:endParaRPr lang="ru-RU" sz="300" b="1" dirty="0" smtClean="0">
              <a:solidFill>
                <a:prstClr val="black"/>
              </a:solidFill>
              <a:latin typeface="Times New Roman" pitchFamily="18" charset="0"/>
            </a:endParaRPr>
          </a:p>
          <a:p>
            <a:r>
              <a:rPr lang="ru-RU" sz="2200" b="1" dirty="0" smtClean="0">
                <a:latin typeface="Times New Roman" pitchFamily="18" charset="0"/>
              </a:rPr>
              <a:t>-3</a:t>
            </a:r>
          </a:p>
          <a:p>
            <a:endParaRPr lang="ru-RU" sz="300" b="1" dirty="0" smtClean="0">
              <a:latin typeface="Times New Roman" pitchFamily="18" charset="0"/>
            </a:endParaRPr>
          </a:p>
          <a:p>
            <a:endParaRPr lang="ru-RU" sz="2200" b="1" dirty="0" smtClean="0">
              <a:latin typeface="Times New Roman" pitchFamily="18" charset="0"/>
            </a:endParaRPr>
          </a:p>
          <a:p>
            <a:endParaRPr lang="ru-RU" sz="2200" b="1" dirty="0" smtClean="0">
              <a:latin typeface="Times New Roman" pitchFamily="18" charset="0"/>
            </a:endParaRPr>
          </a:p>
          <a:p>
            <a:endParaRPr lang="ru-RU" sz="2200" b="1" dirty="0" smtClean="0">
              <a:latin typeface="Times New Roman" pitchFamily="18" charset="0"/>
            </a:endParaRPr>
          </a:p>
          <a:p>
            <a:endParaRPr lang="uk-UA" sz="2200" b="1" dirty="0"/>
          </a:p>
        </p:txBody>
      </p:sp>
      <p:sp>
        <p:nvSpPr>
          <p:cNvPr id="66" name="Прямоугольник 65"/>
          <p:cNvSpPr/>
          <p:nvPr/>
        </p:nvSpPr>
        <p:spPr>
          <a:xfrm>
            <a:off x="7072330" y="2714620"/>
            <a:ext cx="142876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2400" b="1" dirty="0">
                <a:solidFill>
                  <a:srgbClr val="C00000"/>
                </a:solidFill>
                <a:latin typeface="Book Antiqua" pitchFamily="18" charset="0"/>
              </a:rPr>
              <a:t>у</a:t>
            </a:r>
            <a:r>
              <a:rPr lang="ru-RU" sz="2400" b="1" dirty="0">
                <a:solidFill>
                  <a:prstClr val="black"/>
                </a:solidFill>
                <a:latin typeface="Book Antiqua" pitchFamily="18" charset="0"/>
              </a:rPr>
              <a:t> =</a:t>
            </a:r>
            <a:r>
              <a:rPr lang="ru-RU" b="1" dirty="0">
                <a:solidFill>
                  <a:prstClr val="black"/>
                </a:solidFill>
                <a:latin typeface="Book Antiqua" pitchFamily="18" charset="0"/>
              </a:rPr>
              <a:t>        </a:t>
            </a:r>
            <a:endParaRPr lang="ru-RU" sz="2400" b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71" name="Пряма сполучна лінія 73"/>
          <p:cNvCxnSpPr/>
          <p:nvPr/>
        </p:nvCxnSpPr>
        <p:spPr>
          <a:xfrm rot="5400000">
            <a:off x="4852990" y="3433762"/>
            <a:ext cx="152400" cy="0"/>
          </a:xfrm>
          <a:prstGeom prst="line">
            <a:avLst/>
          </a:prstGeom>
          <a:ln w="19050">
            <a:solidFill>
              <a:schemeClr val="tx2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Пряма сполучна лінія 73"/>
          <p:cNvCxnSpPr/>
          <p:nvPr/>
        </p:nvCxnSpPr>
        <p:spPr>
          <a:xfrm rot="5400000">
            <a:off x="5567370" y="3433762"/>
            <a:ext cx="152400" cy="0"/>
          </a:xfrm>
          <a:prstGeom prst="line">
            <a:avLst/>
          </a:prstGeom>
          <a:ln w="19050">
            <a:solidFill>
              <a:schemeClr val="tx2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Пряма сполучна лінія 73"/>
          <p:cNvCxnSpPr/>
          <p:nvPr/>
        </p:nvCxnSpPr>
        <p:spPr>
          <a:xfrm rot="5400000">
            <a:off x="6281750" y="3433762"/>
            <a:ext cx="152400" cy="0"/>
          </a:xfrm>
          <a:prstGeom prst="line">
            <a:avLst/>
          </a:prstGeom>
          <a:ln w="19050">
            <a:solidFill>
              <a:schemeClr val="tx2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Пряма сполучна лінія 73"/>
          <p:cNvCxnSpPr/>
          <p:nvPr/>
        </p:nvCxnSpPr>
        <p:spPr>
          <a:xfrm rot="5400000">
            <a:off x="4138610" y="3433762"/>
            <a:ext cx="152400" cy="0"/>
          </a:xfrm>
          <a:prstGeom prst="line">
            <a:avLst/>
          </a:prstGeom>
          <a:ln w="19050">
            <a:solidFill>
              <a:schemeClr val="tx2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Пряма сполучна лінія 73"/>
          <p:cNvCxnSpPr/>
          <p:nvPr/>
        </p:nvCxnSpPr>
        <p:spPr>
          <a:xfrm rot="5400000">
            <a:off x="2714612" y="3429000"/>
            <a:ext cx="142876" cy="0"/>
          </a:xfrm>
          <a:prstGeom prst="line">
            <a:avLst/>
          </a:prstGeom>
          <a:ln w="19050">
            <a:solidFill>
              <a:schemeClr val="tx2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Пряма сполучна лінія 73"/>
          <p:cNvCxnSpPr/>
          <p:nvPr/>
        </p:nvCxnSpPr>
        <p:spPr>
          <a:xfrm rot="5400000">
            <a:off x="6996130" y="3433762"/>
            <a:ext cx="152400" cy="0"/>
          </a:xfrm>
          <a:prstGeom prst="line">
            <a:avLst/>
          </a:prstGeom>
          <a:ln w="19050">
            <a:solidFill>
              <a:schemeClr val="tx2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Пряма сполучна лінія 73"/>
          <p:cNvCxnSpPr/>
          <p:nvPr/>
        </p:nvCxnSpPr>
        <p:spPr>
          <a:xfrm rot="5400000">
            <a:off x="3424230" y="3433762"/>
            <a:ext cx="152400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Пряма сполучна лінія 71"/>
          <p:cNvCxnSpPr/>
          <p:nvPr/>
        </p:nvCxnSpPr>
        <p:spPr>
          <a:xfrm>
            <a:off x="4500562" y="1643050"/>
            <a:ext cx="152400" cy="0"/>
          </a:xfrm>
          <a:prstGeom prst="line">
            <a:avLst/>
          </a:prstGeom>
          <a:ln w="19050">
            <a:solidFill>
              <a:schemeClr val="tx2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Прямая соединительная линия 79"/>
          <p:cNvCxnSpPr>
            <a:endCxn id="5" idx="1"/>
          </p:cNvCxnSpPr>
          <p:nvPr/>
        </p:nvCxnSpPr>
        <p:spPr>
          <a:xfrm rot="5400000">
            <a:off x="4071934" y="714356"/>
            <a:ext cx="1000132" cy="0"/>
          </a:xfrm>
          <a:prstGeom prst="line">
            <a:avLst/>
          </a:prstGeom>
          <a:ln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Прямая соединительная линия 80"/>
          <p:cNvCxnSpPr>
            <a:stCxn id="5" idx="0"/>
          </p:cNvCxnSpPr>
          <p:nvPr/>
        </p:nvCxnSpPr>
        <p:spPr>
          <a:xfrm rot="16200000" flipH="1">
            <a:off x="3571868" y="5643578"/>
            <a:ext cx="2000264" cy="0"/>
          </a:xfrm>
          <a:prstGeom prst="line">
            <a:avLst/>
          </a:prstGeom>
          <a:ln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Прямая соединительная линия 81"/>
          <p:cNvCxnSpPr/>
          <p:nvPr/>
        </p:nvCxnSpPr>
        <p:spPr>
          <a:xfrm>
            <a:off x="214282" y="3429000"/>
            <a:ext cx="2214578" cy="0"/>
          </a:xfrm>
          <a:prstGeom prst="line">
            <a:avLst/>
          </a:prstGeom>
          <a:ln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5" name="Дуга 84"/>
          <p:cNvSpPr/>
          <p:nvPr/>
        </p:nvSpPr>
        <p:spPr>
          <a:xfrm rot="10374469" flipV="1">
            <a:off x="4523048" y="2343553"/>
            <a:ext cx="6813116" cy="1527954"/>
          </a:xfrm>
          <a:prstGeom prst="arc">
            <a:avLst>
              <a:gd name="adj1" fmla="val 15721970"/>
              <a:gd name="adj2" fmla="val 21504591"/>
            </a:avLst>
          </a:prstGeom>
          <a:ln w="19050">
            <a:solidFill>
              <a:srgbClr val="0099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86" name="Дуга 85"/>
          <p:cNvSpPr/>
          <p:nvPr/>
        </p:nvSpPr>
        <p:spPr>
          <a:xfrm rot="10364716" flipV="1">
            <a:off x="5630848" y="2349983"/>
            <a:ext cx="6756643" cy="1358268"/>
          </a:xfrm>
          <a:prstGeom prst="arc">
            <a:avLst>
              <a:gd name="adj1" fmla="val 15260181"/>
              <a:gd name="adj2" fmla="val 21583794"/>
            </a:avLst>
          </a:prstGeom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cxnSp>
        <p:nvCxnSpPr>
          <p:cNvPr id="89" name="Пряма сполучна лінія 58"/>
          <p:cNvCxnSpPr/>
          <p:nvPr/>
        </p:nvCxnSpPr>
        <p:spPr>
          <a:xfrm>
            <a:off x="4500562" y="3786190"/>
            <a:ext cx="152400" cy="0"/>
          </a:xfrm>
          <a:prstGeom prst="line">
            <a:avLst/>
          </a:prstGeom>
          <a:ln w="19050">
            <a:solidFill>
              <a:schemeClr val="tx2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Пряма сполучна лінія 58"/>
          <p:cNvCxnSpPr/>
          <p:nvPr/>
        </p:nvCxnSpPr>
        <p:spPr>
          <a:xfrm>
            <a:off x="4500562" y="4143380"/>
            <a:ext cx="152400" cy="0"/>
          </a:xfrm>
          <a:prstGeom prst="line">
            <a:avLst/>
          </a:prstGeom>
          <a:ln w="19050">
            <a:solidFill>
              <a:schemeClr val="tx2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Пряма сполучна лінія 58"/>
          <p:cNvCxnSpPr/>
          <p:nvPr/>
        </p:nvCxnSpPr>
        <p:spPr>
          <a:xfrm>
            <a:off x="4500562" y="4500570"/>
            <a:ext cx="152400" cy="0"/>
          </a:xfrm>
          <a:prstGeom prst="line">
            <a:avLst/>
          </a:prstGeom>
          <a:ln w="19050">
            <a:solidFill>
              <a:schemeClr val="tx2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5" name="Прямоугольник 94"/>
          <p:cNvSpPr/>
          <p:nvPr/>
        </p:nvSpPr>
        <p:spPr>
          <a:xfrm>
            <a:off x="4286248" y="1071546"/>
            <a:ext cx="357190" cy="22159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2200" b="1" dirty="0" smtClean="0">
              <a:latin typeface="Times New Roman" pitchFamily="18" charset="0"/>
            </a:endParaRPr>
          </a:p>
          <a:p>
            <a:endParaRPr lang="ru-RU" sz="300" b="1" dirty="0" smtClean="0">
              <a:latin typeface="Times New Roman" pitchFamily="18" charset="0"/>
            </a:endParaRPr>
          </a:p>
          <a:p>
            <a:r>
              <a:rPr lang="ru-RU" sz="2200" b="1" dirty="0" smtClean="0">
                <a:latin typeface="Times New Roman" pitchFamily="18" charset="0"/>
              </a:rPr>
              <a:t>54</a:t>
            </a:r>
          </a:p>
          <a:p>
            <a:r>
              <a:rPr lang="ru-RU" sz="300" b="1" dirty="0" smtClean="0">
                <a:latin typeface="Times New Roman" pitchFamily="18" charset="0"/>
              </a:rPr>
              <a:t> </a:t>
            </a:r>
            <a:r>
              <a:rPr lang="ru-RU" sz="2200" b="1" dirty="0" smtClean="0">
                <a:latin typeface="Times New Roman" pitchFamily="18" charset="0"/>
              </a:rPr>
              <a:t>3</a:t>
            </a:r>
            <a:r>
              <a:rPr lang="ru-RU" sz="2200" b="1" dirty="0" smtClean="0">
                <a:solidFill>
                  <a:prstClr val="black"/>
                </a:solidFill>
                <a:latin typeface="Times New Roman" pitchFamily="18" charset="0"/>
              </a:rPr>
              <a:t>21</a:t>
            </a:r>
            <a:endParaRPr lang="uk-UA" sz="2200" dirty="0"/>
          </a:p>
        </p:txBody>
      </p:sp>
      <p:sp>
        <p:nvSpPr>
          <p:cNvPr id="96" name="Заголовок 95"/>
          <p:cNvSpPr>
            <a:spLocks noGrp="1"/>
          </p:cNvSpPr>
          <p:nvPr>
            <p:ph type="ctrTitle"/>
          </p:nvPr>
        </p:nvSpPr>
        <p:spPr>
          <a:xfrm>
            <a:off x="142844" y="214291"/>
            <a:ext cx="8786874" cy="785817"/>
          </a:xfrm>
        </p:spPr>
        <p:txBody>
          <a:bodyPr>
            <a:normAutofit fontScale="90000"/>
          </a:bodyPr>
          <a:lstStyle/>
          <a:p>
            <a:pPr algn="l">
              <a:buFont typeface="Wingdings" pitchFamily="2" charset="2"/>
              <a:buChar char="§"/>
            </a:pPr>
            <a:r>
              <a:rPr lang="uk-UA" sz="2400" b="1" dirty="0" smtClean="0">
                <a:latin typeface="Book Antiqua" pitchFamily="18" charset="0"/>
              </a:rPr>
              <a:t>  </a:t>
            </a:r>
            <a:r>
              <a:rPr lang="uk-UA" sz="2700" b="1" dirty="0" smtClean="0">
                <a:latin typeface="Book Antiqua" pitchFamily="18" charset="0"/>
              </a:rPr>
              <a:t>Побудуємо графіки функцій </a:t>
            </a:r>
            <a:r>
              <a:rPr lang="uk-UA" sz="2700" b="1" dirty="0" smtClean="0">
                <a:solidFill>
                  <a:srgbClr val="009900"/>
                </a:solidFill>
                <a:latin typeface="Book Antiqua" pitchFamily="18" charset="0"/>
              </a:rPr>
              <a:t>у</a:t>
            </a:r>
            <a:r>
              <a:rPr lang="uk-UA" sz="2700" b="1" dirty="0" smtClean="0">
                <a:latin typeface="Book Antiqua" pitchFamily="18" charset="0"/>
              </a:rPr>
              <a:t>=</a:t>
            </a:r>
            <a:r>
              <a:rPr lang="uk-UA" sz="2700" b="1" dirty="0" smtClean="0">
                <a:latin typeface="Cambria Math"/>
                <a:ea typeface="Cambria Math"/>
              </a:rPr>
              <a:t>⎯</a:t>
            </a:r>
            <a:r>
              <a:rPr lang="uk-UA" sz="2700" b="1" dirty="0" smtClean="0">
                <a:latin typeface="Book Antiqua" pitchFamily="18" charset="0"/>
              </a:rPr>
              <a:t>     </a:t>
            </a:r>
            <a:r>
              <a:rPr lang="uk-UA" sz="2700" b="1" dirty="0" smtClean="0">
                <a:latin typeface="Times New Roman"/>
                <a:cs typeface="Times New Roman"/>
              </a:rPr>
              <a:t>, </a:t>
            </a:r>
            <a:r>
              <a:rPr lang="uk-UA" sz="2700" b="1" dirty="0" err="1" smtClean="0">
                <a:solidFill>
                  <a:srgbClr val="C00000"/>
                </a:solidFill>
                <a:latin typeface="Book Antiqua" pitchFamily="18" charset="0"/>
              </a:rPr>
              <a:t>у</a:t>
            </a:r>
            <a:r>
              <a:rPr lang="uk-UA" sz="2700" b="1" dirty="0" err="1" smtClean="0">
                <a:latin typeface="Book Antiqua" pitchFamily="18" charset="0"/>
              </a:rPr>
              <a:t>=</a:t>
            </a:r>
            <a:r>
              <a:rPr lang="uk-UA" sz="2700" b="1" dirty="0" err="1" smtClean="0">
                <a:latin typeface="Cambria Math"/>
                <a:ea typeface="Cambria Math"/>
              </a:rPr>
              <a:t>⎯</a:t>
            </a:r>
            <a:r>
              <a:rPr lang="uk-UA" sz="2700" b="1" dirty="0" smtClean="0">
                <a:latin typeface="Book Antiqua" pitchFamily="18" charset="0"/>
              </a:rPr>
              <a:t>           </a:t>
            </a:r>
            <a:r>
              <a:rPr lang="uk-UA" sz="2700" b="1" dirty="0" smtClean="0">
                <a:latin typeface="Times New Roman"/>
                <a:cs typeface="Times New Roman"/>
              </a:rPr>
              <a:t>, </a:t>
            </a:r>
            <a:r>
              <a:rPr lang="uk-UA" sz="2700" b="1" dirty="0" err="1" smtClean="0">
                <a:solidFill>
                  <a:srgbClr val="0070C0"/>
                </a:solidFill>
                <a:latin typeface="Times New Roman"/>
                <a:cs typeface="Times New Roman"/>
              </a:rPr>
              <a:t>у</a:t>
            </a:r>
            <a:r>
              <a:rPr lang="uk-UA" sz="2700" b="1" dirty="0" err="1" smtClean="0">
                <a:latin typeface="Times New Roman"/>
                <a:cs typeface="Times New Roman"/>
              </a:rPr>
              <a:t>=</a:t>
            </a:r>
            <a:r>
              <a:rPr lang="uk-UA" sz="2700" b="1" dirty="0" err="1" smtClean="0">
                <a:latin typeface="Cambria Math"/>
                <a:ea typeface="Cambria Math"/>
                <a:cs typeface="Times New Roman"/>
              </a:rPr>
              <a:t>⎯</a:t>
            </a:r>
            <a:r>
              <a:rPr lang="uk-UA" sz="2700" b="1" dirty="0" smtClean="0">
                <a:latin typeface="Times New Roman"/>
                <a:cs typeface="Times New Roman"/>
              </a:rPr>
              <a:t>         </a:t>
            </a:r>
            <a:r>
              <a:rPr lang="ru-RU" sz="2700" b="1" dirty="0" smtClean="0">
                <a:solidFill>
                  <a:prstClr val="black"/>
                </a:solidFill>
                <a:latin typeface="Book Antiqua" pitchFamily="18" charset="0"/>
              </a:rPr>
              <a:t/>
            </a:r>
            <a:br>
              <a:rPr lang="ru-RU" sz="2700" b="1" dirty="0" smtClean="0">
                <a:solidFill>
                  <a:prstClr val="black"/>
                </a:solidFill>
                <a:latin typeface="Book Antiqua" pitchFamily="18" charset="0"/>
              </a:rPr>
            </a:br>
            <a:endParaRPr lang="uk-UA" sz="2700" b="1" dirty="0">
              <a:latin typeface="Book Antiqua" pitchFamily="18" charset="0"/>
            </a:endParaRPr>
          </a:p>
        </p:txBody>
      </p:sp>
      <p:sp>
        <p:nvSpPr>
          <p:cNvPr id="120" name="Подзаголовок 119"/>
          <p:cNvSpPr>
            <a:spLocks noGrp="1"/>
          </p:cNvSpPr>
          <p:nvPr>
            <p:ph type="subTitle" idx="1"/>
          </p:nvPr>
        </p:nvSpPr>
        <p:spPr>
          <a:xfrm>
            <a:off x="500002" y="5572140"/>
            <a:ext cx="8643998" cy="2000240"/>
          </a:xfrm>
        </p:spPr>
        <p:txBody>
          <a:bodyPr>
            <a:normAutofit/>
          </a:bodyPr>
          <a:lstStyle/>
          <a:p>
            <a:pPr algn="l"/>
            <a:r>
              <a:rPr lang="uk-UA" sz="2400" dirty="0" smtClean="0">
                <a:solidFill>
                  <a:schemeClr val="tx1"/>
                </a:solidFill>
                <a:latin typeface="Book Antiqua" pitchFamily="18" charset="0"/>
              </a:rPr>
              <a:t>  </a:t>
            </a:r>
            <a:endParaRPr lang="uk-UA" sz="2400" b="1" dirty="0">
              <a:solidFill>
                <a:schemeClr val="tx1"/>
              </a:solidFill>
              <a:latin typeface="Book Antiqua" pitchFamily="18" charset="0"/>
            </a:endParaRPr>
          </a:p>
        </p:txBody>
      </p:sp>
      <p:cxnSp>
        <p:nvCxnSpPr>
          <p:cNvPr id="102" name="Пряма сполучна лінія 86"/>
          <p:cNvCxnSpPr/>
          <p:nvPr/>
        </p:nvCxnSpPr>
        <p:spPr>
          <a:xfrm rot="5400000">
            <a:off x="8067700" y="3433762"/>
            <a:ext cx="152400" cy="0"/>
          </a:xfrm>
          <a:prstGeom prst="line">
            <a:avLst/>
          </a:prstGeom>
          <a:ln w="19050">
            <a:solidFill>
              <a:schemeClr val="tx2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1" name="Picture 4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072462" y="4500570"/>
            <a:ext cx="352425" cy="390525"/>
          </a:xfrm>
          <a:prstGeom prst="rect">
            <a:avLst/>
          </a:prstGeom>
          <a:noFill/>
        </p:spPr>
      </p:pic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pic>
        <p:nvPicPr>
          <p:cNvPr id="116" name="Picture 4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429256" y="214290"/>
            <a:ext cx="352425" cy="390525"/>
          </a:xfrm>
          <a:prstGeom prst="rect">
            <a:avLst/>
          </a:prstGeom>
          <a:noFill/>
        </p:spPr>
      </p:pic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sp>
        <p:nvSpPr>
          <p:cNvPr id="2056" name="Rectangle 8"/>
          <p:cNvSpPr>
            <a:spLocks noChangeArrowheads="1"/>
          </p:cNvSpPr>
          <p:nvPr/>
        </p:nvSpPr>
        <p:spPr bwMode="auto">
          <a:xfrm>
            <a:off x="-571536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sp>
        <p:nvSpPr>
          <p:cNvPr id="2057" name="Rectangle 9"/>
          <p:cNvSpPr>
            <a:spLocks noChangeArrowheads="1"/>
          </p:cNvSpPr>
          <p:nvPr/>
        </p:nvSpPr>
        <p:spPr bwMode="auto">
          <a:xfrm>
            <a:off x="0" y="92392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uk-UA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59" name="Rectangle 1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sp>
        <p:nvSpPr>
          <p:cNvPr id="2060" name="Rectangle 12"/>
          <p:cNvSpPr>
            <a:spLocks noChangeArrowheads="1"/>
          </p:cNvSpPr>
          <p:nvPr/>
        </p:nvSpPr>
        <p:spPr bwMode="auto">
          <a:xfrm>
            <a:off x="0" y="714356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uk-UA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62" name="Rectangle 1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sp>
        <p:nvSpPr>
          <p:cNvPr id="2063" name="Rectangle 15"/>
          <p:cNvSpPr>
            <a:spLocks noChangeArrowheads="1"/>
          </p:cNvSpPr>
          <p:nvPr/>
        </p:nvSpPr>
        <p:spPr bwMode="auto">
          <a:xfrm>
            <a:off x="0" y="857232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uk-UA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65" name="Rectangle 1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pic>
        <p:nvPicPr>
          <p:cNvPr id="2064" name="Picture 16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929586" y="214290"/>
            <a:ext cx="819150" cy="428625"/>
          </a:xfrm>
          <a:prstGeom prst="rect">
            <a:avLst/>
          </a:prstGeom>
          <a:noFill/>
        </p:spPr>
      </p:pic>
      <p:sp>
        <p:nvSpPr>
          <p:cNvPr id="2066" name="Rectangle 18"/>
          <p:cNvSpPr>
            <a:spLocks noChangeArrowheads="1"/>
          </p:cNvSpPr>
          <p:nvPr/>
        </p:nvSpPr>
        <p:spPr bwMode="auto">
          <a:xfrm>
            <a:off x="142844" y="857232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uk-UA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68" name="Rectangle 20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pic>
        <p:nvPicPr>
          <p:cNvPr id="2067" name="Picture 19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500826" y="214290"/>
            <a:ext cx="819150" cy="428625"/>
          </a:xfrm>
          <a:prstGeom prst="rect">
            <a:avLst/>
          </a:prstGeom>
          <a:noFill/>
        </p:spPr>
      </p:pic>
      <p:sp>
        <p:nvSpPr>
          <p:cNvPr id="2069" name="Rectangle 21"/>
          <p:cNvSpPr>
            <a:spLocks noChangeArrowheads="1"/>
          </p:cNvSpPr>
          <p:nvPr/>
        </p:nvSpPr>
        <p:spPr bwMode="auto">
          <a:xfrm>
            <a:off x="0" y="857232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uk-UA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71" name="Rectangle 2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sp>
        <p:nvSpPr>
          <p:cNvPr id="2073" name="Rectangle 2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sp>
        <p:nvSpPr>
          <p:cNvPr id="2075" name="Rectangle 2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sp>
        <p:nvSpPr>
          <p:cNvPr id="2077" name="Rectangle 2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sp>
        <p:nvSpPr>
          <p:cNvPr id="2079" name="Rectangle 3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sp>
        <p:nvSpPr>
          <p:cNvPr id="2081" name="Rectangle 3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sp>
        <p:nvSpPr>
          <p:cNvPr id="2083" name="Rectangle 3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pic>
        <p:nvPicPr>
          <p:cNvPr id="154" name="Picture 19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786710" y="3786190"/>
            <a:ext cx="819150" cy="428625"/>
          </a:xfrm>
          <a:prstGeom prst="rect">
            <a:avLst/>
          </a:prstGeom>
          <a:noFill/>
        </p:spPr>
      </p:pic>
      <p:pic>
        <p:nvPicPr>
          <p:cNvPr id="155" name="Picture 16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643570" y="4429132"/>
            <a:ext cx="785818" cy="428625"/>
          </a:xfrm>
          <a:prstGeom prst="rect">
            <a:avLst/>
          </a:prstGeom>
          <a:noFill/>
        </p:spPr>
      </p:pic>
      <p:sp>
        <p:nvSpPr>
          <p:cNvPr id="2085" name="Rectangle 3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sp>
        <p:nvSpPr>
          <p:cNvPr id="2089" name="Rectangle 4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sp>
        <p:nvSpPr>
          <p:cNvPr id="2091" name="Rectangle 4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sp>
        <p:nvSpPr>
          <p:cNvPr id="2093" name="Rectangle 4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pic>
        <p:nvPicPr>
          <p:cNvPr id="173" name="Picture 16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429256" y="2000240"/>
            <a:ext cx="819150" cy="428625"/>
          </a:xfrm>
          <a:prstGeom prst="rect">
            <a:avLst/>
          </a:prstGeom>
          <a:noFill/>
        </p:spPr>
      </p:pic>
      <p:sp>
        <p:nvSpPr>
          <p:cNvPr id="174" name="Прямоугольник 173"/>
          <p:cNvSpPr/>
          <p:nvPr/>
        </p:nvSpPr>
        <p:spPr>
          <a:xfrm>
            <a:off x="4929190" y="2000240"/>
            <a:ext cx="63991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 smtClean="0">
                <a:solidFill>
                  <a:srgbClr val="0070C0"/>
                </a:solidFill>
                <a:latin typeface="Book Antiqua" pitchFamily="18" charset="0"/>
              </a:rPr>
              <a:t>У</a:t>
            </a:r>
            <a:r>
              <a:rPr lang="ru-RU" sz="2400" b="1" dirty="0" smtClean="0">
                <a:solidFill>
                  <a:prstClr val="black"/>
                </a:solidFill>
                <a:latin typeface="Book Antiqua" pitchFamily="18" charset="0"/>
              </a:rPr>
              <a:t> =</a:t>
            </a:r>
            <a:endParaRPr lang="uk-UA" sz="2400" dirty="0"/>
          </a:p>
        </p:txBody>
      </p:sp>
      <p:pic>
        <p:nvPicPr>
          <p:cNvPr id="175" name="Picture 19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572396" y="2714620"/>
            <a:ext cx="819150" cy="428625"/>
          </a:xfrm>
          <a:prstGeom prst="rect">
            <a:avLst/>
          </a:prstGeom>
          <a:noFill/>
        </p:spPr>
      </p:pic>
      <p:sp>
        <p:nvSpPr>
          <p:cNvPr id="2095" name="Rectangle 4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sp>
        <p:nvSpPr>
          <p:cNvPr id="153" name="Прямоугольник 152"/>
          <p:cNvSpPr/>
          <p:nvPr/>
        </p:nvSpPr>
        <p:spPr>
          <a:xfrm>
            <a:off x="7286644" y="4500570"/>
            <a:ext cx="86273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 smtClean="0">
                <a:solidFill>
                  <a:srgbClr val="009900"/>
                </a:solidFill>
                <a:latin typeface="Book Antiqua" pitchFamily="18" charset="0"/>
              </a:rPr>
              <a:t>У</a:t>
            </a:r>
            <a:r>
              <a:rPr lang="ru-RU" sz="2000" b="1" dirty="0" smtClean="0">
                <a:solidFill>
                  <a:prstClr val="black"/>
                </a:solidFill>
                <a:latin typeface="Book Antiqua" pitchFamily="18" charset="0"/>
              </a:rPr>
              <a:t> </a:t>
            </a:r>
            <a:r>
              <a:rPr lang="ru-RU" sz="2400" b="1" dirty="0" smtClean="0">
                <a:solidFill>
                  <a:prstClr val="black"/>
                </a:solidFill>
                <a:latin typeface="Book Antiqua" pitchFamily="18" charset="0"/>
              </a:rPr>
              <a:t>= </a:t>
            </a:r>
            <a:r>
              <a:rPr lang="ru-RU" sz="2400" b="1" dirty="0" smtClean="0">
                <a:solidFill>
                  <a:prstClr val="black"/>
                </a:solidFill>
                <a:latin typeface="Cambria Math"/>
                <a:ea typeface="Cambria Math"/>
              </a:rPr>
              <a:t>⎯</a:t>
            </a:r>
            <a:endParaRPr lang="uk-UA" sz="2400" dirty="0"/>
          </a:p>
        </p:txBody>
      </p:sp>
      <p:sp>
        <p:nvSpPr>
          <p:cNvPr id="136" name="Полилиния 135"/>
          <p:cNvSpPr/>
          <p:nvPr/>
        </p:nvSpPr>
        <p:spPr>
          <a:xfrm>
            <a:off x="4572000" y="3429000"/>
            <a:ext cx="3286148" cy="1071570"/>
          </a:xfrm>
          <a:custGeom>
            <a:avLst/>
            <a:gdLst>
              <a:gd name="connsiteX0" fmla="*/ 0 w 3228975"/>
              <a:gd name="connsiteY0" fmla="*/ 0 h 1104900"/>
              <a:gd name="connsiteX1" fmla="*/ 38100 w 3228975"/>
              <a:gd name="connsiteY1" fmla="*/ 114300 h 1104900"/>
              <a:gd name="connsiteX2" fmla="*/ 152400 w 3228975"/>
              <a:gd name="connsiteY2" fmla="*/ 228600 h 1104900"/>
              <a:gd name="connsiteX3" fmla="*/ 381000 w 3228975"/>
              <a:gd name="connsiteY3" fmla="*/ 361950 h 1104900"/>
              <a:gd name="connsiteX4" fmla="*/ 752475 w 3228975"/>
              <a:gd name="connsiteY4" fmla="*/ 523875 h 1104900"/>
              <a:gd name="connsiteX5" fmla="*/ 1419225 w 3228975"/>
              <a:gd name="connsiteY5" fmla="*/ 742950 h 1104900"/>
              <a:gd name="connsiteX6" fmla="*/ 2143125 w 3228975"/>
              <a:gd name="connsiteY6" fmla="*/ 923925 h 1104900"/>
              <a:gd name="connsiteX7" fmla="*/ 2495550 w 3228975"/>
              <a:gd name="connsiteY7" fmla="*/ 990600 h 1104900"/>
              <a:gd name="connsiteX8" fmla="*/ 2838450 w 3228975"/>
              <a:gd name="connsiteY8" fmla="*/ 1047750 h 1104900"/>
              <a:gd name="connsiteX9" fmla="*/ 3228975 w 3228975"/>
              <a:gd name="connsiteY9" fmla="*/ 1104900 h 1104900"/>
              <a:gd name="connsiteX10" fmla="*/ 3228975 w 3228975"/>
              <a:gd name="connsiteY10" fmla="*/ 1104900 h 11049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3228975" h="1104900">
                <a:moveTo>
                  <a:pt x="0" y="0"/>
                </a:moveTo>
                <a:cubicBezTo>
                  <a:pt x="6350" y="38100"/>
                  <a:pt x="12700" y="76200"/>
                  <a:pt x="38100" y="114300"/>
                </a:cubicBezTo>
                <a:cubicBezTo>
                  <a:pt x="63500" y="152400"/>
                  <a:pt x="95250" y="187325"/>
                  <a:pt x="152400" y="228600"/>
                </a:cubicBezTo>
                <a:cubicBezTo>
                  <a:pt x="209550" y="269875"/>
                  <a:pt x="280988" y="312738"/>
                  <a:pt x="381000" y="361950"/>
                </a:cubicBezTo>
                <a:cubicBezTo>
                  <a:pt x="481012" y="411162"/>
                  <a:pt x="579438" y="460375"/>
                  <a:pt x="752475" y="523875"/>
                </a:cubicBezTo>
                <a:cubicBezTo>
                  <a:pt x="925513" y="587375"/>
                  <a:pt x="1187450" y="676275"/>
                  <a:pt x="1419225" y="742950"/>
                </a:cubicBezTo>
                <a:cubicBezTo>
                  <a:pt x="1651000" y="809625"/>
                  <a:pt x="1963738" y="882650"/>
                  <a:pt x="2143125" y="923925"/>
                </a:cubicBezTo>
                <a:cubicBezTo>
                  <a:pt x="2322513" y="965200"/>
                  <a:pt x="2379663" y="969963"/>
                  <a:pt x="2495550" y="990600"/>
                </a:cubicBezTo>
                <a:cubicBezTo>
                  <a:pt x="2611437" y="1011237"/>
                  <a:pt x="2838450" y="1047750"/>
                  <a:pt x="2838450" y="1047750"/>
                </a:cubicBezTo>
                <a:lnTo>
                  <a:pt x="3228975" y="1104900"/>
                </a:lnTo>
                <a:lnTo>
                  <a:pt x="3228975" y="1104900"/>
                </a:lnTo>
              </a:path>
            </a:pathLst>
          </a:custGeom>
          <a:ln w="19050">
            <a:solidFill>
              <a:srgbClr val="0099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151" name="Полилиния 150"/>
          <p:cNvSpPr/>
          <p:nvPr/>
        </p:nvSpPr>
        <p:spPr>
          <a:xfrm>
            <a:off x="5643570" y="3429000"/>
            <a:ext cx="3286148" cy="1071570"/>
          </a:xfrm>
          <a:custGeom>
            <a:avLst/>
            <a:gdLst>
              <a:gd name="connsiteX0" fmla="*/ 0 w 3228975"/>
              <a:gd name="connsiteY0" fmla="*/ 0 h 1104900"/>
              <a:gd name="connsiteX1" fmla="*/ 38100 w 3228975"/>
              <a:gd name="connsiteY1" fmla="*/ 114300 h 1104900"/>
              <a:gd name="connsiteX2" fmla="*/ 152400 w 3228975"/>
              <a:gd name="connsiteY2" fmla="*/ 228600 h 1104900"/>
              <a:gd name="connsiteX3" fmla="*/ 381000 w 3228975"/>
              <a:gd name="connsiteY3" fmla="*/ 361950 h 1104900"/>
              <a:gd name="connsiteX4" fmla="*/ 752475 w 3228975"/>
              <a:gd name="connsiteY4" fmla="*/ 523875 h 1104900"/>
              <a:gd name="connsiteX5" fmla="*/ 1419225 w 3228975"/>
              <a:gd name="connsiteY5" fmla="*/ 742950 h 1104900"/>
              <a:gd name="connsiteX6" fmla="*/ 2143125 w 3228975"/>
              <a:gd name="connsiteY6" fmla="*/ 923925 h 1104900"/>
              <a:gd name="connsiteX7" fmla="*/ 2495550 w 3228975"/>
              <a:gd name="connsiteY7" fmla="*/ 990600 h 1104900"/>
              <a:gd name="connsiteX8" fmla="*/ 2838450 w 3228975"/>
              <a:gd name="connsiteY8" fmla="*/ 1047750 h 1104900"/>
              <a:gd name="connsiteX9" fmla="*/ 3228975 w 3228975"/>
              <a:gd name="connsiteY9" fmla="*/ 1104900 h 1104900"/>
              <a:gd name="connsiteX10" fmla="*/ 3228975 w 3228975"/>
              <a:gd name="connsiteY10" fmla="*/ 1104900 h 11049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3228975" h="1104900">
                <a:moveTo>
                  <a:pt x="0" y="0"/>
                </a:moveTo>
                <a:cubicBezTo>
                  <a:pt x="6350" y="38100"/>
                  <a:pt x="12700" y="76200"/>
                  <a:pt x="38100" y="114300"/>
                </a:cubicBezTo>
                <a:cubicBezTo>
                  <a:pt x="63500" y="152400"/>
                  <a:pt x="95250" y="187325"/>
                  <a:pt x="152400" y="228600"/>
                </a:cubicBezTo>
                <a:cubicBezTo>
                  <a:pt x="209550" y="269875"/>
                  <a:pt x="280988" y="312738"/>
                  <a:pt x="381000" y="361950"/>
                </a:cubicBezTo>
                <a:cubicBezTo>
                  <a:pt x="481012" y="411162"/>
                  <a:pt x="579438" y="460375"/>
                  <a:pt x="752475" y="523875"/>
                </a:cubicBezTo>
                <a:cubicBezTo>
                  <a:pt x="925513" y="587375"/>
                  <a:pt x="1187450" y="676275"/>
                  <a:pt x="1419225" y="742950"/>
                </a:cubicBezTo>
                <a:cubicBezTo>
                  <a:pt x="1651000" y="809625"/>
                  <a:pt x="1963738" y="882650"/>
                  <a:pt x="2143125" y="923925"/>
                </a:cubicBezTo>
                <a:cubicBezTo>
                  <a:pt x="2322513" y="965200"/>
                  <a:pt x="2379663" y="969963"/>
                  <a:pt x="2495550" y="990600"/>
                </a:cubicBezTo>
                <a:cubicBezTo>
                  <a:pt x="2611437" y="1011237"/>
                  <a:pt x="2838450" y="1047750"/>
                  <a:pt x="2838450" y="1047750"/>
                </a:cubicBezTo>
                <a:lnTo>
                  <a:pt x="3228975" y="1104900"/>
                </a:lnTo>
                <a:lnTo>
                  <a:pt x="3228975" y="1104900"/>
                </a:lnTo>
              </a:path>
            </a:pathLst>
          </a:custGeom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152" name="Прямоугольник 151"/>
          <p:cNvSpPr/>
          <p:nvPr/>
        </p:nvSpPr>
        <p:spPr>
          <a:xfrm>
            <a:off x="6786578" y="3786190"/>
            <a:ext cx="99097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smtClean="0">
                <a:latin typeface="Cambria Math"/>
                <a:ea typeface="Cambria Math"/>
              </a:rPr>
              <a:t> </a:t>
            </a:r>
            <a:r>
              <a:rPr lang="ru-RU" sz="2400" dirty="0" smtClean="0">
                <a:latin typeface="Cambria Math"/>
                <a:ea typeface="Cambria Math"/>
              </a:rPr>
              <a:t> </a:t>
            </a:r>
            <a:r>
              <a:rPr lang="ru-RU" b="1" dirty="0" smtClean="0">
                <a:solidFill>
                  <a:srgbClr val="C00000"/>
                </a:solidFill>
                <a:latin typeface="Book Antiqua" pitchFamily="18" charset="0"/>
              </a:rPr>
              <a:t>У</a:t>
            </a:r>
            <a:r>
              <a:rPr lang="ru-RU" sz="2400" b="1" dirty="0" smtClean="0">
                <a:solidFill>
                  <a:prstClr val="black"/>
                </a:solidFill>
                <a:latin typeface="Book Antiqua" pitchFamily="18" charset="0"/>
              </a:rPr>
              <a:t> = </a:t>
            </a:r>
            <a:r>
              <a:rPr lang="ru-RU" sz="2400" b="1" dirty="0" smtClean="0">
                <a:solidFill>
                  <a:prstClr val="black"/>
                </a:solidFill>
                <a:latin typeface="Book Antiqua" pitchFamily="18" charset="0"/>
                <a:ea typeface="Cambria Math"/>
              </a:rPr>
              <a:t>⎯</a:t>
            </a:r>
            <a:endParaRPr lang="uk-UA" sz="2400" dirty="0">
              <a:latin typeface="Book Antiqua" pitchFamily="18" charset="0"/>
            </a:endParaRPr>
          </a:p>
        </p:txBody>
      </p:sp>
      <p:sp>
        <p:nvSpPr>
          <p:cNvPr id="156" name="Полилиния 155"/>
          <p:cNvSpPr/>
          <p:nvPr/>
        </p:nvSpPr>
        <p:spPr>
          <a:xfrm>
            <a:off x="3857620" y="3429000"/>
            <a:ext cx="3286148" cy="1071570"/>
          </a:xfrm>
          <a:custGeom>
            <a:avLst/>
            <a:gdLst>
              <a:gd name="connsiteX0" fmla="*/ 0 w 3228975"/>
              <a:gd name="connsiteY0" fmla="*/ 0 h 1104900"/>
              <a:gd name="connsiteX1" fmla="*/ 38100 w 3228975"/>
              <a:gd name="connsiteY1" fmla="*/ 114300 h 1104900"/>
              <a:gd name="connsiteX2" fmla="*/ 152400 w 3228975"/>
              <a:gd name="connsiteY2" fmla="*/ 228600 h 1104900"/>
              <a:gd name="connsiteX3" fmla="*/ 381000 w 3228975"/>
              <a:gd name="connsiteY3" fmla="*/ 361950 h 1104900"/>
              <a:gd name="connsiteX4" fmla="*/ 752475 w 3228975"/>
              <a:gd name="connsiteY4" fmla="*/ 523875 h 1104900"/>
              <a:gd name="connsiteX5" fmla="*/ 1419225 w 3228975"/>
              <a:gd name="connsiteY5" fmla="*/ 742950 h 1104900"/>
              <a:gd name="connsiteX6" fmla="*/ 2143125 w 3228975"/>
              <a:gd name="connsiteY6" fmla="*/ 923925 h 1104900"/>
              <a:gd name="connsiteX7" fmla="*/ 2495550 w 3228975"/>
              <a:gd name="connsiteY7" fmla="*/ 990600 h 1104900"/>
              <a:gd name="connsiteX8" fmla="*/ 2838450 w 3228975"/>
              <a:gd name="connsiteY8" fmla="*/ 1047750 h 1104900"/>
              <a:gd name="connsiteX9" fmla="*/ 3228975 w 3228975"/>
              <a:gd name="connsiteY9" fmla="*/ 1104900 h 1104900"/>
              <a:gd name="connsiteX10" fmla="*/ 3228975 w 3228975"/>
              <a:gd name="connsiteY10" fmla="*/ 1104900 h 11049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3228975" h="1104900">
                <a:moveTo>
                  <a:pt x="0" y="0"/>
                </a:moveTo>
                <a:cubicBezTo>
                  <a:pt x="6350" y="38100"/>
                  <a:pt x="12700" y="76200"/>
                  <a:pt x="38100" y="114300"/>
                </a:cubicBezTo>
                <a:cubicBezTo>
                  <a:pt x="63500" y="152400"/>
                  <a:pt x="95250" y="187325"/>
                  <a:pt x="152400" y="228600"/>
                </a:cubicBezTo>
                <a:cubicBezTo>
                  <a:pt x="209550" y="269875"/>
                  <a:pt x="280988" y="312738"/>
                  <a:pt x="381000" y="361950"/>
                </a:cubicBezTo>
                <a:cubicBezTo>
                  <a:pt x="481012" y="411162"/>
                  <a:pt x="579438" y="460375"/>
                  <a:pt x="752475" y="523875"/>
                </a:cubicBezTo>
                <a:cubicBezTo>
                  <a:pt x="925513" y="587375"/>
                  <a:pt x="1187450" y="676275"/>
                  <a:pt x="1419225" y="742950"/>
                </a:cubicBezTo>
                <a:cubicBezTo>
                  <a:pt x="1651000" y="809625"/>
                  <a:pt x="1963738" y="882650"/>
                  <a:pt x="2143125" y="923925"/>
                </a:cubicBezTo>
                <a:cubicBezTo>
                  <a:pt x="2322513" y="965200"/>
                  <a:pt x="2379663" y="969963"/>
                  <a:pt x="2495550" y="990600"/>
                </a:cubicBezTo>
                <a:cubicBezTo>
                  <a:pt x="2611437" y="1011237"/>
                  <a:pt x="2838450" y="1047750"/>
                  <a:pt x="2838450" y="1047750"/>
                </a:cubicBezTo>
                <a:lnTo>
                  <a:pt x="3228975" y="1104900"/>
                </a:lnTo>
                <a:lnTo>
                  <a:pt x="3228975" y="1104900"/>
                </a:lnTo>
              </a:path>
            </a:pathLst>
          </a:cu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158" name="Прямоугольник 157"/>
          <p:cNvSpPr/>
          <p:nvPr/>
        </p:nvSpPr>
        <p:spPr>
          <a:xfrm>
            <a:off x="4857752" y="4429132"/>
            <a:ext cx="85632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 smtClean="0">
                <a:solidFill>
                  <a:srgbClr val="0070C0"/>
                </a:solidFill>
                <a:latin typeface="Book Antiqua" pitchFamily="18" charset="0"/>
              </a:rPr>
              <a:t>У</a:t>
            </a:r>
            <a:r>
              <a:rPr lang="ru-RU" sz="2400" b="1" dirty="0" smtClean="0">
                <a:solidFill>
                  <a:prstClr val="black"/>
                </a:solidFill>
                <a:latin typeface="Book Antiqua" pitchFamily="18" charset="0"/>
              </a:rPr>
              <a:t> = </a:t>
            </a:r>
            <a:r>
              <a:rPr lang="ru-RU" sz="2400" b="1" dirty="0" smtClean="0">
                <a:solidFill>
                  <a:prstClr val="black"/>
                </a:solidFill>
                <a:latin typeface="Book Antiqua" pitchFamily="18" charset="0"/>
                <a:ea typeface="Cambria Math"/>
              </a:rPr>
              <a:t>⎯</a:t>
            </a:r>
            <a:endParaRPr lang="uk-UA" sz="2400" dirty="0">
              <a:latin typeface="Book Antiqua" pitchFamily="18" charset="0"/>
            </a:endParaRPr>
          </a:p>
        </p:txBody>
      </p:sp>
      <p:sp>
        <p:nvSpPr>
          <p:cNvPr id="159" name="Дуга 158"/>
          <p:cNvSpPr/>
          <p:nvPr/>
        </p:nvSpPr>
        <p:spPr>
          <a:xfrm rot="10364716" flipV="1">
            <a:off x="3844899" y="2349982"/>
            <a:ext cx="6756643" cy="1358268"/>
          </a:xfrm>
          <a:prstGeom prst="arc">
            <a:avLst>
              <a:gd name="adj1" fmla="val 15260181"/>
              <a:gd name="adj2" fmla="val 21583794"/>
            </a:avLst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10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1000"/>
                                        <p:tgtEl>
                                          <p:spTgt spid="20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2000"/>
                                        <p:tgtEl>
                                          <p:spTgt spid="20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10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000"/>
                            </p:stCondLst>
                            <p:childTnLst>
                              <p:par>
                                <p:cTn id="23" presetID="22" presetClass="entr" presetSubtype="8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1000"/>
                                        <p:tgtEl>
                                          <p:spTgt spid="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1000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000"/>
                            </p:stCondLst>
                            <p:childTnLst>
                              <p:par>
                                <p:cTn id="3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1000"/>
                                        <p:tgtEl>
                                          <p:spTgt spid="1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10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2000"/>
                            </p:stCondLst>
                            <p:childTnLst>
                              <p:par>
                                <p:cTn id="42" presetID="1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10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1000"/>
                            </p:stCondLst>
                            <p:childTnLst>
                              <p:par>
                                <p:cTn id="54" presetID="22" presetClass="entr" presetSubtype="8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1000"/>
                                        <p:tgtEl>
                                          <p:spTgt spid="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1000"/>
                                        <p:tgtEl>
                                          <p:spTgt spid="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8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4" dur="1000"/>
                                        <p:tgtEl>
                                          <p:spTgt spid="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1000"/>
                            </p:stCondLst>
                            <p:childTnLst>
                              <p:par>
                                <p:cTn id="6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8" dur="1000"/>
                                        <p:tgtEl>
                                          <p:spTgt spid="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1" dur="1000"/>
                                        <p:tgtEl>
                                          <p:spTgt spid="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2000"/>
                            </p:stCondLst>
                            <p:childTnLst>
                              <p:par>
                                <p:cTn id="73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2" presetClass="entr" presetSubtype="8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3" dur="1000"/>
                                        <p:tgtEl>
                                          <p:spTgt spid="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1000"/>
                            </p:stCondLst>
                            <p:childTnLst>
                              <p:par>
                                <p:cTn id="8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7" dur="1000"/>
                                        <p:tgtEl>
                                          <p:spTgt spid="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0" dur="1000"/>
                                        <p:tgtEl>
                                          <p:spTgt spid="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22" presetClass="entr" presetSubtype="8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5" dur="1000"/>
                                        <p:tgtEl>
                                          <p:spTgt spid="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>
                            <p:stCondLst>
                              <p:cond delay="1000"/>
                            </p:stCondLst>
                            <p:childTnLst>
                              <p:par>
                                <p:cTn id="9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9" dur="1000"/>
                                        <p:tgtEl>
                                          <p:spTgt spid="1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0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2" dur="1000"/>
                                        <p:tgtEl>
                                          <p:spTgt spid="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>
                            <p:stCondLst>
                              <p:cond delay="2000"/>
                            </p:stCondLst>
                            <p:childTnLst>
                              <p:par>
                                <p:cTn id="104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6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8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" grpId="0" build="allAtOnce"/>
      <p:bldP spid="62" grpId="1" build="allAtOnce"/>
      <p:bldP spid="66" grpId="0" build="allAtOnce"/>
      <p:bldP spid="66" grpId="1" build="allAtOnce"/>
      <p:bldP spid="85" grpId="0" animBg="1"/>
      <p:bldP spid="85" grpId="1" animBg="1"/>
      <p:bldP spid="86" grpId="0" animBg="1"/>
      <p:bldP spid="86" grpId="1" animBg="1"/>
      <p:bldP spid="96" grpId="0"/>
      <p:bldP spid="174" grpId="0"/>
      <p:bldP spid="174" grpId="1"/>
      <p:bldP spid="136" grpId="0" animBg="1"/>
      <p:bldP spid="151" grpId="1" animBg="1"/>
      <p:bldP spid="152" grpId="0"/>
      <p:bldP spid="156" grpId="1" animBg="1"/>
      <p:bldP spid="159" grpId="1" animBg="1"/>
      <p:bldP spid="159" grpId="2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95000">
              <a:srgbClr val="FFFF99">
                <a:alpha val="3000"/>
              </a:srgbClr>
            </a:gs>
            <a:gs pos="100000">
              <a:srgbClr val="9CB86E"/>
            </a:gs>
            <a:gs pos="100000">
              <a:srgbClr val="156B13">
                <a:alpha val="70000"/>
              </a:srgbClr>
            </a:gs>
          </a:gsLst>
          <a:path path="rect">
            <a:fillToRect l="100000" t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500042"/>
            <a:ext cx="8429684" cy="5000660"/>
          </a:xfrm>
        </p:spPr>
        <p:txBody>
          <a:bodyPr>
            <a:normAutofit/>
          </a:bodyPr>
          <a:lstStyle/>
          <a:p>
            <a:pPr algn="just">
              <a:lnSpc>
                <a:spcPct val="130000"/>
              </a:lnSpc>
            </a:pPr>
            <a:r>
              <a:rPr lang="uk-UA" sz="2800" b="1" dirty="0" smtClean="0">
                <a:solidFill>
                  <a:srgbClr val="FF0000"/>
                </a:solidFill>
                <a:latin typeface="Book Antiqua" pitchFamily="18" charset="0"/>
              </a:rPr>
              <a:t>5. Побудова графіка функції </a:t>
            </a:r>
            <a:r>
              <a:rPr lang="en-US" sz="2800" b="1" dirty="0" smtClean="0">
                <a:solidFill>
                  <a:srgbClr val="FF0000"/>
                </a:solidFill>
                <a:latin typeface="Book Antiqua" pitchFamily="18" charset="0"/>
              </a:rPr>
              <a:t>y=</a:t>
            </a:r>
            <a:r>
              <a:rPr lang="uk-UA" sz="2800" b="1" dirty="0" smtClean="0">
                <a:solidFill>
                  <a:srgbClr val="FF0000"/>
                </a:solidFill>
                <a:latin typeface="Cambria Math"/>
                <a:ea typeface="Cambria Math"/>
              </a:rPr>
              <a:t>а·</a:t>
            </a:r>
            <a:r>
              <a:rPr lang="en-US" sz="2800" b="1" dirty="0" smtClean="0">
                <a:solidFill>
                  <a:srgbClr val="FF0000"/>
                </a:solidFill>
                <a:latin typeface="Book Antiqua" pitchFamily="18" charset="0"/>
              </a:rPr>
              <a:t>f(x)</a:t>
            </a:r>
            <a:r>
              <a:rPr lang="uk-UA" sz="2800" b="1" dirty="0" smtClean="0">
                <a:solidFill>
                  <a:srgbClr val="FF0000"/>
                </a:solidFill>
                <a:latin typeface="Book Antiqua" pitchFamily="18" charset="0"/>
              </a:rPr>
              <a:t>, де а</a:t>
            </a:r>
            <a:r>
              <a:rPr lang="en-US" sz="2800" b="1" dirty="0" smtClean="0">
                <a:solidFill>
                  <a:srgbClr val="FF0000"/>
                </a:solidFill>
                <a:latin typeface="Book Antiqua" pitchFamily="18" charset="0"/>
              </a:rPr>
              <a:t> </a:t>
            </a:r>
            <a:r>
              <a:rPr lang="en-US" sz="2800" b="1" dirty="0" smtClean="0">
                <a:solidFill>
                  <a:srgbClr val="FF0000"/>
                </a:solidFill>
                <a:cs typeface="Calibri"/>
              </a:rPr>
              <a:t>&gt; </a:t>
            </a:r>
            <a:r>
              <a:rPr lang="uk-UA" sz="2800" b="1" dirty="0" smtClean="0">
                <a:solidFill>
                  <a:srgbClr val="FF0000"/>
                </a:solidFill>
                <a:cs typeface="Calibri"/>
              </a:rPr>
              <a:t>0. </a:t>
            </a:r>
            <a:br>
              <a:rPr lang="uk-UA" sz="2800" b="1" dirty="0" smtClean="0">
                <a:solidFill>
                  <a:srgbClr val="FF0000"/>
                </a:solidFill>
                <a:cs typeface="Calibri"/>
              </a:rPr>
            </a:br>
            <a:r>
              <a:rPr lang="uk-UA" sz="2800" b="1" dirty="0" smtClean="0">
                <a:cs typeface="Calibri"/>
              </a:rPr>
              <a:t/>
            </a:r>
            <a:br>
              <a:rPr lang="uk-UA" sz="2800" b="1" dirty="0" smtClean="0">
                <a:cs typeface="Calibri"/>
              </a:rPr>
            </a:br>
            <a:r>
              <a:rPr lang="uk-UA" sz="2800" b="1" dirty="0" smtClean="0">
                <a:latin typeface="Book Antiqua" pitchFamily="18" charset="0"/>
              </a:rPr>
              <a:t>Графік функції </a:t>
            </a:r>
            <a:r>
              <a:rPr lang="en-US" sz="2800" b="1" dirty="0" smtClean="0">
                <a:latin typeface="Book Antiqua" pitchFamily="18" charset="0"/>
              </a:rPr>
              <a:t>y=</a:t>
            </a:r>
            <a:r>
              <a:rPr lang="uk-UA" sz="2800" b="1" dirty="0" smtClean="0">
                <a:latin typeface="Cambria Math"/>
                <a:ea typeface="Cambria Math"/>
              </a:rPr>
              <a:t>а·</a:t>
            </a:r>
            <a:r>
              <a:rPr lang="en-US" sz="2800" b="1" dirty="0" smtClean="0">
                <a:latin typeface="Book Antiqua" pitchFamily="18" charset="0"/>
              </a:rPr>
              <a:t>f(x)</a:t>
            </a:r>
            <a:r>
              <a:rPr lang="uk-UA" sz="2800" b="1" dirty="0" smtClean="0">
                <a:latin typeface="Book Antiqua" pitchFamily="18" charset="0"/>
              </a:rPr>
              <a:t>, де а</a:t>
            </a:r>
            <a:r>
              <a:rPr lang="en-US" sz="2800" b="1" dirty="0" smtClean="0">
                <a:latin typeface="Book Antiqua" pitchFamily="18" charset="0"/>
              </a:rPr>
              <a:t> </a:t>
            </a:r>
            <a:r>
              <a:rPr lang="en-US" sz="2800" b="1" dirty="0" smtClean="0">
                <a:latin typeface="Calibri"/>
                <a:cs typeface="Calibri"/>
              </a:rPr>
              <a:t>&gt; </a:t>
            </a:r>
            <a:r>
              <a:rPr lang="uk-UA" sz="2800" b="1" dirty="0" smtClean="0">
                <a:latin typeface="Calibri"/>
                <a:cs typeface="Calibri"/>
              </a:rPr>
              <a:t>0,</a:t>
            </a:r>
            <a:r>
              <a:rPr lang="uk-UA" sz="2800" b="1" dirty="0" smtClean="0">
                <a:latin typeface="Book Antiqua" pitchFamily="18" charset="0"/>
              </a:rPr>
              <a:t> можна одержати із графіка функції </a:t>
            </a:r>
            <a:r>
              <a:rPr lang="en-US" sz="2800" b="1" dirty="0" smtClean="0">
                <a:latin typeface="Book Antiqua" pitchFamily="18" charset="0"/>
              </a:rPr>
              <a:t>y=f(x)</a:t>
            </a:r>
            <a:r>
              <a:rPr lang="uk-UA" sz="2800" b="1" dirty="0" smtClean="0">
                <a:latin typeface="Book Antiqua" pitchFamily="18" charset="0"/>
              </a:rPr>
              <a:t>, розтягнувши  від осі </a:t>
            </a:r>
            <a:r>
              <a:rPr lang="uk-UA" sz="3200" b="1" dirty="0" smtClean="0">
                <a:latin typeface="Book Antiqua" pitchFamily="18" charset="0"/>
              </a:rPr>
              <a:t>х</a:t>
            </a:r>
            <a:r>
              <a:rPr lang="uk-UA" sz="2800" b="1" dirty="0" smtClean="0">
                <a:latin typeface="Book Antiqua" pitchFamily="18" charset="0"/>
              </a:rPr>
              <a:t> в а разів, якщо а</a:t>
            </a:r>
            <a:r>
              <a:rPr lang="en-US" sz="2800" b="1" dirty="0" smtClean="0">
                <a:latin typeface="Book Antiqua" pitchFamily="18" charset="0"/>
              </a:rPr>
              <a:t> </a:t>
            </a:r>
            <a:r>
              <a:rPr lang="en-US" sz="2800" b="1" dirty="0" smtClean="0">
                <a:latin typeface="Calibri"/>
                <a:cs typeface="Calibri"/>
              </a:rPr>
              <a:t>&gt; </a:t>
            </a:r>
            <a:r>
              <a:rPr lang="uk-UA" sz="2800" b="1" dirty="0" smtClean="0">
                <a:latin typeface="Calibri"/>
                <a:cs typeface="Calibri"/>
              </a:rPr>
              <a:t>1,          і </a:t>
            </a:r>
            <a:r>
              <a:rPr lang="uk-UA" sz="2800" b="1" dirty="0" smtClean="0">
                <a:latin typeface="Book Antiqua" pitchFamily="18" charset="0"/>
                <a:cs typeface="Calibri"/>
              </a:rPr>
              <a:t>стиснувши його до осі </a:t>
            </a:r>
            <a:r>
              <a:rPr lang="uk-UA" sz="3200" b="1" dirty="0" smtClean="0">
                <a:latin typeface="Book Antiqua" pitchFamily="18" charset="0"/>
                <a:cs typeface="Calibri"/>
              </a:rPr>
              <a:t>х</a:t>
            </a:r>
            <a:r>
              <a:rPr lang="uk-UA" sz="2800" b="1" dirty="0" smtClean="0">
                <a:latin typeface="Book Antiqua" pitchFamily="18" charset="0"/>
                <a:cs typeface="Calibri"/>
              </a:rPr>
              <a:t> в 1/а разів, якщо</a:t>
            </a:r>
            <a:r>
              <a:rPr lang="en-US" sz="2800" b="1" dirty="0" smtClean="0">
                <a:latin typeface="Book Antiqua" pitchFamily="18" charset="0"/>
                <a:cs typeface="Calibri"/>
              </a:rPr>
              <a:t/>
            </a:r>
            <a:br>
              <a:rPr lang="en-US" sz="2800" b="1" dirty="0" smtClean="0">
                <a:latin typeface="Book Antiqua" pitchFamily="18" charset="0"/>
                <a:cs typeface="Calibri"/>
              </a:rPr>
            </a:br>
            <a:r>
              <a:rPr lang="uk-UA" sz="2800" b="1" dirty="0" smtClean="0">
                <a:latin typeface="Book Antiqua" pitchFamily="18" charset="0"/>
                <a:cs typeface="Calibri"/>
              </a:rPr>
              <a:t> 0</a:t>
            </a:r>
            <a:r>
              <a:rPr lang="en-US" sz="2800" b="1" dirty="0" smtClean="0">
                <a:latin typeface="Book Antiqua" pitchFamily="18" charset="0"/>
                <a:cs typeface="Calibri"/>
              </a:rPr>
              <a:t> &lt; </a:t>
            </a:r>
            <a:r>
              <a:rPr lang="uk-UA" sz="2800" b="1" dirty="0" smtClean="0">
                <a:latin typeface="Book Antiqua" pitchFamily="18" charset="0"/>
                <a:cs typeface="Calibri"/>
              </a:rPr>
              <a:t>а</a:t>
            </a:r>
            <a:r>
              <a:rPr lang="en-US" sz="2800" b="1" dirty="0" smtClean="0">
                <a:latin typeface="Book Antiqua" pitchFamily="18" charset="0"/>
                <a:cs typeface="Calibri"/>
              </a:rPr>
              <a:t> </a:t>
            </a:r>
            <a:r>
              <a:rPr lang="en-US" sz="2800" b="1" dirty="0" smtClean="0">
                <a:latin typeface="Book Antiqua" pitchFamily="18" charset="0"/>
                <a:ea typeface="Cambria Math"/>
                <a:cs typeface="Calibri"/>
              </a:rPr>
              <a:t>&lt; </a:t>
            </a:r>
            <a:r>
              <a:rPr lang="uk-UA" sz="2800" b="1" dirty="0" smtClean="0">
                <a:latin typeface="Book Antiqua" pitchFamily="18" charset="0"/>
                <a:ea typeface="Cambria Math"/>
                <a:cs typeface="Calibri"/>
              </a:rPr>
              <a:t>1</a:t>
            </a:r>
            <a:r>
              <a:rPr lang="uk-UA" sz="2800" b="1" dirty="0" smtClean="0">
                <a:latin typeface="Book Antiqua" pitchFamily="18" charset="0"/>
              </a:rPr>
              <a:t>. </a:t>
            </a:r>
            <a:endParaRPr lang="uk-UA" sz="2800" b="1" dirty="0">
              <a:latin typeface="Book Antiqua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5237960"/>
            <a:ext cx="8229600" cy="3240079"/>
          </a:xfrm>
        </p:spPr>
        <p:txBody>
          <a:bodyPr>
            <a:normAutofit/>
          </a:bodyPr>
          <a:lstStyle/>
          <a:p>
            <a:pPr>
              <a:buNone/>
            </a:pPr>
            <a:endParaRPr lang="uk-UA" sz="2400" dirty="0">
              <a:latin typeface="Book Antiqu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97000">
              <a:srgbClr val="FFFF99">
                <a:alpha val="3000"/>
              </a:srgbClr>
            </a:gs>
            <a:gs pos="100000">
              <a:srgbClr val="9CB86E"/>
            </a:gs>
            <a:gs pos="100000">
              <a:srgbClr val="156B13">
                <a:alpha val="70000"/>
              </a:srgbClr>
            </a:gs>
          </a:gsLst>
          <a:path path="rect">
            <a:fillToRect l="100000" t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4"/>
          <p:cNvSpPr txBox="1">
            <a:spLocks noChangeArrowheads="1"/>
          </p:cNvSpPr>
          <p:nvPr/>
        </p:nvSpPr>
        <p:spPr bwMode="auto">
          <a:xfrm>
            <a:off x="4214810" y="1071546"/>
            <a:ext cx="328611" cy="523220"/>
          </a:xfrm>
          <a:prstGeom prst="rect">
            <a:avLst/>
          </a:prstGeom>
          <a:noFill/>
          <a:ln w="9525" algn="ctr">
            <a:noFill/>
            <a:prstDash val="sysDot"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2800" b="1" dirty="0">
                <a:latin typeface="Book Antiqua" pitchFamily="18" charset="0"/>
              </a:rPr>
              <a:t>y</a:t>
            </a:r>
            <a:endParaRPr lang="ru-RU" sz="2800" b="1" dirty="0">
              <a:latin typeface="Book Antiqua" pitchFamily="18" charset="0"/>
            </a:endParaRPr>
          </a:p>
        </p:txBody>
      </p:sp>
      <p:sp>
        <p:nvSpPr>
          <p:cNvPr id="4" name="Line 5"/>
          <p:cNvSpPr>
            <a:spLocks noChangeShapeType="1"/>
          </p:cNvSpPr>
          <p:nvPr/>
        </p:nvSpPr>
        <p:spPr bwMode="auto">
          <a:xfrm>
            <a:off x="2000233" y="3429000"/>
            <a:ext cx="6715172" cy="1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stealth" w="lg" len="lg"/>
          </a:ln>
        </p:spPr>
        <p:txBody>
          <a:bodyPr/>
          <a:lstStyle/>
          <a:p>
            <a:endParaRPr lang="uk-UA"/>
          </a:p>
        </p:txBody>
      </p:sp>
      <p:sp>
        <p:nvSpPr>
          <p:cNvPr id="5" name="Line 6"/>
          <p:cNvSpPr>
            <a:spLocks noChangeShapeType="1"/>
          </p:cNvSpPr>
          <p:nvPr/>
        </p:nvSpPr>
        <p:spPr bwMode="auto">
          <a:xfrm flipV="1">
            <a:off x="4572000" y="1214422"/>
            <a:ext cx="0" cy="457203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stealth" w="lg" len="lg"/>
          </a:ln>
        </p:spPr>
        <p:txBody>
          <a:bodyPr/>
          <a:lstStyle/>
          <a:p>
            <a:endParaRPr lang="uk-UA"/>
          </a:p>
        </p:txBody>
      </p:sp>
      <p:sp>
        <p:nvSpPr>
          <p:cNvPr id="6" name="Text Box 7"/>
          <p:cNvSpPr txBox="1">
            <a:spLocks noChangeArrowheads="1"/>
          </p:cNvSpPr>
          <p:nvPr/>
        </p:nvSpPr>
        <p:spPr bwMode="auto">
          <a:xfrm>
            <a:off x="8334375" y="3357562"/>
            <a:ext cx="452467" cy="523220"/>
          </a:xfrm>
          <a:prstGeom prst="rect">
            <a:avLst/>
          </a:prstGeom>
          <a:noFill/>
          <a:ln w="9525" algn="ctr">
            <a:noFill/>
            <a:prstDash val="sysDot"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2800" b="1" dirty="0">
                <a:latin typeface="Book Antiqua" pitchFamily="18" charset="0"/>
              </a:rPr>
              <a:t>x</a:t>
            </a:r>
            <a:endParaRPr lang="ru-RU" sz="2800" b="1" dirty="0">
              <a:latin typeface="Book Antiqua" pitchFamily="18" charset="0"/>
            </a:endParaRPr>
          </a:p>
        </p:txBody>
      </p:sp>
      <p:sp>
        <p:nvSpPr>
          <p:cNvPr id="7" name="Line 8"/>
          <p:cNvSpPr>
            <a:spLocks noChangeShapeType="1"/>
          </p:cNvSpPr>
          <p:nvPr/>
        </p:nvSpPr>
        <p:spPr bwMode="auto">
          <a:xfrm>
            <a:off x="5157788" y="3429000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uk-UA"/>
          </a:p>
        </p:txBody>
      </p:sp>
      <p:sp>
        <p:nvSpPr>
          <p:cNvPr id="8" name="Line 9"/>
          <p:cNvSpPr>
            <a:spLocks noChangeShapeType="1"/>
          </p:cNvSpPr>
          <p:nvPr/>
        </p:nvSpPr>
        <p:spPr bwMode="auto">
          <a:xfrm>
            <a:off x="214283" y="3071811"/>
            <a:ext cx="8643998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uk-UA"/>
          </a:p>
        </p:txBody>
      </p:sp>
      <p:sp>
        <p:nvSpPr>
          <p:cNvPr id="9" name="Line 10"/>
          <p:cNvSpPr>
            <a:spLocks noChangeShapeType="1"/>
          </p:cNvSpPr>
          <p:nvPr/>
        </p:nvSpPr>
        <p:spPr bwMode="auto">
          <a:xfrm>
            <a:off x="214282" y="2714620"/>
            <a:ext cx="8643998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uk-UA"/>
          </a:p>
        </p:txBody>
      </p:sp>
      <p:sp>
        <p:nvSpPr>
          <p:cNvPr id="10" name="Line 11"/>
          <p:cNvSpPr>
            <a:spLocks noChangeShapeType="1"/>
          </p:cNvSpPr>
          <p:nvPr/>
        </p:nvSpPr>
        <p:spPr bwMode="auto">
          <a:xfrm>
            <a:off x="214282" y="2357430"/>
            <a:ext cx="8679717" cy="0"/>
          </a:xfrm>
          <a:prstGeom prst="line">
            <a:avLst/>
          </a:prstGeom>
          <a:ln>
            <a:prstDash val="sysDot"/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/>
          <a:lstStyle/>
          <a:p>
            <a:endParaRPr lang="uk-UA" b="1" dirty="0" smtClean="0">
              <a:solidFill>
                <a:srgbClr val="C153BC"/>
              </a:solidFill>
              <a:latin typeface="Times New Roman"/>
              <a:ea typeface="Cambria Math"/>
              <a:cs typeface="Times New Roman"/>
            </a:endParaRPr>
          </a:p>
          <a:p>
            <a:endParaRPr lang="uk-UA" b="1" dirty="0" smtClean="0">
              <a:solidFill>
                <a:srgbClr val="C153BC"/>
              </a:solidFill>
              <a:latin typeface="Times New Roman"/>
              <a:ea typeface="Cambria Math"/>
              <a:cs typeface="Times New Roman"/>
            </a:endParaRPr>
          </a:p>
          <a:p>
            <a:endParaRPr lang="uk-UA" b="1" dirty="0" smtClean="0">
              <a:solidFill>
                <a:srgbClr val="C153BC"/>
              </a:solidFill>
              <a:latin typeface="Times New Roman"/>
              <a:ea typeface="Cambria Math"/>
              <a:cs typeface="Times New Roman"/>
            </a:endParaRPr>
          </a:p>
          <a:p>
            <a:endParaRPr lang="uk-UA" b="1" dirty="0" smtClean="0">
              <a:solidFill>
                <a:srgbClr val="C153BC"/>
              </a:solidFill>
              <a:latin typeface="Times New Roman"/>
              <a:ea typeface="Cambria Math"/>
              <a:cs typeface="Times New Roman"/>
            </a:endParaRPr>
          </a:p>
          <a:p>
            <a:endParaRPr lang="uk-UA" b="1" dirty="0" smtClean="0">
              <a:solidFill>
                <a:srgbClr val="C153BC"/>
              </a:solidFill>
              <a:latin typeface="Times New Roman"/>
              <a:ea typeface="Cambria Math"/>
              <a:cs typeface="Times New Roman"/>
            </a:endParaRPr>
          </a:p>
          <a:p>
            <a:endParaRPr lang="uk-UA" b="1" dirty="0" smtClean="0">
              <a:solidFill>
                <a:srgbClr val="C153BC"/>
              </a:solidFill>
              <a:latin typeface="Times New Roman"/>
              <a:ea typeface="Cambria Math"/>
              <a:cs typeface="Times New Roman"/>
            </a:endParaRPr>
          </a:p>
          <a:p>
            <a:endParaRPr lang="uk-UA" b="1" dirty="0" smtClean="0">
              <a:solidFill>
                <a:srgbClr val="C153BC"/>
              </a:solidFill>
              <a:latin typeface="Times New Roman"/>
              <a:ea typeface="Cambria Math"/>
              <a:cs typeface="Times New Roman"/>
            </a:endParaRPr>
          </a:p>
          <a:p>
            <a:r>
              <a:rPr lang="uk-UA" b="1" dirty="0" smtClean="0">
                <a:solidFill>
                  <a:srgbClr val="C153BC"/>
                </a:solidFill>
                <a:latin typeface="Times New Roman"/>
                <a:ea typeface="Cambria Math"/>
                <a:cs typeface="Times New Roman"/>
              </a:rPr>
              <a:t>     </a:t>
            </a:r>
            <a:r>
              <a:rPr lang="uk-UA" sz="2400" b="1" dirty="0" smtClean="0">
                <a:solidFill>
                  <a:srgbClr val="C153BC"/>
                </a:solidFill>
                <a:latin typeface="Book Antiqua" pitchFamily="18" charset="0"/>
                <a:ea typeface="Cambria Math"/>
                <a:cs typeface="Times New Roman"/>
              </a:rPr>
              <a:t> </a:t>
            </a:r>
            <a:endParaRPr lang="uk-UA" sz="2400" dirty="0">
              <a:latin typeface="Book Antiqua" pitchFamily="18" charset="0"/>
            </a:endParaRPr>
          </a:p>
        </p:txBody>
      </p:sp>
      <p:sp>
        <p:nvSpPr>
          <p:cNvPr id="11" name="Line 12"/>
          <p:cNvSpPr>
            <a:spLocks noChangeShapeType="1"/>
          </p:cNvSpPr>
          <p:nvPr/>
        </p:nvSpPr>
        <p:spPr bwMode="auto">
          <a:xfrm>
            <a:off x="214282" y="2000240"/>
            <a:ext cx="8640763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uk-UA"/>
          </a:p>
        </p:txBody>
      </p:sp>
      <p:sp>
        <p:nvSpPr>
          <p:cNvPr id="12" name="Line 13"/>
          <p:cNvSpPr>
            <a:spLocks noChangeShapeType="1"/>
          </p:cNvSpPr>
          <p:nvPr/>
        </p:nvSpPr>
        <p:spPr bwMode="auto">
          <a:xfrm>
            <a:off x="214282" y="1643050"/>
            <a:ext cx="8670925" cy="0"/>
          </a:xfrm>
          <a:prstGeom prst="line">
            <a:avLst/>
          </a:prstGeom>
          <a:noFill/>
          <a:ln w="317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uk-UA" dirty="0"/>
          </a:p>
        </p:txBody>
      </p:sp>
      <p:sp>
        <p:nvSpPr>
          <p:cNvPr id="13" name="Line 14"/>
          <p:cNvSpPr>
            <a:spLocks noChangeShapeType="1"/>
          </p:cNvSpPr>
          <p:nvPr/>
        </p:nvSpPr>
        <p:spPr bwMode="auto">
          <a:xfrm>
            <a:off x="214283" y="1285860"/>
            <a:ext cx="8643998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uk-UA"/>
          </a:p>
        </p:txBody>
      </p:sp>
      <p:sp>
        <p:nvSpPr>
          <p:cNvPr id="14" name="Line 15"/>
          <p:cNvSpPr>
            <a:spLocks noChangeShapeType="1"/>
          </p:cNvSpPr>
          <p:nvPr/>
        </p:nvSpPr>
        <p:spPr bwMode="auto">
          <a:xfrm>
            <a:off x="214282" y="928670"/>
            <a:ext cx="8640763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uk-UA"/>
          </a:p>
        </p:txBody>
      </p:sp>
      <p:sp>
        <p:nvSpPr>
          <p:cNvPr id="15" name="Line 16"/>
          <p:cNvSpPr>
            <a:spLocks noChangeShapeType="1"/>
          </p:cNvSpPr>
          <p:nvPr/>
        </p:nvSpPr>
        <p:spPr bwMode="auto">
          <a:xfrm>
            <a:off x="214282" y="571480"/>
            <a:ext cx="8670925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uk-UA" dirty="0"/>
          </a:p>
        </p:txBody>
      </p:sp>
      <p:sp>
        <p:nvSpPr>
          <p:cNvPr id="16" name="Line 17"/>
          <p:cNvSpPr>
            <a:spLocks noChangeShapeType="1"/>
          </p:cNvSpPr>
          <p:nvPr/>
        </p:nvSpPr>
        <p:spPr bwMode="auto">
          <a:xfrm>
            <a:off x="244475" y="198438"/>
            <a:ext cx="8613805" cy="15852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uk-UA"/>
          </a:p>
        </p:txBody>
      </p:sp>
      <p:sp>
        <p:nvSpPr>
          <p:cNvPr id="17" name="Line 18"/>
          <p:cNvSpPr>
            <a:spLocks noChangeShapeType="1"/>
          </p:cNvSpPr>
          <p:nvPr/>
        </p:nvSpPr>
        <p:spPr bwMode="auto">
          <a:xfrm>
            <a:off x="198438" y="3779838"/>
            <a:ext cx="8686800" cy="14287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uk-UA"/>
          </a:p>
        </p:txBody>
      </p:sp>
      <p:sp>
        <p:nvSpPr>
          <p:cNvPr id="18" name="Line 19"/>
          <p:cNvSpPr>
            <a:spLocks noChangeShapeType="1"/>
          </p:cNvSpPr>
          <p:nvPr/>
        </p:nvSpPr>
        <p:spPr bwMode="auto">
          <a:xfrm>
            <a:off x="228600" y="4130675"/>
            <a:ext cx="8640763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uk-UA"/>
          </a:p>
        </p:txBody>
      </p:sp>
      <p:sp>
        <p:nvSpPr>
          <p:cNvPr id="19" name="Line 20"/>
          <p:cNvSpPr>
            <a:spLocks noChangeShapeType="1"/>
          </p:cNvSpPr>
          <p:nvPr/>
        </p:nvSpPr>
        <p:spPr bwMode="auto">
          <a:xfrm flipV="1">
            <a:off x="212725" y="4495800"/>
            <a:ext cx="8656638" cy="15875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uk-UA"/>
          </a:p>
        </p:txBody>
      </p:sp>
      <p:sp>
        <p:nvSpPr>
          <p:cNvPr id="20" name="Line 21"/>
          <p:cNvSpPr>
            <a:spLocks noChangeShapeType="1"/>
          </p:cNvSpPr>
          <p:nvPr/>
        </p:nvSpPr>
        <p:spPr bwMode="auto">
          <a:xfrm>
            <a:off x="214283" y="4857761"/>
            <a:ext cx="8643998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uk-UA" dirty="0"/>
          </a:p>
        </p:txBody>
      </p:sp>
      <p:sp>
        <p:nvSpPr>
          <p:cNvPr id="21" name="Line 22"/>
          <p:cNvSpPr>
            <a:spLocks noChangeShapeType="1"/>
          </p:cNvSpPr>
          <p:nvPr/>
        </p:nvSpPr>
        <p:spPr bwMode="auto">
          <a:xfrm>
            <a:off x="212725" y="5211762"/>
            <a:ext cx="8645555" cy="3187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uk-UA"/>
          </a:p>
        </p:txBody>
      </p:sp>
      <p:sp>
        <p:nvSpPr>
          <p:cNvPr id="22" name="Line 23"/>
          <p:cNvSpPr>
            <a:spLocks noChangeShapeType="1"/>
          </p:cNvSpPr>
          <p:nvPr/>
        </p:nvSpPr>
        <p:spPr bwMode="auto">
          <a:xfrm>
            <a:off x="258762" y="5572140"/>
            <a:ext cx="8626475" cy="14288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uk-UA" dirty="0"/>
          </a:p>
        </p:txBody>
      </p:sp>
      <p:sp>
        <p:nvSpPr>
          <p:cNvPr id="23" name="Line 24"/>
          <p:cNvSpPr>
            <a:spLocks noChangeShapeType="1"/>
          </p:cNvSpPr>
          <p:nvPr/>
        </p:nvSpPr>
        <p:spPr bwMode="auto">
          <a:xfrm>
            <a:off x="212725" y="5927725"/>
            <a:ext cx="8672513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uk-UA"/>
          </a:p>
        </p:txBody>
      </p:sp>
      <p:sp>
        <p:nvSpPr>
          <p:cNvPr id="24" name="Line 25"/>
          <p:cNvSpPr>
            <a:spLocks noChangeShapeType="1"/>
          </p:cNvSpPr>
          <p:nvPr/>
        </p:nvSpPr>
        <p:spPr bwMode="auto">
          <a:xfrm flipV="1">
            <a:off x="228600" y="6286521"/>
            <a:ext cx="8629680" cy="7918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uk-UA"/>
          </a:p>
        </p:txBody>
      </p:sp>
      <p:sp>
        <p:nvSpPr>
          <p:cNvPr id="25" name="Line 26"/>
          <p:cNvSpPr>
            <a:spLocks noChangeShapeType="1"/>
          </p:cNvSpPr>
          <p:nvPr/>
        </p:nvSpPr>
        <p:spPr bwMode="auto">
          <a:xfrm>
            <a:off x="212725" y="6659563"/>
            <a:ext cx="8656638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uk-UA"/>
          </a:p>
        </p:txBody>
      </p:sp>
      <p:sp>
        <p:nvSpPr>
          <p:cNvPr id="26" name="Line 27"/>
          <p:cNvSpPr>
            <a:spLocks noChangeShapeType="1"/>
          </p:cNvSpPr>
          <p:nvPr/>
        </p:nvSpPr>
        <p:spPr bwMode="auto">
          <a:xfrm flipH="1">
            <a:off x="4929190" y="285728"/>
            <a:ext cx="15875" cy="643255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uk-UA"/>
          </a:p>
        </p:txBody>
      </p:sp>
      <p:sp>
        <p:nvSpPr>
          <p:cNvPr id="27" name="Line 28"/>
          <p:cNvSpPr>
            <a:spLocks noChangeShapeType="1"/>
          </p:cNvSpPr>
          <p:nvPr/>
        </p:nvSpPr>
        <p:spPr bwMode="auto">
          <a:xfrm>
            <a:off x="5273675" y="198438"/>
            <a:ext cx="0" cy="6461125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uk-UA"/>
          </a:p>
        </p:txBody>
      </p:sp>
      <p:sp>
        <p:nvSpPr>
          <p:cNvPr id="28" name="Line 29"/>
          <p:cNvSpPr>
            <a:spLocks noChangeShapeType="1"/>
          </p:cNvSpPr>
          <p:nvPr/>
        </p:nvSpPr>
        <p:spPr bwMode="auto">
          <a:xfrm>
            <a:off x="5643570" y="220662"/>
            <a:ext cx="14288" cy="6416675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uk-UA" dirty="0"/>
          </a:p>
        </p:txBody>
      </p:sp>
      <p:sp>
        <p:nvSpPr>
          <p:cNvPr id="29" name="Line 30"/>
          <p:cNvSpPr>
            <a:spLocks noChangeShapeType="1"/>
          </p:cNvSpPr>
          <p:nvPr/>
        </p:nvSpPr>
        <p:spPr bwMode="auto">
          <a:xfrm>
            <a:off x="6000760" y="214290"/>
            <a:ext cx="0" cy="642942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 b="1" dirty="0">
              <a:latin typeface="Book Antiqua" pitchFamily="18" charset="0"/>
            </a:endParaRPr>
          </a:p>
        </p:txBody>
      </p:sp>
      <p:sp>
        <p:nvSpPr>
          <p:cNvPr id="30" name="Line 31"/>
          <p:cNvSpPr>
            <a:spLocks noChangeShapeType="1"/>
          </p:cNvSpPr>
          <p:nvPr/>
        </p:nvSpPr>
        <p:spPr bwMode="auto">
          <a:xfrm>
            <a:off x="6340475" y="228600"/>
            <a:ext cx="15875" cy="6416675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uk-UA"/>
          </a:p>
        </p:txBody>
      </p:sp>
      <p:sp>
        <p:nvSpPr>
          <p:cNvPr id="31" name="Line 32"/>
          <p:cNvSpPr>
            <a:spLocks noChangeShapeType="1"/>
          </p:cNvSpPr>
          <p:nvPr/>
        </p:nvSpPr>
        <p:spPr bwMode="auto">
          <a:xfrm>
            <a:off x="6715140" y="214290"/>
            <a:ext cx="30163" cy="6430962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r>
              <a:rPr lang="ru-RU" b="1" dirty="0" smtClean="0">
                <a:latin typeface="Book Antiqua" pitchFamily="18" charset="0"/>
              </a:rPr>
              <a:t> </a:t>
            </a:r>
          </a:p>
          <a:p>
            <a:endParaRPr lang="uk-UA" dirty="0"/>
          </a:p>
        </p:txBody>
      </p:sp>
      <p:sp>
        <p:nvSpPr>
          <p:cNvPr id="32" name="Line 33"/>
          <p:cNvSpPr>
            <a:spLocks noChangeShapeType="1"/>
          </p:cNvSpPr>
          <p:nvPr/>
        </p:nvSpPr>
        <p:spPr bwMode="auto">
          <a:xfrm>
            <a:off x="7072330" y="214290"/>
            <a:ext cx="0" cy="642942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pPr lvl="0"/>
            <a:endParaRPr lang="ru-RU" sz="2400" b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3" name="Line 34"/>
          <p:cNvSpPr>
            <a:spLocks noChangeShapeType="1"/>
          </p:cNvSpPr>
          <p:nvPr/>
        </p:nvSpPr>
        <p:spPr bwMode="auto">
          <a:xfrm>
            <a:off x="7437438" y="212725"/>
            <a:ext cx="0" cy="6446838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uk-UA" dirty="0"/>
          </a:p>
        </p:txBody>
      </p:sp>
      <p:sp>
        <p:nvSpPr>
          <p:cNvPr id="34" name="Line 35"/>
          <p:cNvSpPr>
            <a:spLocks noChangeShapeType="1"/>
          </p:cNvSpPr>
          <p:nvPr/>
        </p:nvSpPr>
        <p:spPr bwMode="auto">
          <a:xfrm flipH="1">
            <a:off x="7786710" y="214290"/>
            <a:ext cx="0" cy="642942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pPr lvl="0"/>
            <a:endParaRPr lang="ru-RU" sz="2400" b="1" dirty="0" smtClean="0">
              <a:solidFill>
                <a:prstClr val="black"/>
              </a:solidFill>
              <a:latin typeface="Book Antiqua" pitchFamily="18" charset="0"/>
            </a:endParaRPr>
          </a:p>
          <a:p>
            <a:pPr lvl="0"/>
            <a:endParaRPr lang="ru-RU" sz="2400" b="1" dirty="0" smtClean="0">
              <a:solidFill>
                <a:prstClr val="black"/>
              </a:solidFill>
              <a:latin typeface="Book Antiqua" pitchFamily="18" charset="0"/>
            </a:endParaRPr>
          </a:p>
          <a:p>
            <a:pPr lvl="0"/>
            <a:endParaRPr lang="ru-RU" sz="2400" b="1" dirty="0" smtClean="0">
              <a:solidFill>
                <a:prstClr val="black"/>
              </a:solidFill>
              <a:latin typeface="Book Antiqua" pitchFamily="18" charset="0"/>
            </a:endParaRPr>
          </a:p>
        </p:txBody>
      </p:sp>
      <p:sp>
        <p:nvSpPr>
          <p:cNvPr id="35" name="Line 36"/>
          <p:cNvSpPr>
            <a:spLocks noChangeShapeType="1"/>
          </p:cNvSpPr>
          <p:nvPr/>
        </p:nvSpPr>
        <p:spPr bwMode="auto">
          <a:xfrm>
            <a:off x="8143900" y="214290"/>
            <a:ext cx="15875" cy="643255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uk-UA"/>
          </a:p>
        </p:txBody>
      </p:sp>
      <p:sp>
        <p:nvSpPr>
          <p:cNvPr id="36" name="Line 37"/>
          <p:cNvSpPr>
            <a:spLocks noChangeShapeType="1"/>
          </p:cNvSpPr>
          <p:nvPr/>
        </p:nvSpPr>
        <p:spPr bwMode="auto">
          <a:xfrm>
            <a:off x="8501090" y="214290"/>
            <a:ext cx="0" cy="642942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uk-UA"/>
          </a:p>
        </p:txBody>
      </p:sp>
      <p:sp>
        <p:nvSpPr>
          <p:cNvPr id="37" name="Line 38"/>
          <p:cNvSpPr>
            <a:spLocks noChangeShapeType="1"/>
          </p:cNvSpPr>
          <p:nvPr/>
        </p:nvSpPr>
        <p:spPr bwMode="auto">
          <a:xfrm>
            <a:off x="8858280" y="214290"/>
            <a:ext cx="0" cy="642942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uk-UA"/>
          </a:p>
        </p:txBody>
      </p:sp>
      <p:sp>
        <p:nvSpPr>
          <p:cNvPr id="38" name="Line 39"/>
          <p:cNvSpPr>
            <a:spLocks noChangeShapeType="1"/>
          </p:cNvSpPr>
          <p:nvPr/>
        </p:nvSpPr>
        <p:spPr bwMode="auto">
          <a:xfrm>
            <a:off x="4214810" y="214290"/>
            <a:ext cx="0" cy="6461125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uk-UA"/>
          </a:p>
        </p:txBody>
      </p:sp>
      <p:sp>
        <p:nvSpPr>
          <p:cNvPr id="39" name="Line 40"/>
          <p:cNvSpPr>
            <a:spLocks noChangeShapeType="1"/>
          </p:cNvSpPr>
          <p:nvPr/>
        </p:nvSpPr>
        <p:spPr bwMode="auto">
          <a:xfrm>
            <a:off x="3857620" y="214290"/>
            <a:ext cx="0" cy="6440487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uk-UA"/>
          </a:p>
        </p:txBody>
      </p:sp>
      <p:sp>
        <p:nvSpPr>
          <p:cNvPr id="40" name="Line 41"/>
          <p:cNvSpPr>
            <a:spLocks noChangeShapeType="1"/>
          </p:cNvSpPr>
          <p:nvPr/>
        </p:nvSpPr>
        <p:spPr bwMode="auto">
          <a:xfrm>
            <a:off x="3500431" y="214290"/>
            <a:ext cx="0" cy="642942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uk-UA"/>
          </a:p>
        </p:txBody>
      </p:sp>
      <p:sp>
        <p:nvSpPr>
          <p:cNvPr id="41" name="Line 42"/>
          <p:cNvSpPr>
            <a:spLocks noChangeShapeType="1"/>
          </p:cNvSpPr>
          <p:nvPr/>
        </p:nvSpPr>
        <p:spPr bwMode="auto">
          <a:xfrm>
            <a:off x="3108325" y="182563"/>
            <a:ext cx="34915" cy="6461147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uk-UA"/>
          </a:p>
        </p:txBody>
      </p:sp>
      <p:sp>
        <p:nvSpPr>
          <p:cNvPr id="42" name="Line 43"/>
          <p:cNvSpPr>
            <a:spLocks noChangeShapeType="1"/>
          </p:cNvSpPr>
          <p:nvPr/>
        </p:nvSpPr>
        <p:spPr bwMode="auto">
          <a:xfrm>
            <a:off x="2759074" y="182563"/>
            <a:ext cx="26975" cy="6461147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uk-UA"/>
          </a:p>
        </p:txBody>
      </p:sp>
      <p:sp>
        <p:nvSpPr>
          <p:cNvPr id="43" name="Line 44"/>
          <p:cNvSpPr>
            <a:spLocks noChangeShapeType="1"/>
          </p:cNvSpPr>
          <p:nvPr/>
        </p:nvSpPr>
        <p:spPr bwMode="auto">
          <a:xfrm>
            <a:off x="2428858" y="214290"/>
            <a:ext cx="1" cy="642942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uk-UA"/>
          </a:p>
        </p:txBody>
      </p:sp>
      <p:sp>
        <p:nvSpPr>
          <p:cNvPr id="44" name="Line 45"/>
          <p:cNvSpPr>
            <a:spLocks noChangeShapeType="1"/>
          </p:cNvSpPr>
          <p:nvPr/>
        </p:nvSpPr>
        <p:spPr bwMode="auto">
          <a:xfrm>
            <a:off x="2071670" y="198437"/>
            <a:ext cx="1588" cy="6461125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uk-UA"/>
          </a:p>
        </p:txBody>
      </p:sp>
      <p:sp>
        <p:nvSpPr>
          <p:cNvPr id="45" name="Line 46"/>
          <p:cNvSpPr>
            <a:spLocks noChangeShapeType="1"/>
          </p:cNvSpPr>
          <p:nvPr/>
        </p:nvSpPr>
        <p:spPr bwMode="auto">
          <a:xfrm>
            <a:off x="1714480" y="214290"/>
            <a:ext cx="1" cy="642942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uk-UA"/>
          </a:p>
        </p:txBody>
      </p:sp>
      <p:sp>
        <p:nvSpPr>
          <p:cNvPr id="46" name="Line 47"/>
          <p:cNvSpPr>
            <a:spLocks noChangeShapeType="1"/>
          </p:cNvSpPr>
          <p:nvPr/>
        </p:nvSpPr>
        <p:spPr bwMode="auto">
          <a:xfrm>
            <a:off x="1357290" y="197644"/>
            <a:ext cx="0" cy="6462712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uk-UA"/>
          </a:p>
        </p:txBody>
      </p:sp>
      <p:sp>
        <p:nvSpPr>
          <p:cNvPr id="47" name="Line 48"/>
          <p:cNvSpPr>
            <a:spLocks noChangeShapeType="1"/>
          </p:cNvSpPr>
          <p:nvPr/>
        </p:nvSpPr>
        <p:spPr bwMode="auto">
          <a:xfrm>
            <a:off x="1000100" y="214290"/>
            <a:ext cx="0" cy="6429421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pPr marL="360363" indent="-720725"/>
            <a:endParaRPr lang="uk-UA" dirty="0"/>
          </a:p>
        </p:txBody>
      </p:sp>
      <p:sp>
        <p:nvSpPr>
          <p:cNvPr id="48" name="Line 49"/>
          <p:cNvSpPr>
            <a:spLocks noChangeShapeType="1"/>
          </p:cNvSpPr>
          <p:nvPr/>
        </p:nvSpPr>
        <p:spPr bwMode="auto">
          <a:xfrm>
            <a:off x="642910" y="190500"/>
            <a:ext cx="14287" cy="647700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uk-UA"/>
          </a:p>
        </p:txBody>
      </p:sp>
      <p:sp>
        <p:nvSpPr>
          <p:cNvPr id="49" name="Line 50"/>
          <p:cNvSpPr>
            <a:spLocks noChangeShapeType="1"/>
          </p:cNvSpPr>
          <p:nvPr/>
        </p:nvSpPr>
        <p:spPr bwMode="auto">
          <a:xfrm flipH="1">
            <a:off x="285720" y="214290"/>
            <a:ext cx="1" cy="642942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uk-UA"/>
          </a:p>
        </p:txBody>
      </p:sp>
      <p:sp>
        <p:nvSpPr>
          <p:cNvPr id="50" name="Text Box 51"/>
          <p:cNvSpPr txBox="1">
            <a:spLocks noChangeArrowheads="1"/>
          </p:cNvSpPr>
          <p:nvPr/>
        </p:nvSpPr>
        <p:spPr bwMode="auto">
          <a:xfrm>
            <a:off x="1285852" y="3000372"/>
            <a:ext cx="7429552" cy="928694"/>
          </a:xfrm>
          <a:prstGeom prst="rect">
            <a:avLst/>
          </a:prstGeom>
          <a:noFill/>
          <a:ln w="9525" algn="ctr">
            <a:noFill/>
            <a:prstDash val="sysDot"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200" dirty="0" smtClean="0">
                <a:latin typeface="Times New Roman" pitchFamily="18" charset="0"/>
              </a:rPr>
              <a:t>        </a:t>
            </a:r>
            <a:r>
              <a:rPr lang="ru-RU" sz="2200" b="1" dirty="0" smtClean="0">
                <a:latin typeface="Times New Roman" pitchFamily="18" charset="0"/>
              </a:rPr>
              <a:t>-7</a:t>
            </a:r>
            <a:r>
              <a:rPr lang="ru-RU" sz="5400" b="1" dirty="0" smtClean="0">
                <a:latin typeface="Times New Roman" pitchFamily="18" charset="0"/>
              </a:rPr>
              <a:t> </a:t>
            </a:r>
            <a:r>
              <a:rPr lang="ru-RU" sz="2200" dirty="0" smtClean="0">
                <a:latin typeface="Times New Roman" pitchFamily="18" charset="0"/>
              </a:rPr>
              <a:t>-</a:t>
            </a:r>
            <a:r>
              <a:rPr lang="ru-RU" sz="2200" b="1" dirty="0" smtClean="0">
                <a:latin typeface="Times New Roman" pitchFamily="18" charset="0"/>
              </a:rPr>
              <a:t>6 </a:t>
            </a:r>
            <a:r>
              <a:rPr lang="ru-RU" sz="2200" dirty="0" smtClean="0">
                <a:latin typeface="Times New Roman" pitchFamily="18" charset="0"/>
              </a:rPr>
              <a:t> </a:t>
            </a:r>
            <a:r>
              <a:rPr lang="ru-RU" sz="2200" b="1" dirty="0" smtClean="0">
                <a:latin typeface="Times New Roman" pitchFamily="18" charset="0"/>
              </a:rPr>
              <a:t>-5 -4  -3  -2</a:t>
            </a:r>
            <a:r>
              <a:rPr lang="ru-RU" sz="2200" dirty="0" smtClean="0">
                <a:latin typeface="Times New Roman" pitchFamily="18" charset="0"/>
              </a:rPr>
              <a:t> -</a:t>
            </a:r>
            <a:r>
              <a:rPr lang="ru-RU" sz="2200" b="1" dirty="0" smtClean="0">
                <a:latin typeface="Times New Roman" pitchFamily="18" charset="0"/>
              </a:rPr>
              <a:t>1  0    1   2   3   4   5   6    7   8   9  10   </a:t>
            </a:r>
            <a:endParaRPr lang="ru-RU" sz="2200" b="1" dirty="0">
              <a:latin typeface="Times New Roman" pitchFamily="18" charset="0"/>
            </a:endParaRPr>
          </a:p>
        </p:txBody>
      </p:sp>
      <p:cxnSp>
        <p:nvCxnSpPr>
          <p:cNvPr id="51" name="Пряма сполучна лінія 58"/>
          <p:cNvCxnSpPr/>
          <p:nvPr/>
        </p:nvCxnSpPr>
        <p:spPr>
          <a:xfrm>
            <a:off x="4500562" y="3071810"/>
            <a:ext cx="152400" cy="0"/>
          </a:xfrm>
          <a:prstGeom prst="line">
            <a:avLst/>
          </a:prstGeom>
          <a:ln w="19050">
            <a:solidFill>
              <a:schemeClr val="tx2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Пряма сполучна лінія 60"/>
          <p:cNvCxnSpPr/>
          <p:nvPr/>
        </p:nvCxnSpPr>
        <p:spPr>
          <a:xfrm>
            <a:off x="4500562" y="2714620"/>
            <a:ext cx="152400" cy="0"/>
          </a:xfrm>
          <a:prstGeom prst="line">
            <a:avLst/>
          </a:prstGeom>
          <a:ln w="19050">
            <a:solidFill>
              <a:schemeClr val="tx2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Пряма сполучна лінія 66"/>
          <p:cNvCxnSpPr/>
          <p:nvPr/>
        </p:nvCxnSpPr>
        <p:spPr>
          <a:xfrm>
            <a:off x="4500562" y="2357430"/>
            <a:ext cx="152400" cy="0"/>
          </a:xfrm>
          <a:prstGeom prst="line">
            <a:avLst/>
          </a:prstGeom>
          <a:ln w="19050">
            <a:solidFill>
              <a:schemeClr val="tx2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Пряма сполучна лінія 71"/>
          <p:cNvCxnSpPr/>
          <p:nvPr/>
        </p:nvCxnSpPr>
        <p:spPr>
          <a:xfrm>
            <a:off x="4500562" y="2000240"/>
            <a:ext cx="152400" cy="0"/>
          </a:xfrm>
          <a:prstGeom prst="line">
            <a:avLst/>
          </a:prstGeom>
          <a:ln w="19050">
            <a:solidFill>
              <a:schemeClr val="tx2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Пряма сполучна лінія 73"/>
          <p:cNvCxnSpPr/>
          <p:nvPr/>
        </p:nvCxnSpPr>
        <p:spPr>
          <a:xfrm rot="5400000">
            <a:off x="5210180" y="3433762"/>
            <a:ext cx="152400" cy="0"/>
          </a:xfrm>
          <a:prstGeom prst="line">
            <a:avLst/>
          </a:prstGeom>
          <a:ln w="19050">
            <a:solidFill>
              <a:schemeClr val="tx2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Пряма сполучна лінія 75"/>
          <p:cNvCxnSpPr/>
          <p:nvPr/>
        </p:nvCxnSpPr>
        <p:spPr>
          <a:xfrm rot="5400000">
            <a:off x="5924560" y="3433762"/>
            <a:ext cx="152400" cy="0"/>
          </a:xfrm>
          <a:prstGeom prst="line">
            <a:avLst/>
          </a:prstGeom>
          <a:ln w="19050">
            <a:solidFill>
              <a:schemeClr val="tx2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Пряма сполучна лінія 78"/>
          <p:cNvCxnSpPr/>
          <p:nvPr/>
        </p:nvCxnSpPr>
        <p:spPr>
          <a:xfrm rot="5400000" flipH="1" flipV="1">
            <a:off x="6638940" y="3433762"/>
            <a:ext cx="152400" cy="0"/>
          </a:xfrm>
          <a:prstGeom prst="line">
            <a:avLst/>
          </a:prstGeom>
          <a:ln w="19050">
            <a:solidFill>
              <a:schemeClr val="tx2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Пряма сполучна лінія 82"/>
          <p:cNvCxnSpPr/>
          <p:nvPr/>
        </p:nvCxnSpPr>
        <p:spPr>
          <a:xfrm rot="5400000">
            <a:off x="7353320" y="3433762"/>
            <a:ext cx="152400" cy="0"/>
          </a:xfrm>
          <a:prstGeom prst="line">
            <a:avLst/>
          </a:prstGeom>
          <a:ln w="19050">
            <a:solidFill>
              <a:schemeClr val="tx2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Пряма сполучна лінія 86"/>
          <p:cNvCxnSpPr/>
          <p:nvPr/>
        </p:nvCxnSpPr>
        <p:spPr>
          <a:xfrm rot="5400000">
            <a:off x="7710510" y="3433762"/>
            <a:ext cx="152400" cy="0"/>
          </a:xfrm>
          <a:prstGeom prst="line">
            <a:avLst/>
          </a:prstGeom>
          <a:ln w="19050">
            <a:solidFill>
              <a:schemeClr val="tx2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Пряма сполучна лінія 95"/>
          <p:cNvCxnSpPr/>
          <p:nvPr/>
        </p:nvCxnSpPr>
        <p:spPr>
          <a:xfrm rot="5400000">
            <a:off x="3781420" y="3433762"/>
            <a:ext cx="152400" cy="0"/>
          </a:xfrm>
          <a:prstGeom prst="line">
            <a:avLst/>
          </a:prstGeom>
          <a:ln w="19050">
            <a:solidFill>
              <a:schemeClr val="tx2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Пряма сполучна лінія 97"/>
          <p:cNvCxnSpPr/>
          <p:nvPr/>
        </p:nvCxnSpPr>
        <p:spPr>
          <a:xfrm rot="5400000">
            <a:off x="3048000" y="3429000"/>
            <a:ext cx="152400" cy="0"/>
          </a:xfrm>
          <a:prstGeom prst="line">
            <a:avLst/>
          </a:prstGeom>
          <a:ln w="19050">
            <a:solidFill>
              <a:schemeClr val="tx2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Прямоугольник 64"/>
          <p:cNvSpPr/>
          <p:nvPr/>
        </p:nvSpPr>
        <p:spPr>
          <a:xfrm rot="10800000" flipH="1" flipV="1">
            <a:off x="4143372" y="3571876"/>
            <a:ext cx="571504" cy="26007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200" b="1" dirty="0" smtClean="0">
                <a:solidFill>
                  <a:prstClr val="black"/>
                </a:solidFill>
                <a:latin typeface="Times New Roman" pitchFamily="18" charset="0"/>
              </a:rPr>
              <a:t>-1</a:t>
            </a:r>
          </a:p>
          <a:p>
            <a:r>
              <a:rPr lang="ru-RU" sz="2200" b="1" dirty="0" smtClean="0">
                <a:solidFill>
                  <a:prstClr val="black"/>
                </a:solidFill>
                <a:latin typeface="Times New Roman" pitchFamily="18" charset="0"/>
              </a:rPr>
              <a:t>-2</a:t>
            </a:r>
          </a:p>
          <a:p>
            <a:endParaRPr lang="ru-RU" sz="300" b="1" dirty="0" smtClean="0">
              <a:solidFill>
                <a:prstClr val="black"/>
              </a:solidFill>
              <a:latin typeface="Times New Roman" pitchFamily="18" charset="0"/>
            </a:endParaRPr>
          </a:p>
          <a:p>
            <a:r>
              <a:rPr lang="ru-RU" sz="2200" b="1" dirty="0" smtClean="0">
                <a:latin typeface="Times New Roman" pitchFamily="18" charset="0"/>
              </a:rPr>
              <a:t>-3</a:t>
            </a:r>
          </a:p>
          <a:p>
            <a:endParaRPr lang="ru-RU" sz="300" b="1" dirty="0" smtClean="0">
              <a:latin typeface="Times New Roman" pitchFamily="18" charset="0"/>
            </a:endParaRPr>
          </a:p>
          <a:p>
            <a:r>
              <a:rPr lang="ru-RU" sz="2200" b="1" dirty="0" smtClean="0">
                <a:latin typeface="Times New Roman" pitchFamily="18" charset="0"/>
              </a:rPr>
              <a:t>-4</a:t>
            </a:r>
          </a:p>
          <a:p>
            <a:r>
              <a:rPr lang="ru-RU" sz="2200" b="1" dirty="0" smtClean="0">
                <a:latin typeface="Times New Roman" pitchFamily="18" charset="0"/>
              </a:rPr>
              <a:t>-5</a:t>
            </a:r>
          </a:p>
          <a:p>
            <a:r>
              <a:rPr lang="ru-RU" sz="2200" b="1" dirty="0" smtClean="0">
                <a:latin typeface="Times New Roman" pitchFamily="18" charset="0"/>
              </a:rPr>
              <a:t>-6</a:t>
            </a:r>
          </a:p>
          <a:p>
            <a:endParaRPr lang="uk-UA" sz="2200" b="1" dirty="0"/>
          </a:p>
        </p:txBody>
      </p:sp>
      <p:cxnSp>
        <p:nvCxnSpPr>
          <p:cNvPr id="71" name="Пряма сполучна лінія 73"/>
          <p:cNvCxnSpPr/>
          <p:nvPr/>
        </p:nvCxnSpPr>
        <p:spPr>
          <a:xfrm rot="5400000">
            <a:off x="4852990" y="3433762"/>
            <a:ext cx="152400" cy="0"/>
          </a:xfrm>
          <a:prstGeom prst="line">
            <a:avLst/>
          </a:prstGeom>
          <a:ln w="19050">
            <a:solidFill>
              <a:schemeClr val="tx2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Пряма сполучна лінія 73"/>
          <p:cNvCxnSpPr/>
          <p:nvPr/>
        </p:nvCxnSpPr>
        <p:spPr>
          <a:xfrm rot="5400000">
            <a:off x="5567370" y="3433762"/>
            <a:ext cx="152400" cy="0"/>
          </a:xfrm>
          <a:prstGeom prst="line">
            <a:avLst/>
          </a:prstGeom>
          <a:ln w="19050">
            <a:solidFill>
              <a:schemeClr val="tx2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Пряма сполучна лінія 73"/>
          <p:cNvCxnSpPr/>
          <p:nvPr/>
        </p:nvCxnSpPr>
        <p:spPr>
          <a:xfrm rot="5400000">
            <a:off x="6281750" y="3433762"/>
            <a:ext cx="152400" cy="0"/>
          </a:xfrm>
          <a:prstGeom prst="line">
            <a:avLst/>
          </a:prstGeom>
          <a:ln w="19050">
            <a:solidFill>
              <a:schemeClr val="tx2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Пряма сполучна лінія 73"/>
          <p:cNvCxnSpPr/>
          <p:nvPr/>
        </p:nvCxnSpPr>
        <p:spPr>
          <a:xfrm rot="5400000">
            <a:off x="4138610" y="3433762"/>
            <a:ext cx="152400" cy="0"/>
          </a:xfrm>
          <a:prstGeom prst="line">
            <a:avLst/>
          </a:prstGeom>
          <a:ln w="19050">
            <a:solidFill>
              <a:schemeClr val="tx2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Пряма сполучна лінія 73"/>
          <p:cNvCxnSpPr/>
          <p:nvPr/>
        </p:nvCxnSpPr>
        <p:spPr>
          <a:xfrm rot="5400000">
            <a:off x="2714612" y="3429000"/>
            <a:ext cx="142876" cy="0"/>
          </a:xfrm>
          <a:prstGeom prst="line">
            <a:avLst/>
          </a:prstGeom>
          <a:ln w="19050">
            <a:solidFill>
              <a:schemeClr val="tx2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Пряма сполучна лінія 73"/>
          <p:cNvCxnSpPr/>
          <p:nvPr/>
        </p:nvCxnSpPr>
        <p:spPr>
          <a:xfrm rot="5400000">
            <a:off x="6996130" y="3433762"/>
            <a:ext cx="152400" cy="0"/>
          </a:xfrm>
          <a:prstGeom prst="line">
            <a:avLst/>
          </a:prstGeom>
          <a:ln w="19050">
            <a:solidFill>
              <a:schemeClr val="tx2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Пряма сполучна лінія 73"/>
          <p:cNvCxnSpPr/>
          <p:nvPr/>
        </p:nvCxnSpPr>
        <p:spPr>
          <a:xfrm rot="5400000">
            <a:off x="3424230" y="3433762"/>
            <a:ext cx="152400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Пряма сполучна лінія 71"/>
          <p:cNvCxnSpPr/>
          <p:nvPr/>
        </p:nvCxnSpPr>
        <p:spPr>
          <a:xfrm>
            <a:off x="4500562" y="1643050"/>
            <a:ext cx="152400" cy="0"/>
          </a:xfrm>
          <a:prstGeom prst="line">
            <a:avLst/>
          </a:prstGeom>
          <a:ln w="19050">
            <a:solidFill>
              <a:schemeClr val="tx2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Прямая соединительная линия 79"/>
          <p:cNvCxnSpPr>
            <a:endCxn id="5" idx="1"/>
          </p:cNvCxnSpPr>
          <p:nvPr/>
        </p:nvCxnSpPr>
        <p:spPr>
          <a:xfrm rot="5400000">
            <a:off x="4071934" y="714356"/>
            <a:ext cx="1000132" cy="0"/>
          </a:xfrm>
          <a:prstGeom prst="line">
            <a:avLst/>
          </a:prstGeom>
          <a:ln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Прямая соединительная линия 80"/>
          <p:cNvCxnSpPr>
            <a:stCxn id="5" idx="0"/>
          </p:cNvCxnSpPr>
          <p:nvPr/>
        </p:nvCxnSpPr>
        <p:spPr>
          <a:xfrm rot="16200000" flipH="1">
            <a:off x="4143372" y="6215082"/>
            <a:ext cx="857256" cy="0"/>
          </a:xfrm>
          <a:prstGeom prst="line">
            <a:avLst/>
          </a:prstGeom>
          <a:ln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Прямая соединительная линия 81"/>
          <p:cNvCxnSpPr/>
          <p:nvPr/>
        </p:nvCxnSpPr>
        <p:spPr>
          <a:xfrm>
            <a:off x="214282" y="3429000"/>
            <a:ext cx="2214578" cy="0"/>
          </a:xfrm>
          <a:prstGeom prst="line">
            <a:avLst/>
          </a:prstGeom>
          <a:ln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Пряма сполучна лінія 58"/>
          <p:cNvCxnSpPr/>
          <p:nvPr/>
        </p:nvCxnSpPr>
        <p:spPr>
          <a:xfrm>
            <a:off x="4500562" y="3786190"/>
            <a:ext cx="152400" cy="0"/>
          </a:xfrm>
          <a:prstGeom prst="line">
            <a:avLst/>
          </a:prstGeom>
          <a:ln w="19050">
            <a:solidFill>
              <a:schemeClr val="tx2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Пряма сполучна лінія 58"/>
          <p:cNvCxnSpPr/>
          <p:nvPr/>
        </p:nvCxnSpPr>
        <p:spPr>
          <a:xfrm>
            <a:off x="4500562" y="4143380"/>
            <a:ext cx="152400" cy="0"/>
          </a:xfrm>
          <a:prstGeom prst="line">
            <a:avLst/>
          </a:prstGeom>
          <a:ln w="19050">
            <a:solidFill>
              <a:schemeClr val="tx2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Пряма сполучна лінія 58"/>
          <p:cNvCxnSpPr/>
          <p:nvPr/>
        </p:nvCxnSpPr>
        <p:spPr>
          <a:xfrm>
            <a:off x="4500562" y="4500570"/>
            <a:ext cx="152400" cy="0"/>
          </a:xfrm>
          <a:prstGeom prst="line">
            <a:avLst/>
          </a:prstGeom>
          <a:ln w="19050">
            <a:solidFill>
              <a:schemeClr val="tx2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Пряма сполучна лінія 58"/>
          <p:cNvCxnSpPr/>
          <p:nvPr/>
        </p:nvCxnSpPr>
        <p:spPr>
          <a:xfrm>
            <a:off x="4500562" y="4857760"/>
            <a:ext cx="152400" cy="0"/>
          </a:xfrm>
          <a:prstGeom prst="line">
            <a:avLst/>
          </a:prstGeom>
          <a:ln w="19050">
            <a:solidFill>
              <a:schemeClr val="tx2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Пряма сполучна лінія 58"/>
          <p:cNvCxnSpPr/>
          <p:nvPr/>
        </p:nvCxnSpPr>
        <p:spPr>
          <a:xfrm>
            <a:off x="4500562" y="5214950"/>
            <a:ext cx="142876" cy="1"/>
          </a:xfrm>
          <a:prstGeom prst="line">
            <a:avLst/>
          </a:prstGeom>
          <a:ln w="19050">
            <a:solidFill>
              <a:schemeClr val="tx2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5" name="Прямоугольник 94"/>
          <p:cNvSpPr/>
          <p:nvPr/>
        </p:nvSpPr>
        <p:spPr>
          <a:xfrm>
            <a:off x="4286248" y="1071546"/>
            <a:ext cx="357190" cy="22159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2200" b="1" dirty="0" smtClean="0">
              <a:latin typeface="Times New Roman" pitchFamily="18" charset="0"/>
            </a:endParaRPr>
          </a:p>
          <a:p>
            <a:endParaRPr lang="ru-RU" sz="300" b="1" dirty="0" smtClean="0">
              <a:latin typeface="Times New Roman" pitchFamily="18" charset="0"/>
            </a:endParaRPr>
          </a:p>
          <a:p>
            <a:r>
              <a:rPr lang="ru-RU" sz="2200" b="1" dirty="0" smtClean="0">
                <a:latin typeface="Times New Roman" pitchFamily="18" charset="0"/>
              </a:rPr>
              <a:t>54</a:t>
            </a:r>
          </a:p>
          <a:p>
            <a:r>
              <a:rPr lang="ru-RU" sz="300" b="1" dirty="0" smtClean="0">
                <a:latin typeface="Times New Roman" pitchFamily="18" charset="0"/>
              </a:rPr>
              <a:t> </a:t>
            </a:r>
            <a:r>
              <a:rPr lang="ru-RU" sz="2200" b="1" dirty="0" smtClean="0">
                <a:latin typeface="Times New Roman" pitchFamily="18" charset="0"/>
              </a:rPr>
              <a:t>3</a:t>
            </a:r>
            <a:r>
              <a:rPr lang="ru-RU" sz="2200" b="1" dirty="0" smtClean="0">
                <a:solidFill>
                  <a:prstClr val="black"/>
                </a:solidFill>
                <a:latin typeface="Times New Roman" pitchFamily="18" charset="0"/>
              </a:rPr>
              <a:t>21</a:t>
            </a:r>
            <a:endParaRPr lang="uk-UA" sz="2200" dirty="0"/>
          </a:p>
        </p:txBody>
      </p:sp>
      <p:sp>
        <p:nvSpPr>
          <p:cNvPr id="96" name="Заголовок 95"/>
          <p:cNvSpPr>
            <a:spLocks noGrp="1"/>
          </p:cNvSpPr>
          <p:nvPr>
            <p:ph type="title"/>
          </p:nvPr>
        </p:nvSpPr>
        <p:spPr>
          <a:xfrm>
            <a:off x="214282" y="5929330"/>
            <a:ext cx="8572560" cy="714380"/>
          </a:xfrm>
        </p:spPr>
        <p:txBody>
          <a:bodyPr>
            <a:normAutofit/>
          </a:bodyPr>
          <a:lstStyle/>
          <a:p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uk-UA" sz="2800" b="1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</a:t>
            </a:r>
            <a:endParaRPr lang="uk-UA" sz="2800" b="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0" name="Подзаголовок 119"/>
          <p:cNvSpPr>
            <a:spLocks noGrp="1"/>
          </p:cNvSpPr>
          <p:nvPr>
            <p:ph type="body" idx="1"/>
          </p:nvPr>
        </p:nvSpPr>
        <p:spPr>
          <a:xfrm>
            <a:off x="142844" y="5786454"/>
            <a:ext cx="8679717" cy="928694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§"/>
            </a:pPr>
            <a:r>
              <a:rPr lang="uk-UA" sz="2400" b="1" dirty="0" smtClean="0">
                <a:solidFill>
                  <a:schemeClr val="tx1"/>
                </a:solidFill>
                <a:latin typeface="Book Antiqua" pitchFamily="18" charset="0"/>
              </a:rPr>
              <a:t> Побудуємо графіки функцій  </a:t>
            </a:r>
            <a:r>
              <a:rPr lang="uk-UA" sz="2400" b="1" dirty="0" smtClean="0">
                <a:solidFill>
                  <a:srgbClr val="43713B"/>
                </a:solidFill>
                <a:latin typeface="Book Antiqua" pitchFamily="18" charset="0"/>
              </a:rPr>
              <a:t>у= </a:t>
            </a:r>
            <a:r>
              <a:rPr lang="uk-UA" sz="2400" b="1" dirty="0" smtClean="0">
                <a:solidFill>
                  <a:srgbClr val="43713B"/>
                </a:solidFill>
                <a:latin typeface="Cambria Math"/>
                <a:ea typeface="Cambria Math"/>
              </a:rPr>
              <a:t>⎯</a:t>
            </a:r>
            <a:r>
              <a:rPr lang="uk-UA" sz="2400" b="1" dirty="0" smtClean="0">
                <a:solidFill>
                  <a:srgbClr val="43713B"/>
                </a:solidFill>
                <a:latin typeface="Book Antiqua" pitchFamily="18" charset="0"/>
              </a:rPr>
              <a:t>2х</a:t>
            </a:r>
            <a:r>
              <a:rPr lang="uk-UA" sz="2400" b="1" dirty="0" smtClean="0">
                <a:solidFill>
                  <a:srgbClr val="43713B"/>
                </a:solidFill>
                <a:latin typeface="Book Antiqua" pitchFamily="18" charset="0"/>
                <a:cs typeface="Times New Roman"/>
              </a:rPr>
              <a:t>²</a:t>
            </a:r>
            <a:r>
              <a:rPr lang="uk-UA" sz="2400" b="1" dirty="0" smtClean="0">
                <a:solidFill>
                  <a:schemeClr val="tx1"/>
                </a:solidFill>
                <a:latin typeface="Book Antiqua" pitchFamily="18" charset="0"/>
                <a:cs typeface="Times New Roman"/>
              </a:rPr>
              <a:t>,</a:t>
            </a:r>
            <a:r>
              <a:rPr lang="uk-UA" sz="2400" b="1" dirty="0" smtClean="0">
                <a:solidFill>
                  <a:srgbClr val="0070C0"/>
                </a:solidFill>
                <a:latin typeface="Book Antiqua" pitchFamily="18" charset="0"/>
                <a:cs typeface="Times New Roman"/>
              </a:rPr>
              <a:t>  </a:t>
            </a:r>
            <a:r>
              <a:rPr lang="uk-UA" sz="2400" b="1" dirty="0" smtClean="0">
                <a:solidFill>
                  <a:srgbClr val="C00000"/>
                </a:solidFill>
                <a:latin typeface="Book Antiqua" pitchFamily="18" charset="0"/>
              </a:rPr>
              <a:t>у= </a:t>
            </a:r>
            <a:r>
              <a:rPr lang="uk-UA" sz="2400" b="1" dirty="0" smtClean="0">
                <a:solidFill>
                  <a:srgbClr val="C00000"/>
                </a:solidFill>
                <a:latin typeface="Cambria Math"/>
                <a:ea typeface="Cambria Math"/>
              </a:rPr>
              <a:t>⎯</a:t>
            </a:r>
            <a:r>
              <a:rPr lang="uk-UA" sz="2400" b="1" dirty="0" smtClean="0">
                <a:solidFill>
                  <a:srgbClr val="C00000"/>
                </a:solidFill>
                <a:latin typeface="Book Antiqua" pitchFamily="18" charset="0"/>
              </a:rPr>
              <a:t>3х</a:t>
            </a:r>
            <a:r>
              <a:rPr lang="uk-UA" sz="2400" b="1" dirty="0" smtClean="0">
                <a:solidFill>
                  <a:srgbClr val="C00000"/>
                </a:solidFill>
                <a:latin typeface="Book Antiqua" pitchFamily="18" charset="0"/>
                <a:cs typeface="Times New Roman"/>
              </a:rPr>
              <a:t>²</a:t>
            </a:r>
            <a:r>
              <a:rPr lang="uk-UA" sz="2400" b="1" dirty="0" smtClean="0">
                <a:solidFill>
                  <a:schemeClr val="tx1"/>
                </a:solidFill>
                <a:latin typeface="Book Antiqua" pitchFamily="18" charset="0"/>
                <a:cs typeface="Times New Roman"/>
              </a:rPr>
              <a:t>,</a:t>
            </a:r>
            <a:r>
              <a:rPr lang="uk-UA" sz="2400" b="1" dirty="0" smtClean="0">
                <a:latin typeface="Book Antiqua" pitchFamily="18" charset="0"/>
                <a:cs typeface="Times New Roman"/>
              </a:rPr>
              <a:t>  </a:t>
            </a:r>
            <a:r>
              <a:rPr lang="uk-UA" sz="2400" b="1" dirty="0" smtClean="0">
                <a:solidFill>
                  <a:srgbClr val="0070C0"/>
                </a:solidFill>
                <a:latin typeface="Book Antiqua" pitchFamily="18" charset="0"/>
                <a:cs typeface="Times New Roman"/>
              </a:rPr>
              <a:t>у= </a:t>
            </a:r>
            <a:r>
              <a:rPr lang="uk-UA" sz="2400" b="1" dirty="0" smtClean="0">
                <a:solidFill>
                  <a:srgbClr val="0070C0"/>
                </a:solidFill>
                <a:latin typeface="Cambria Math"/>
                <a:ea typeface="Cambria Math"/>
                <a:cs typeface="Times New Roman"/>
              </a:rPr>
              <a:t>⎯</a:t>
            </a:r>
            <a:r>
              <a:rPr lang="uk-UA" sz="2800" b="1" dirty="0" smtClean="0">
                <a:solidFill>
                  <a:srgbClr val="0070C0"/>
                </a:solidFill>
                <a:latin typeface="Book Antiqua" pitchFamily="18" charset="0"/>
                <a:ea typeface="Cambria Math"/>
                <a:cs typeface="Times New Roman"/>
              </a:rPr>
              <a:t>½</a:t>
            </a:r>
            <a:r>
              <a:rPr lang="uk-UA" sz="2400" b="1" dirty="0" smtClean="0">
                <a:solidFill>
                  <a:srgbClr val="0070C0"/>
                </a:solidFill>
                <a:latin typeface="Book Antiqua" pitchFamily="18" charset="0"/>
                <a:cs typeface="Times New Roman"/>
              </a:rPr>
              <a:t>х</a:t>
            </a:r>
            <a:r>
              <a:rPr lang="uk-UA" sz="2400" b="1" dirty="0" smtClean="0">
                <a:solidFill>
                  <a:srgbClr val="0070C0"/>
                </a:solidFill>
                <a:latin typeface="Book Antiqua" pitchFamily="18" charset="0"/>
                <a:ea typeface="Cambria Math"/>
                <a:cs typeface="Times New Roman"/>
              </a:rPr>
              <a:t>²</a:t>
            </a:r>
            <a:r>
              <a:rPr lang="uk-UA" sz="2400" b="1" dirty="0" smtClean="0">
                <a:solidFill>
                  <a:schemeClr val="tx1"/>
                </a:solidFill>
                <a:latin typeface="Book Antiqua" pitchFamily="18" charset="0"/>
                <a:ea typeface="Cambria Math"/>
                <a:cs typeface="Times New Roman"/>
              </a:rPr>
              <a:t>,</a:t>
            </a:r>
            <a:r>
              <a:rPr lang="uk-UA" sz="2400" b="1" dirty="0" smtClean="0">
                <a:latin typeface="Book Antiqua" pitchFamily="18" charset="0"/>
                <a:ea typeface="Cambria Math"/>
                <a:cs typeface="Times New Roman"/>
              </a:rPr>
              <a:t> </a:t>
            </a:r>
          </a:p>
          <a:p>
            <a:pPr>
              <a:lnSpc>
                <a:spcPct val="70000"/>
              </a:lnSpc>
            </a:pPr>
            <a:r>
              <a:rPr lang="uk-UA" sz="2400" b="1" dirty="0" smtClean="0">
                <a:latin typeface="Book Antiqua" pitchFamily="18" charset="0"/>
                <a:ea typeface="Cambria Math"/>
                <a:cs typeface="Times New Roman"/>
              </a:rPr>
              <a:t>   </a:t>
            </a:r>
            <a:r>
              <a:rPr lang="uk-UA" sz="2400" b="1" dirty="0" smtClean="0">
                <a:solidFill>
                  <a:srgbClr val="CC00CC"/>
                </a:solidFill>
                <a:latin typeface="Book Antiqua" pitchFamily="18" charset="0"/>
                <a:ea typeface="Cambria Math"/>
                <a:cs typeface="Times New Roman"/>
              </a:rPr>
              <a:t>у= </a:t>
            </a:r>
            <a:r>
              <a:rPr lang="uk-UA" sz="2400" b="1" dirty="0" smtClean="0">
                <a:solidFill>
                  <a:srgbClr val="CC00CC"/>
                </a:solidFill>
                <a:latin typeface="Cambria Math"/>
                <a:ea typeface="Cambria Math"/>
                <a:cs typeface="Times New Roman"/>
              </a:rPr>
              <a:t>⎯</a:t>
            </a:r>
            <a:r>
              <a:rPr lang="uk-UA" sz="2800" b="1" dirty="0" smtClean="0">
                <a:solidFill>
                  <a:srgbClr val="CC00CC"/>
                </a:solidFill>
                <a:latin typeface="Book Antiqua" pitchFamily="18" charset="0"/>
                <a:ea typeface="Cambria Math"/>
                <a:cs typeface="Times New Roman"/>
              </a:rPr>
              <a:t>¼</a:t>
            </a:r>
            <a:r>
              <a:rPr lang="uk-UA" sz="2400" b="1" dirty="0" smtClean="0">
                <a:solidFill>
                  <a:srgbClr val="CC00CC"/>
                </a:solidFill>
                <a:latin typeface="Book Antiqua" pitchFamily="18" charset="0"/>
                <a:ea typeface="Cambria Math"/>
                <a:cs typeface="Times New Roman"/>
              </a:rPr>
              <a:t>х²</a:t>
            </a:r>
            <a:r>
              <a:rPr lang="uk-UA" sz="2400" b="1" dirty="0" smtClean="0">
                <a:solidFill>
                  <a:schemeClr val="tx1"/>
                </a:solidFill>
                <a:latin typeface="Book Antiqua" pitchFamily="18" charset="0"/>
                <a:ea typeface="Cambria Math"/>
                <a:cs typeface="Times New Roman"/>
              </a:rPr>
              <a:t>.</a:t>
            </a:r>
            <a:endParaRPr lang="uk-UA" sz="2400" b="1" dirty="0">
              <a:solidFill>
                <a:schemeClr val="tx1"/>
              </a:solidFill>
              <a:latin typeface="Book Antiqua" pitchFamily="18" charset="0"/>
            </a:endParaRPr>
          </a:p>
        </p:txBody>
      </p:sp>
      <p:cxnSp>
        <p:nvCxnSpPr>
          <p:cNvPr id="102" name="Пряма сполучна лінія 86"/>
          <p:cNvCxnSpPr/>
          <p:nvPr/>
        </p:nvCxnSpPr>
        <p:spPr>
          <a:xfrm rot="5400000">
            <a:off x="8067700" y="3433762"/>
            <a:ext cx="152400" cy="0"/>
          </a:xfrm>
          <a:prstGeom prst="line">
            <a:avLst/>
          </a:prstGeom>
          <a:ln w="19050">
            <a:solidFill>
              <a:schemeClr val="tx2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4" name="Прямоугольник 103"/>
          <p:cNvSpPr/>
          <p:nvPr/>
        </p:nvSpPr>
        <p:spPr>
          <a:xfrm>
            <a:off x="142844" y="214290"/>
            <a:ext cx="9001156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§"/>
            </a:pPr>
            <a:r>
              <a:rPr lang="uk-UA" sz="2400" b="1" dirty="0" smtClean="0">
                <a:solidFill>
                  <a:srgbClr val="0070C0"/>
                </a:solidFill>
                <a:latin typeface="Book Antiqua" pitchFamily="18" charset="0"/>
              </a:rPr>
              <a:t> </a:t>
            </a:r>
            <a:r>
              <a:rPr lang="uk-UA" sz="2400" b="1" dirty="0" smtClean="0">
                <a:latin typeface="Book Antiqua" pitchFamily="18" charset="0"/>
              </a:rPr>
              <a:t>Побудуємо графіки функцій </a:t>
            </a:r>
            <a:r>
              <a:rPr lang="uk-UA" sz="2400" b="1" dirty="0" smtClean="0">
                <a:solidFill>
                  <a:srgbClr val="43713B"/>
                </a:solidFill>
                <a:latin typeface="Book Antiqua" pitchFamily="18" charset="0"/>
              </a:rPr>
              <a:t>у=2х</a:t>
            </a:r>
            <a:r>
              <a:rPr lang="uk-UA" sz="2400" b="1" dirty="0" smtClean="0">
                <a:solidFill>
                  <a:srgbClr val="43713B"/>
                </a:solidFill>
                <a:latin typeface="Book Antiqua" pitchFamily="18" charset="0"/>
                <a:cs typeface="Times New Roman"/>
              </a:rPr>
              <a:t>²</a:t>
            </a:r>
            <a:r>
              <a:rPr lang="uk-UA" sz="2400" b="1" dirty="0" smtClean="0">
                <a:latin typeface="Book Antiqua" pitchFamily="18" charset="0"/>
                <a:cs typeface="Times New Roman"/>
              </a:rPr>
              <a:t>,</a:t>
            </a:r>
            <a:r>
              <a:rPr lang="uk-UA" sz="2400" b="1" dirty="0" smtClean="0">
                <a:solidFill>
                  <a:srgbClr val="0070C0"/>
                </a:solidFill>
                <a:latin typeface="Book Antiqua" pitchFamily="18" charset="0"/>
                <a:cs typeface="Times New Roman"/>
              </a:rPr>
              <a:t> </a:t>
            </a:r>
            <a:r>
              <a:rPr lang="uk-UA" sz="2400" b="1" dirty="0" smtClean="0">
                <a:solidFill>
                  <a:srgbClr val="C00000"/>
                </a:solidFill>
                <a:latin typeface="Book Antiqua" pitchFamily="18" charset="0"/>
              </a:rPr>
              <a:t>у=3х</a:t>
            </a:r>
            <a:r>
              <a:rPr lang="uk-UA" sz="2400" b="1" dirty="0" smtClean="0">
                <a:solidFill>
                  <a:srgbClr val="C00000"/>
                </a:solidFill>
                <a:latin typeface="Book Antiqua" pitchFamily="18" charset="0"/>
                <a:cs typeface="Times New Roman"/>
              </a:rPr>
              <a:t>²</a:t>
            </a:r>
            <a:r>
              <a:rPr lang="uk-UA" sz="2400" b="1" dirty="0" smtClean="0">
                <a:latin typeface="Book Antiqua" pitchFamily="18" charset="0"/>
                <a:cs typeface="Times New Roman"/>
              </a:rPr>
              <a:t>, </a:t>
            </a:r>
            <a:r>
              <a:rPr lang="uk-UA" sz="2400" b="1" dirty="0" err="1" smtClean="0">
                <a:solidFill>
                  <a:srgbClr val="0070C0"/>
                </a:solidFill>
                <a:latin typeface="Book Antiqua" pitchFamily="18" charset="0"/>
                <a:cs typeface="Times New Roman"/>
              </a:rPr>
              <a:t>у=</a:t>
            </a:r>
            <a:r>
              <a:rPr lang="uk-UA" sz="2800" b="1" dirty="0" err="1" smtClean="0">
                <a:solidFill>
                  <a:srgbClr val="0070C0"/>
                </a:solidFill>
                <a:latin typeface="Book Antiqua" pitchFamily="18" charset="0"/>
                <a:ea typeface="Cambria Math"/>
                <a:cs typeface="Times New Roman"/>
              </a:rPr>
              <a:t>½</a:t>
            </a:r>
            <a:r>
              <a:rPr lang="uk-UA" sz="2400" b="1" dirty="0" err="1" smtClean="0">
                <a:solidFill>
                  <a:srgbClr val="0070C0"/>
                </a:solidFill>
                <a:latin typeface="Book Antiqua" pitchFamily="18" charset="0"/>
                <a:cs typeface="Times New Roman"/>
              </a:rPr>
              <a:t>х</a:t>
            </a:r>
            <a:r>
              <a:rPr lang="uk-UA" sz="2400" b="1" dirty="0" err="1" smtClean="0">
                <a:solidFill>
                  <a:srgbClr val="0070C0"/>
                </a:solidFill>
                <a:latin typeface="Book Antiqua" pitchFamily="18" charset="0"/>
                <a:ea typeface="Cambria Math"/>
                <a:cs typeface="Times New Roman"/>
              </a:rPr>
              <a:t>²</a:t>
            </a:r>
            <a:r>
              <a:rPr lang="uk-UA" sz="2400" b="1" dirty="0" smtClean="0">
                <a:latin typeface="Book Antiqua" pitchFamily="18" charset="0"/>
                <a:ea typeface="Cambria Math"/>
                <a:cs typeface="Times New Roman"/>
              </a:rPr>
              <a:t>, </a:t>
            </a:r>
            <a:r>
              <a:rPr lang="uk-UA" sz="2400" b="1" dirty="0" err="1" smtClean="0">
                <a:solidFill>
                  <a:srgbClr val="C153BC"/>
                </a:solidFill>
                <a:latin typeface="Book Antiqua" pitchFamily="18" charset="0"/>
                <a:ea typeface="Cambria Math"/>
                <a:cs typeface="Times New Roman"/>
              </a:rPr>
              <a:t>у=</a:t>
            </a:r>
            <a:r>
              <a:rPr lang="uk-UA" sz="2800" b="1" dirty="0" err="1" smtClean="0">
                <a:solidFill>
                  <a:srgbClr val="C153BC"/>
                </a:solidFill>
                <a:latin typeface="Book Antiqua" pitchFamily="18" charset="0"/>
                <a:ea typeface="Cambria Math"/>
                <a:cs typeface="Times New Roman"/>
              </a:rPr>
              <a:t>¼</a:t>
            </a:r>
            <a:r>
              <a:rPr lang="uk-UA" sz="2400" b="1" dirty="0" err="1" smtClean="0">
                <a:solidFill>
                  <a:srgbClr val="C153BC"/>
                </a:solidFill>
                <a:latin typeface="Book Antiqua" pitchFamily="18" charset="0"/>
                <a:ea typeface="Cambria Math"/>
                <a:cs typeface="Times New Roman"/>
              </a:rPr>
              <a:t>х²</a:t>
            </a:r>
            <a:r>
              <a:rPr lang="uk-UA" sz="2400" b="1" dirty="0" smtClean="0">
                <a:latin typeface="Book Antiqua" pitchFamily="18" charset="0"/>
                <a:ea typeface="Cambria Math"/>
                <a:cs typeface="Times New Roman"/>
              </a:rPr>
              <a:t>.</a:t>
            </a:r>
            <a:endParaRPr lang="uk-UA" sz="2400" b="1" dirty="0" smtClean="0">
              <a:latin typeface="Book Antiqua" pitchFamily="18" charset="0"/>
              <a:cs typeface="Times New Roman"/>
            </a:endParaRPr>
          </a:p>
          <a:p>
            <a:r>
              <a:rPr lang="uk-UA" sz="2400" b="1" dirty="0" smtClean="0">
                <a:solidFill>
                  <a:srgbClr val="43713B"/>
                </a:solidFill>
                <a:latin typeface="Book Antiqua" pitchFamily="18" charset="0"/>
              </a:rPr>
              <a:t>         </a:t>
            </a:r>
            <a:endParaRPr lang="uk-UA" sz="2400" b="1" dirty="0" smtClean="0">
              <a:solidFill>
                <a:srgbClr val="0070C0"/>
              </a:solidFill>
              <a:latin typeface="Times New Roman"/>
              <a:cs typeface="Times New Roman"/>
            </a:endParaRPr>
          </a:p>
        </p:txBody>
      </p:sp>
      <p:sp>
        <p:nvSpPr>
          <p:cNvPr id="122" name="Прямоугольник 121"/>
          <p:cNvSpPr/>
          <p:nvPr/>
        </p:nvSpPr>
        <p:spPr>
          <a:xfrm>
            <a:off x="5072066" y="2357430"/>
            <a:ext cx="200026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400" b="1" dirty="0" smtClean="0">
                <a:latin typeface="Book Antiqua" pitchFamily="18" charset="0"/>
              </a:rPr>
              <a:t>у = х</a:t>
            </a:r>
            <a:r>
              <a:rPr lang="uk-UA" sz="2400" b="1" dirty="0" smtClean="0">
                <a:latin typeface="Times New Roman"/>
                <a:cs typeface="Times New Roman"/>
              </a:rPr>
              <a:t>² </a:t>
            </a:r>
            <a:endParaRPr lang="uk-UA" sz="2400" dirty="0"/>
          </a:p>
        </p:txBody>
      </p:sp>
      <p:sp>
        <p:nvSpPr>
          <p:cNvPr id="123" name="Прямоугольник 122"/>
          <p:cNvSpPr/>
          <p:nvPr/>
        </p:nvSpPr>
        <p:spPr>
          <a:xfrm>
            <a:off x="4929190" y="1500174"/>
            <a:ext cx="124104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 smtClean="0">
                <a:latin typeface="Cambria Math"/>
                <a:ea typeface="Cambria Math"/>
              </a:rPr>
              <a:t> </a:t>
            </a:r>
            <a:r>
              <a:rPr lang="uk-UA" sz="2400" b="1" dirty="0" smtClean="0">
                <a:solidFill>
                  <a:srgbClr val="C00000"/>
                </a:solidFill>
                <a:latin typeface="Book Antiqua" pitchFamily="18" charset="0"/>
              </a:rPr>
              <a:t>у = 3х</a:t>
            </a:r>
            <a:r>
              <a:rPr lang="uk-UA" sz="2400" b="1" dirty="0" smtClean="0">
                <a:solidFill>
                  <a:srgbClr val="C00000"/>
                </a:solidFill>
                <a:latin typeface="Times New Roman"/>
                <a:cs typeface="Times New Roman"/>
              </a:rPr>
              <a:t> ²</a:t>
            </a:r>
            <a:endParaRPr lang="uk-UA" sz="2400" dirty="0"/>
          </a:p>
        </p:txBody>
      </p:sp>
      <p:sp>
        <p:nvSpPr>
          <p:cNvPr id="99" name="Прямоугольник 98"/>
          <p:cNvSpPr/>
          <p:nvPr/>
        </p:nvSpPr>
        <p:spPr>
          <a:xfrm>
            <a:off x="0" y="5429264"/>
            <a:ext cx="835824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uk-UA" sz="2400" dirty="0" smtClean="0">
              <a:latin typeface="Times New Roman"/>
              <a:cs typeface="Times New Roman"/>
            </a:endParaRPr>
          </a:p>
        </p:txBody>
      </p:sp>
      <p:sp>
        <p:nvSpPr>
          <p:cNvPr id="101" name="Прямоугольник 100"/>
          <p:cNvSpPr/>
          <p:nvPr/>
        </p:nvSpPr>
        <p:spPr>
          <a:xfrm>
            <a:off x="5143504" y="2643182"/>
            <a:ext cx="228601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400" b="1" dirty="0" smtClean="0">
                <a:solidFill>
                  <a:srgbClr val="0070C0"/>
                </a:solidFill>
                <a:latin typeface="Book Antiqua" pitchFamily="18" charset="0"/>
              </a:rPr>
              <a:t>у = </a:t>
            </a:r>
            <a:r>
              <a:rPr lang="uk-UA" sz="2800" b="1" dirty="0" smtClean="0">
                <a:solidFill>
                  <a:srgbClr val="0070C0"/>
                </a:solidFill>
                <a:latin typeface="Book Antiqua" pitchFamily="18" charset="0"/>
                <a:ea typeface="Cambria Math"/>
              </a:rPr>
              <a:t>½· </a:t>
            </a:r>
            <a:r>
              <a:rPr lang="uk-UA" sz="2400" b="1" dirty="0" smtClean="0">
                <a:solidFill>
                  <a:srgbClr val="0070C0"/>
                </a:solidFill>
                <a:latin typeface="Book Antiqua" pitchFamily="18" charset="0"/>
              </a:rPr>
              <a:t>х</a:t>
            </a:r>
            <a:r>
              <a:rPr lang="uk-UA" sz="2400" b="1" dirty="0" smtClean="0">
                <a:solidFill>
                  <a:srgbClr val="0070C0"/>
                </a:solidFill>
                <a:latin typeface="Times New Roman"/>
                <a:cs typeface="Times New Roman"/>
              </a:rPr>
              <a:t> ²</a:t>
            </a:r>
            <a:endParaRPr lang="uk-UA" sz="2400" dirty="0">
              <a:solidFill>
                <a:srgbClr val="0070C0"/>
              </a:solidFill>
            </a:endParaRPr>
          </a:p>
        </p:txBody>
      </p:sp>
      <p:sp>
        <p:nvSpPr>
          <p:cNvPr id="106" name="Полилиния 105"/>
          <p:cNvSpPr/>
          <p:nvPr/>
        </p:nvSpPr>
        <p:spPr>
          <a:xfrm>
            <a:off x="3714744" y="1357298"/>
            <a:ext cx="1714512" cy="2071702"/>
          </a:xfrm>
          <a:custGeom>
            <a:avLst/>
            <a:gdLst>
              <a:gd name="connsiteX0" fmla="*/ 0 w 2133600"/>
              <a:gd name="connsiteY0" fmla="*/ 0 h 3249613"/>
              <a:gd name="connsiteX1" fmla="*/ 352425 w 2133600"/>
              <a:gd name="connsiteY1" fmla="*/ 1790700 h 3249613"/>
              <a:gd name="connsiteX2" fmla="*/ 723900 w 2133600"/>
              <a:gd name="connsiteY2" fmla="*/ 2876550 h 3249613"/>
              <a:gd name="connsiteX3" fmla="*/ 1076325 w 2133600"/>
              <a:gd name="connsiteY3" fmla="*/ 3228975 h 3249613"/>
              <a:gd name="connsiteX4" fmla="*/ 1371600 w 2133600"/>
              <a:gd name="connsiteY4" fmla="*/ 3000375 h 3249613"/>
              <a:gd name="connsiteX5" fmla="*/ 1590675 w 2133600"/>
              <a:gd name="connsiteY5" fmla="*/ 2505075 h 3249613"/>
              <a:gd name="connsiteX6" fmla="*/ 1790700 w 2133600"/>
              <a:gd name="connsiteY6" fmla="*/ 1800225 h 3249613"/>
              <a:gd name="connsiteX7" fmla="*/ 2133600 w 2133600"/>
              <a:gd name="connsiteY7" fmla="*/ 0 h 3249613"/>
              <a:gd name="connsiteX8" fmla="*/ 2133600 w 2133600"/>
              <a:gd name="connsiteY8" fmla="*/ 0 h 32496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133600" h="3249613">
                <a:moveTo>
                  <a:pt x="0" y="0"/>
                </a:moveTo>
                <a:cubicBezTo>
                  <a:pt x="115887" y="655637"/>
                  <a:pt x="231775" y="1311275"/>
                  <a:pt x="352425" y="1790700"/>
                </a:cubicBezTo>
                <a:cubicBezTo>
                  <a:pt x="473075" y="2270125"/>
                  <a:pt x="603250" y="2636838"/>
                  <a:pt x="723900" y="2876550"/>
                </a:cubicBezTo>
                <a:cubicBezTo>
                  <a:pt x="844550" y="3116262"/>
                  <a:pt x="968375" y="3208337"/>
                  <a:pt x="1076325" y="3228975"/>
                </a:cubicBezTo>
                <a:cubicBezTo>
                  <a:pt x="1184275" y="3249613"/>
                  <a:pt x="1285875" y="3121025"/>
                  <a:pt x="1371600" y="3000375"/>
                </a:cubicBezTo>
                <a:cubicBezTo>
                  <a:pt x="1457325" y="2879725"/>
                  <a:pt x="1520825" y="2705100"/>
                  <a:pt x="1590675" y="2505075"/>
                </a:cubicBezTo>
                <a:cubicBezTo>
                  <a:pt x="1660525" y="2305050"/>
                  <a:pt x="1700213" y="2217738"/>
                  <a:pt x="1790700" y="1800225"/>
                </a:cubicBezTo>
                <a:cubicBezTo>
                  <a:pt x="1881188" y="1382713"/>
                  <a:pt x="2133600" y="0"/>
                  <a:pt x="2133600" y="0"/>
                </a:cubicBezTo>
                <a:lnTo>
                  <a:pt x="2133600" y="0"/>
                </a:lnTo>
              </a:path>
            </a:pathLst>
          </a:custGeom>
          <a:ln w="28575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107" name="Полилиния 106"/>
          <p:cNvSpPr/>
          <p:nvPr/>
        </p:nvSpPr>
        <p:spPr>
          <a:xfrm>
            <a:off x="4036215" y="785794"/>
            <a:ext cx="1071569" cy="2643206"/>
          </a:xfrm>
          <a:custGeom>
            <a:avLst/>
            <a:gdLst>
              <a:gd name="connsiteX0" fmla="*/ 0 w 2133600"/>
              <a:gd name="connsiteY0" fmla="*/ 0 h 3249613"/>
              <a:gd name="connsiteX1" fmla="*/ 352425 w 2133600"/>
              <a:gd name="connsiteY1" fmla="*/ 1790700 h 3249613"/>
              <a:gd name="connsiteX2" fmla="*/ 723900 w 2133600"/>
              <a:gd name="connsiteY2" fmla="*/ 2876550 h 3249613"/>
              <a:gd name="connsiteX3" fmla="*/ 1076325 w 2133600"/>
              <a:gd name="connsiteY3" fmla="*/ 3228975 h 3249613"/>
              <a:gd name="connsiteX4" fmla="*/ 1371600 w 2133600"/>
              <a:gd name="connsiteY4" fmla="*/ 3000375 h 3249613"/>
              <a:gd name="connsiteX5" fmla="*/ 1590675 w 2133600"/>
              <a:gd name="connsiteY5" fmla="*/ 2505075 h 3249613"/>
              <a:gd name="connsiteX6" fmla="*/ 1790700 w 2133600"/>
              <a:gd name="connsiteY6" fmla="*/ 1800225 h 3249613"/>
              <a:gd name="connsiteX7" fmla="*/ 2133600 w 2133600"/>
              <a:gd name="connsiteY7" fmla="*/ 0 h 3249613"/>
              <a:gd name="connsiteX8" fmla="*/ 2133600 w 2133600"/>
              <a:gd name="connsiteY8" fmla="*/ 0 h 32496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133600" h="3249613">
                <a:moveTo>
                  <a:pt x="0" y="0"/>
                </a:moveTo>
                <a:cubicBezTo>
                  <a:pt x="115887" y="655637"/>
                  <a:pt x="231775" y="1311275"/>
                  <a:pt x="352425" y="1790700"/>
                </a:cubicBezTo>
                <a:cubicBezTo>
                  <a:pt x="473075" y="2270125"/>
                  <a:pt x="603250" y="2636838"/>
                  <a:pt x="723900" y="2876550"/>
                </a:cubicBezTo>
                <a:cubicBezTo>
                  <a:pt x="844550" y="3116262"/>
                  <a:pt x="968375" y="3208337"/>
                  <a:pt x="1076325" y="3228975"/>
                </a:cubicBezTo>
                <a:cubicBezTo>
                  <a:pt x="1184275" y="3249613"/>
                  <a:pt x="1285875" y="3121025"/>
                  <a:pt x="1371600" y="3000375"/>
                </a:cubicBezTo>
                <a:cubicBezTo>
                  <a:pt x="1457325" y="2879725"/>
                  <a:pt x="1520825" y="2705100"/>
                  <a:pt x="1590675" y="2505075"/>
                </a:cubicBezTo>
                <a:cubicBezTo>
                  <a:pt x="1660525" y="2305050"/>
                  <a:pt x="1700213" y="2217738"/>
                  <a:pt x="1790700" y="1800225"/>
                </a:cubicBezTo>
                <a:cubicBezTo>
                  <a:pt x="1881188" y="1382713"/>
                  <a:pt x="2133600" y="0"/>
                  <a:pt x="2133600" y="0"/>
                </a:cubicBezTo>
                <a:lnTo>
                  <a:pt x="2133600" y="0"/>
                </a:lnTo>
              </a:path>
            </a:pathLst>
          </a:cu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108" name="Полилиния 107"/>
          <p:cNvSpPr/>
          <p:nvPr/>
        </p:nvSpPr>
        <p:spPr>
          <a:xfrm>
            <a:off x="3428992" y="1428736"/>
            <a:ext cx="2286016" cy="2000264"/>
          </a:xfrm>
          <a:custGeom>
            <a:avLst/>
            <a:gdLst>
              <a:gd name="connsiteX0" fmla="*/ 0 w 2133600"/>
              <a:gd name="connsiteY0" fmla="*/ 0 h 3249613"/>
              <a:gd name="connsiteX1" fmla="*/ 352425 w 2133600"/>
              <a:gd name="connsiteY1" fmla="*/ 1790700 h 3249613"/>
              <a:gd name="connsiteX2" fmla="*/ 723900 w 2133600"/>
              <a:gd name="connsiteY2" fmla="*/ 2876550 h 3249613"/>
              <a:gd name="connsiteX3" fmla="*/ 1076325 w 2133600"/>
              <a:gd name="connsiteY3" fmla="*/ 3228975 h 3249613"/>
              <a:gd name="connsiteX4" fmla="*/ 1371600 w 2133600"/>
              <a:gd name="connsiteY4" fmla="*/ 3000375 h 3249613"/>
              <a:gd name="connsiteX5" fmla="*/ 1590675 w 2133600"/>
              <a:gd name="connsiteY5" fmla="*/ 2505075 h 3249613"/>
              <a:gd name="connsiteX6" fmla="*/ 1790700 w 2133600"/>
              <a:gd name="connsiteY6" fmla="*/ 1800225 h 3249613"/>
              <a:gd name="connsiteX7" fmla="*/ 2133600 w 2133600"/>
              <a:gd name="connsiteY7" fmla="*/ 0 h 3249613"/>
              <a:gd name="connsiteX8" fmla="*/ 2133600 w 2133600"/>
              <a:gd name="connsiteY8" fmla="*/ 0 h 32496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133600" h="3249613">
                <a:moveTo>
                  <a:pt x="0" y="0"/>
                </a:moveTo>
                <a:cubicBezTo>
                  <a:pt x="115887" y="655637"/>
                  <a:pt x="231775" y="1311275"/>
                  <a:pt x="352425" y="1790700"/>
                </a:cubicBezTo>
                <a:cubicBezTo>
                  <a:pt x="473075" y="2270125"/>
                  <a:pt x="603250" y="2636838"/>
                  <a:pt x="723900" y="2876550"/>
                </a:cubicBezTo>
                <a:cubicBezTo>
                  <a:pt x="844550" y="3116262"/>
                  <a:pt x="968375" y="3208337"/>
                  <a:pt x="1076325" y="3228975"/>
                </a:cubicBezTo>
                <a:cubicBezTo>
                  <a:pt x="1184275" y="3249613"/>
                  <a:pt x="1285875" y="3121025"/>
                  <a:pt x="1371600" y="3000375"/>
                </a:cubicBezTo>
                <a:cubicBezTo>
                  <a:pt x="1457325" y="2879725"/>
                  <a:pt x="1520825" y="2705100"/>
                  <a:pt x="1590675" y="2505075"/>
                </a:cubicBezTo>
                <a:cubicBezTo>
                  <a:pt x="1660525" y="2305050"/>
                  <a:pt x="1700213" y="2217738"/>
                  <a:pt x="1790700" y="1800225"/>
                </a:cubicBezTo>
                <a:cubicBezTo>
                  <a:pt x="1881188" y="1382713"/>
                  <a:pt x="2133600" y="0"/>
                  <a:pt x="2133600" y="0"/>
                </a:cubicBezTo>
                <a:lnTo>
                  <a:pt x="2133600" y="0"/>
                </a:lnTo>
              </a:path>
            </a:pathLst>
          </a:custGeom>
          <a:ln w="285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cxnSp>
        <p:nvCxnSpPr>
          <p:cNvPr id="110" name="Пряма сполучна лінія 73"/>
          <p:cNvCxnSpPr/>
          <p:nvPr/>
        </p:nvCxnSpPr>
        <p:spPr>
          <a:xfrm rot="5400000">
            <a:off x="2357422" y="3438524"/>
            <a:ext cx="142876" cy="0"/>
          </a:xfrm>
          <a:prstGeom prst="line">
            <a:avLst/>
          </a:prstGeom>
          <a:ln w="19050">
            <a:solidFill>
              <a:schemeClr val="tx2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" name="Пряма сполучна лінія 73"/>
          <p:cNvCxnSpPr/>
          <p:nvPr/>
        </p:nvCxnSpPr>
        <p:spPr>
          <a:xfrm rot="5400000">
            <a:off x="2000232" y="3438524"/>
            <a:ext cx="142876" cy="0"/>
          </a:xfrm>
          <a:prstGeom prst="line">
            <a:avLst/>
          </a:prstGeom>
          <a:ln w="19050">
            <a:solidFill>
              <a:schemeClr val="tx2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2" name="Полилиния 111"/>
          <p:cNvSpPr/>
          <p:nvPr/>
        </p:nvSpPr>
        <p:spPr>
          <a:xfrm>
            <a:off x="2750330" y="1071546"/>
            <a:ext cx="3643339" cy="2357454"/>
          </a:xfrm>
          <a:custGeom>
            <a:avLst/>
            <a:gdLst>
              <a:gd name="connsiteX0" fmla="*/ 0 w 2133600"/>
              <a:gd name="connsiteY0" fmla="*/ 0 h 3249613"/>
              <a:gd name="connsiteX1" fmla="*/ 352425 w 2133600"/>
              <a:gd name="connsiteY1" fmla="*/ 1790700 h 3249613"/>
              <a:gd name="connsiteX2" fmla="*/ 723900 w 2133600"/>
              <a:gd name="connsiteY2" fmla="*/ 2876550 h 3249613"/>
              <a:gd name="connsiteX3" fmla="*/ 1076325 w 2133600"/>
              <a:gd name="connsiteY3" fmla="*/ 3228975 h 3249613"/>
              <a:gd name="connsiteX4" fmla="*/ 1371600 w 2133600"/>
              <a:gd name="connsiteY4" fmla="*/ 3000375 h 3249613"/>
              <a:gd name="connsiteX5" fmla="*/ 1590675 w 2133600"/>
              <a:gd name="connsiteY5" fmla="*/ 2505075 h 3249613"/>
              <a:gd name="connsiteX6" fmla="*/ 1790700 w 2133600"/>
              <a:gd name="connsiteY6" fmla="*/ 1800225 h 3249613"/>
              <a:gd name="connsiteX7" fmla="*/ 2133600 w 2133600"/>
              <a:gd name="connsiteY7" fmla="*/ 0 h 3249613"/>
              <a:gd name="connsiteX8" fmla="*/ 2133600 w 2133600"/>
              <a:gd name="connsiteY8" fmla="*/ 0 h 32496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133600" h="3249613">
                <a:moveTo>
                  <a:pt x="0" y="0"/>
                </a:moveTo>
                <a:cubicBezTo>
                  <a:pt x="115887" y="655637"/>
                  <a:pt x="231775" y="1311275"/>
                  <a:pt x="352425" y="1790700"/>
                </a:cubicBezTo>
                <a:cubicBezTo>
                  <a:pt x="473075" y="2270125"/>
                  <a:pt x="603250" y="2636838"/>
                  <a:pt x="723900" y="2876550"/>
                </a:cubicBezTo>
                <a:cubicBezTo>
                  <a:pt x="844550" y="3116262"/>
                  <a:pt x="968375" y="3208337"/>
                  <a:pt x="1076325" y="3228975"/>
                </a:cubicBezTo>
                <a:cubicBezTo>
                  <a:pt x="1184275" y="3249613"/>
                  <a:pt x="1285875" y="3121025"/>
                  <a:pt x="1371600" y="3000375"/>
                </a:cubicBezTo>
                <a:cubicBezTo>
                  <a:pt x="1457325" y="2879725"/>
                  <a:pt x="1520825" y="2705100"/>
                  <a:pt x="1590675" y="2505075"/>
                </a:cubicBezTo>
                <a:cubicBezTo>
                  <a:pt x="1660525" y="2305050"/>
                  <a:pt x="1700213" y="2217738"/>
                  <a:pt x="1790700" y="1800225"/>
                </a:cubicBezTo>
                <a:cubicBezTo>
                  <a:pt x="1881188" y="1382713"/>
                  <a:pt x="2133600" y="0"/>
                  <a:pt x="2133600" y="0"/>
                </a:cubicBezTo>
                <a:lnTo>
                  <a:pt x="2133600" y="0"/>
                </a:lnTo>
              </a:path>
            </a:pathLst>
          </a:custGeom>
          <a:ln w="28575">
            <a:solidFill>
              <a:srgbClr val="C153B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97" name="Полилиния 96"/>
          <p:cNvSpPr/>
          <p:nvPr/>
        </p:nvSpPr>
        <p:spPr>
          <a:xfrm>
            <a:off x="3929058" y="857232"/>
            <a:ext cx="1285884" cy="2571768"/>
          </a:xfrm>
          <a:custGeom>
            <a:avLst/>
            <a:gdLst>
              <a:gd name="connsiteX0" fmla="*/ 0 w 2133600"/>
              <a:gd name="connsiteY0" fmla="*/ 0 h 3249613"/>
              <a:gd name="connsiteX1" fmla="*/ 352425 w 2133600"/>
              <a:gd name="connsiteY1" fmla="*/ 1790700 h 3249613"/>
              <a:gd name="connsiteX2" fmla="*/ 723900 w 2133600"/>
              <a:gd name="connsiteY2" fmla="*/ 2876550 h 3249613"/>
              <a:gd name="connsiteX3" fmla="*/ 1076325 w 2133600"/>
              <a:gd name="connsiteY3" fmla="*/ 3228975 h 3249613"/>
              <a:gd name="connsiteX4" fmla="*/ 1371600 w 2133600"/>
              <a:gd name="connsiteY4" fmla="*/ 3000375 h 3249613"/>
              <a:gd name="connsiteX5" fmla="*/ 1590675 w 2133600"/>
              <a:gd name="connsiteY5" fmla="*/ 2505075 h 3249613"/>
              <a:gd name="connsiteX6" fmla="*/ 1790700 w 2133600"/>
              <a:gd name="connsiteY6" fmla="*/ 1800225 h 3249613"/>
              <a:gd name="connsiteX7" fmla="*/ 2133600 w 2133600"/>
              <a:gd name="connsiteY7" fmla="*/ 0 h 3249613"/>
              <a:gd name="connsiteX8" fmla="*/ 2133600 w 2133600"/>
              <a:gd name="connsiteY8" fmla="*/ 0 h 32496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133600" h="3249613">
                <a:moveTo>
                  <a:pt x="0" y="0"/>
                </a:moveTo>
                <a:cubicBezTo>
                  <a:pt x="115887" y="655637"/>
                  <a:pt x="231775" y="1311275"/>
                  <a:pt x="352425" y="1790700"/>
                </a:cubicBezTo>
                <a:cubicBezTo>
                  <a:pt x="473075" y="2270125"/>
                  <a:pt x="603250" y="2636838"/>
                  <a:pt x="723900" y="2876550"/>
                </a:cubicBezTo>
                <a:cubicBezTo>
                  <a:pt x="844550" y="3116262"/>
                  <a:pt x="968375" y="3208337"/>
                  <a:pt x="1076325" y="3228975"/>
                </a:cubicBezTo>
                <a:cubicBezTo>
                  <a:pt x="1184275" y="3249613"/>
                  <a:pt x="1285875" y="3121025"/>
                  <a:pt x="1371600" y="3000375"/>
                </a:cubicBezTo>
                <a:cubicBezTo>
                  <a:pt x="1457325" y="2879725"/>
                  <a:pt x="1520825" y="2705100"/>
                  <a:pt x="1590675" y="2505075"/>
                </a:cubicBezTo>
                <a:cubicBezTo>
                  <a:pt x="1660525" y="2305050"/>
                  <a:pt x="1700213" y="2217738"/>
                  <a:pt x="1790700" y="1800225"/>
                </a:cubicBezTo>
                <a:cubicBezTo>
                  <a:pt x="1881188" y="1382713"/>
                  <a:pt x="2133600" y="0"/>
                  <a:pt x="2133600" y="0"/>
                </a:cubicBezTo>
                <a:lnTo>
                  <a:pt x="2133600" y="0"/>
                </a:lnTo>
              </a:path>
            </a:pathLst>
          </a:custGeom>
          <a:ln w="28575">
            <a:solidFill>
              <a:srgbClr val="0099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98" name="Прямоугольник 97"/>
          <p:cNvSpPr/>
          <p:nvPr/>
        </p:nvSpPr>
        <p:spPr>
          <a:xfrm>
            <a:off x="5214942" y="928670"/>
            <a:ext cx="119135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2400" b="1" dirty="0" smtClean="0">
                <a:solidFill>
                  <a:srgbClr val="43713B"/>
                </a:solidFill>
                <a:latin typeface="Book Antiqua" pitchFamily="18" charset="0"/>
              </a:rPr>
              <a:t>у = 2х</a:t>
            </a:r>
            <a:r>
              <a:rPr lang="uk-UA" sz="2400" b="1" dirty="0" smtClean="0">
                <a:solidFill>
                  <a:srgbClr val="43713B"/>
                </a:solidFill>
                <a:latin typeface="Book Antiqua" pitchFamily="18" charset="0"/>
                <a:cs typeface="Times New Roman"/>
              </a:rPr>
              <a:t>² </a:t>
            </a:r>
            <a:endParaRPr lang="uk-UA" sz="2400" dirty="0">
              <a:solidFill>
                <a:srgbClr val="43713B"/>
              </a:solidFill>
              <a:latin typeface="Book Antiqua" pitchFamily="18" charset="0"/>
            </a:endParaRPr>
          </a:p>
        </p:txBody>
      </p:sp>
      <p:sp>
        <p:nvSpPr>
          <p:cNvPr id="100" name="Прямоугольник 99"/>
          <p:cNvSpPr/>
          <p:nvPr/>
        </p:nvSpPr>
        <p:spPr>
          <a:xfrm>
            <a:off x="5929322" y="1928802"/>
            <a:ext cx="130516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2400" b="1" dirty="0" smtClean="0">
                <a:solidFill>
                  <a:srgbClr val="CC00CC"/>
                </a:solidFill>
                <a:latin typeface="Book Antiqua" pitchFamily="18" charset="0"/>
                <a:ea typeface="Cambria Math"/>
                <a:cs typeface="Times New Roman"/>
              </a:rPr>
              <a:t>у=</a:t>
            </a:r>
            <a:r>
              <a:rPr lang="uk-UA" sz="2800" b="1" dirty="0" smtClean="0">
                <a:solidFill>
                  <a:srgbClr val="CC00CC"/>
                </a:solidFill>
                <a:latin typeface="Book Antiqua" pitchFamily="18" charset="0"/>
                <a:ea typeface="Cambria Math"/>
                <a:cs typeface="Times New Roman"/>
              </a:rPr>
              <a:t>¼</a:t>
            </a:r>
            <a:r>
              <a:rPr lang="uk-UA" sz="2400" b="1" dirty="0" smtClean="0">
                <a:solidFill>
                  <a:srgbClr val="CC00CC"/>
                </a:solidFill>
                <a:latin typeface="Book Antiqua" pitchFamily="18" charset="0"/>
                <a:ea typeface="Cambria Math"/>
                <a:cs typeface="Times New Roman"/>
              </a:rPr>
              <a:t>· х²</a:t>
            </a:r>
            <a:endParaRPr lang="uk-UA" sz="2400" dirty="0">
              <a:solidFill>
                <a:srgbClr val="CC00CC"/>
              </a:solidFill>
            </a:endParaRPr>
          </a:p>
        </p:txBody>
      </p:sp>
      <p:sp>
        <p:nvSpPr>
          <p:cNvPr id="103" name="Полилиния 102"/>
          <p:cNvSpPr/>
          <p:nvPr/>
        </p:nvSpPr>
        <p:spPr>
          <a:xfrm rot="10800000">
            <a:off x="3929058" y="3428996"/>
            <a:ext cx="1285884" cy="2357458"/>
          </a:xfrm>
          <a:custGeom>
            <a:avLst/>
            <a:gdLst>
              <a:gd name="connsiteX0" fmla="*/ 0 w 2133600"/>
              <a:gd name="connsiteY0" fmla="*/ 0 h 3249613"/>
              <a:gd name="connsiteX1" fmla="*/ 352425 w 2133600"/>
              <a:gd name="connsiteY1" fmla="*/ 1790700 h 3249613"/>
              <a:gd name="connsiteX2" fmla="*/ 723900 w 2133600"/>
              <a:gd name="connsiteY2" fmla="*/ 2876550 h 3249613"/>
              <a:gd name="connsiteX3" fmla="*/ 1076325 w 2133600"/>
              <a:gd name="connsiteY3" fmla="*/ 3228975 h 3249613"/>
              <a:gd name="connsiteX4" fmla="*/ 1371600 w 2133600"/>
              <a:gd name="connsiteY4" fmla="*/ 3000375 h 3249613"/>
              <a:gd name="connsiteX5" fmla="*/ 1590675 w 2133600"/>
              <a:gd name="connsiteY5" fmla="*/ 2505075 h 3249613"/>
              <a:gd name="connsiteX6" fmla="*/ 1790700 w 2133600"/>
              <a:gd name="connsiteY6" fmla="*/ 1800225 h 3249613"/>
              <a:gd name="connsiteX7" fmla="*/ 2133600 w 2133600"/>
              <a:gd name="connsiteY7" fmla="*/ 0 h 3249613"/>
              <a:gd name="connsiteX8" fmla="*/ 2133600 w 2133600"/>
              <a:gd name="connsiteY8" fmla="*/ 0 h 32496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133600" h="3249613">
                <a:moveTo>
                  <a:pt x="0" y="0"/>
                </a:moveTo>
                <a:cubicBezTo>
                  <a:pt x="115887" y="655637"/>
                  <a:pt x="231775" y="1311275"/>
                  <a:pt x="352425" y="1790700"/>
                </a:cubicBezTo>
                <a:cubicBezTo>
                  <a:pt x="473075" y="2270125"/>
                  <a:pt x="603250" y="2636838"/>
                  <a:pt x="723900" y="2876550"/>
                </a:cubicBezTo>
                <a:cubicBezTo>
                  <a:pt x="844550" y="3116262"/>
                  <a:pt x="968375" y="3208337"/>
                  <a:pt x="1076325" y="3228975"/>
                </a:cubicBezTo>
                <a:cubicBezTo>
                  <a:pt x="1184275" y="3249613"/>
                  <a:pt x="1285875" y="3121025"/>
                  <a:pt x="1371600" y="3000375"/>
                </a:cubicBezTo>
                <a:cubicBezTo>
                  <a:pt x="1457325" y="2879725"/>
                  <a:pt x="1520825" y="2705100"/>
                  <a:pt x="1590675" y="2505075"/>
                </a:cubicBezTo>
                <a:cubicBezTo>
                  <a:pt x="1660525" y="2305050"/>
                  <a:pt x="1700213" y="2217738"/>
                  <a:pt x="1790700" y="1800225"/>
                </a:cubicBezTo>
                <a:cubicBezTo>
                  <a:pt x="1881188" y="1382713"/>
                  <a:pt x="2133600" y="0"/>
                  <a:pt x="2133600" y="0"/>
                </a:cubicBezTo>
                <a:lnTo>
                  <a:pt x="2133600" y="0"/>
                </a:lnTo>
              </a:path>
            </a:pathLst>
          </a:custGeom>
          <a:ln w="28575">
            <a:solidFill>
              <a:srgbClr val="0099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105" name="Прямоугольник 104"/>
          <p:cNvSpPr/>
          <p:nvPr/>
        </p:nvSpPr>
        <p:spPr>
          <a:xfrm>
            <a:off x="5072066" y="5143512"/>
            <a:ext cx="142699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 smtClean="0">
                <a:latin typeface="Book Antiqua" pitchFamily="18" charset="0"/>
                <a:ea typeface="Cambria Math"/>
              </a:rPr>
              <a:t> </a:t>
            </a:r>
            <a:r>
              <a:rPr lang="uk-UA" sz="2400" b="1" dirty="0" smtClean="0">
                <a:solidFill>
                  <a:srgbClr val="43713B"/>
                </a:solidFill>
                <a:latin typeface="Book Antiqua" pitchFamily="18" charset="0"/>
              </a:rPr>
              <a:t>у = </a:t>
            </a:r>
            <a:r>
              <a:rPr lang="uk-UA" sz="2400" b="1" dirty="0" smtClean="0">
                <a:solidFill>
                  <a:srgbClr val="43713B"/>
                </a:solidFill>
                <a:latin typeface="Cambria Math"/>
                <a:ea typeface="Cambria Math"/>
              </a:rPr>
              <a:t>⎯</a:t>
            </a:r>
            <a:r>
              <a:rPr lang="uk-UA" sz="2400" b="1" dirty="0" smtClean="0">
                <a:solidFill>
                  <a:srgbClr val="43713B"/>
                </a:solidFill>
                <a:latin typeface="Book Antiqua" pitchFamily="18" charset="0"/>
              </a:rPr>
              <a:t>2х</a:t>
            </a:r>
            <a:r>
              <a:rPr lang="uk-UA" sz="2400" b="1" dirty="0" smtClean="0">
                <a:solidFill>
                  <a:srgbClr val="43713B"/>
                </a:solidFill>
                <a:latin typeface="Book Antiqua" pitchFamily="18" charset="0"/>
                <a:cs typeface="Times New Roman"/>
              </a:rPr>
              <a:t>² </a:t>
            </a:r>
            <a:endParaRPr lang="uk-UA" sz="2400" dirty="0">
              <a:solidFill>
                <a:srgbClr val="43713B"/>
              </a:solidFill>
              <a:latin typeface="Book Antiqua" pitchFamily="18" charset="0"/>
            </a:endParaRPr>
          </a:p>
        </p:txBody>
      </p:sp>
      <p:sp>
        <p:nvSpPr>
          <p:cNvPr id="109" name="Полилиния 108"/>
          <p:cNvSpPr/>
          <p:nvPr/>
        </p:nvSpPr>
        <p:spPr>
          <a:xfrm rot="10800000">
            <a:off x="4036214" y="3429000"/>
            <a:ext cx="1071569" cy="2357454"/>
          </a:xfrm>
          <a:custGeom>
            <a:avLst/>
            <a:gdLst>
              <a:gd name="connsiteX0" fmla="*/ 0 w 2133600"/>
              <a:gd name="connsiteY0" fmla="*/ 0 h 3249613"/>
              <a:gd name="connsiteX1" fmla="*/ 352425 w 2133600"/>
              <a:gd name="connsiteY1" fmla="*/ 1790700 h 3249613"/>
              <a:gd name="connsiteX2" fmla="*/ 723900 w 2133600"/>
              <a:gd name="connsiteY2" fmla="*/ 2876550 h 3249613"/>
              <a:gd name="connsiteX3" fmla="*/ 1076325 w 2133600"/>
              <a:gd name="connsiteY3" fmla="*/ 3228975 h 3249613"/>
              <a:gd name="connsiteX4" fmla="*/ 1371600 w 2133600"/>
              <a:gd name="connsiteY4" fmla="*/ 3000375 h 3249613"/>
              <a:gd name="connsiteX5" fmla="*/ 1590675 w 2133600"/>
              <a:gd name="connsiteY5" fmla="*/ 2505075 h 3249613"/>
              <a:gd name="connsiteX6" fmla="*/ 1790700 w 2133600"/>
              <a:gd name="connsiteY6" fmla="*/ 1800225 h 3249613"/>
              <a:gd name="connsiteX7" fmla="*/ 2133600 w 2133600"/>
              <a:gd name="connsiteY7" fmla="*/ 0 h 3249613"/>
              <a:gd name="connsiteX8" fmla="*/ 2133600 w 2133600"/>
              <a:gd name="connsiteY8" fmla="*/ 0 h 32496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133600" h="3249613">
                <a:moveTo>
                  <a:pt x="0" y="0"/>
                </a:moveTo>
                <a:cubicBezTo>
                  <a:pt x="115887" y="655637"/>
                  <a:pt x="231775" y="1311275"/>
                  <a:pt x="352425" y="1790700"/>
                </a:cubicBezTo>
                <a:cubicBezTo>
                  <a:pt x="473075" y="2270125"/>
                  <a:pt x="603250" y="2636838"/>
                  <a:pt x="723900" y="2876550"/>
                </a:cubicBezTo>
                <a:cubicBezTo>
                  <a:pt x="844550" y="3116262"/>
                  <a:pt x="968375" y="3208337"/>
                  <a:pt x="1076325" y="3228975"/>
                </a:cubicBezTo>
                <a:cubicBezTo>
                  <a:pt x="1184275" y="3249613"/>
                  <a:pt x="1285875" y="3121025"/>
                  <a:pt x="1371600" y="3000375"/>
                </a:cubicBezTo>
                <a:cubicBezTo>
                  <a:pt x="1457325" y="2879725"/>
                  <a:pt x="1520825" y="2705100"/>
                  <a:pt x="1590675" y="2505075"/>
                </a:cubicBezTo>
                <a:cubicBezTo>
                  <a:pt x="1660525" y="2305050"/>
                  <a:pt x="1700213" y="2217738"/>
                  <a:pt x="1790700" y="1800225"/>
                </a:cubicBezTo>
                <a:cubicBezTo>
                  <a:pt x="1881188" y="1382713"/>
                  <a:pt x="2133600" y="0"/>
                  <a:pt x="2133600" y="0"/>
                </a:cubicBezTo>
                <a:lnTo>
                  <a:pt x="2133600" y="0"/>
                </a:lnTo>
              </a:path>
            </a:pathLst>
          </a:cu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114" name="Прямоугольник 113"/>
          <p:cNvSpPr/>
          <p:nvPr/>
        </p:nvSpPr>
        <p:spPr>
          <a:xfrm>
            <a:off x="4857752" y="4500570"/>
            <a:ext cx="141737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 smtClean="0">
                <a:latin typeface="Cambria Math"/>
                <a:ea typeface="Cambria Math"/>
              </a:rPr>
              <a:t> </a:t>
            </a:r>
            <a:r>
              <a:rPr lang="uk-UA" sz="2400" b="1" dirty="0" smtClean="0">
                <a:solidFill>
                  <a:srgbClr val="C00000"/>
                </a:solidFill>
                <a:latin typeface="Book Antiqua" pitchFamily="18" charset="0"/>
              </a:rPr>
              <a:t>у = </a:t>
            </a:r>
            <a:r>
              <a:rPr lang="uk-UA" sz="2400" b="1" dirty="0" smtClean="0">
                <a:solidFill>
                  <a:srgbClr val="C00000"/>
                </a:solidFill>
                <a:latin typeface="Cambria Math"/>
                <a:ea typeface="Cambria Math"/>
              </a:rPr>
              <a:t>⎯</a:t>
            </a:r>
            <a:r>
              <a:rPr lang="uk-UA" sz="2400" b="1" dirty="0" smtClean="0">
                <a:solidFill>
                  <a:srgbClr val="C00000"/>
                </a:solidFill>
                <a:latin typeface="Book Antiqua" pitchFamily="18" charset="0"/>
              </a:rPr>
              <a:t>3х</a:t>
            </a:r>
            <a:r>
              <a:rPr lang="uk-UA" sz="2400" b="1" dirty="0" smtClean="0">
                <a:solidFill>
                  <a:srgbClr val="C00000"/>
                </a:solidFill>
                <a:latin typeface="Book Antiqua" pitchFamily="18" charset="0"/>
                <a:cs typeface="Times New Roman"/>
              </a:rPr>
              <a:t> ²</a:t>
            </a:r>
            <a:endParaRPr lang="uk-UA" sz="2400" dirty="0">
              <a:latin typeface="Book Antiqua" pitchFamily="18" charset="0"/>
            </a:endParaRPr>
          </a:p>
        </p:txBody>
      </p:sp>
      <p:sp>
        <p:nvSpPr>
          <p:cNvPr id="115" name="Полилиния 114"/>
          <p:cNvSpPr/>
          <p:nvPr/>
        </p:nvSpPr>
        <p:spPr>
          <a:xfrm rot="10800000">
            <a:off x="3286116" y="3429000"/>
            <a:ext cx="2571768" cy="2357454"/>
          </a:xfrm>
          <a:custGeom>
            <a:avLst/>
            <a:gdLst>
              <a:gd name="connsiteX0" fmla="*/ 0 w 2133600"/>
              <a:gd name="connsiteY0" fmla="*/ 0 h 3249613"/>
              <a:gd name="connsiteX1" fmla="*/ 352425 w 2133600"/>
              <a:gd name="connsiteY1" fmla="*/ 1790700 h 3249613"/>
              <a:gd name="connsiteX2" fmla="*/ 723900 w 2133600"/>
              <a:gd name="connsiteY2" fmla="*/ 2876550 h 3249613"/>
              <a:gd name="connsiteX3" fmla="*/ 1076325 w 2133600"/>
              <a:gd name="connsiteY3" fmla="*/ 3228975 h 3249613"/>
              <a:gd name="connsiteX4" fmla="*/ 1371600 w 2133600"/>
              <a:gd name="connsiteY4" fmla="*/ 3000375 h 3249613"/>
              <a:gd name="connsiteX5" fmla="*/ 1590675 w 2133600"/>
              <a:gd name="connsiteY5" fmla="*/ 2505075 h 3249613"/>
              <a:gd name="connsiteX6" fmla="*/ 1790700 w 2133600"/>
              <a:gd name="connsiteY6" fmla="*/ 1800225 h 3249613"/>
              <a:gd name="connsiteX7" fmla="*/ 2133600 w 2133600"/>
              <a:gd name="connsiteY7" fmla="*/ 0 h 3249613"/>
              <a:gd name="connsiteX8" fmla="*/ 2133600 w 2133600"/>
              <a:gd name="connsiteY8" fmla="*/ 0 h 32496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133600" h="3249613">
                <a:moveTo>
                  <a:pt x="0" y="0"/>
                </a:moveTo>
                <a:cubicBezTo>
                  <a:pt x="115887" y="655637"/>
                  <a:pt x="231775" y="1311275"/>
                  <a:pt x="352425" y="1790700"/>
                </a:cubicBezTo>
                <a:cubicBezTo>
                  <a:pt x="473075" y="2270125"/>
                  <a:pt x="603250" y="2636838"/>
                  <a:pt x="723900" y="2876550"/>
                </a:cubicBezTo>
                <a:cubicBezTo>
                  <a:pt x="844550" y="3116262"/>
                  <a:pt x="968375" y="3208337"/>
                  <a:pt x="1076325" y="3228975"/>
                </a:cubicBezTo>
                <a:cubicBezTo>
                  <a:pt x="1184275" y="3249613"/>
                  <a:pt x="1285875" y="3121025"/>
                  <a:pt x="1371600" y="3000375"/>
                </a:cubicBezTo>
                <a:cubicBezTo>
                  <a:pt x="1457325" y="2879725"/>
                  <a:pt x="1520825" y="2705100"/>
                  <a:pt x="1590675" y="2505075"/>
                </a:cubicBezTo>
                <a:cubicBezTo>
                  <a:pt x="1660525" y="2305050"/>
                  <a:pt x="1700213" y="2217738"/>
                  <a:pt x="1790700" y="1800225"/>
                </a:cubicBezTo>
                <a:cubicBezTo>
                  <a:pt x="1881188" y="1382713"/>
                  <a:pt x="2133600" y="0"/>
                  <a:pt x="2133600" y="0"/>
                </a:cubicBezTo>
                <a:lnTo>
                  <a:pt x="2133600" y="0"/>
                </a:lnTo>
              </a:path>
            </a:pathLst>
          </a:custGeom>
          <a:ln w="285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116" name="Прямоугольник 115"/>
          <p:cNvSpPr/>
          <p:nvPr/>
        </p:nvSpPr>
        <p:spPr>
          <a:xfrm>
            <a:off x="5357818" y="4071942"/>
            <a:ext cx="169469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2400" b="1" dirty="0" smtClean="0">
                <a:solidFill>
                  <a:srgbClr val="0070C0"/>
                </a:solidFill>
                <a:latin typeface="Book Antiqua" pitchFamily="18" charset="0"/>
              </a:rPr>
              <a:t>у = </a:t>
            </a:r>
            <a:r>
              <a:rPr lang="uk-UA" sz="2400" b="1" dirty="0" smtClean="0">
                <a:solidFill>
                  <a:srgbClr val="0070C0"/>
                </a:solidFill>
                <a:latin typeface="Cambria Math"/>
                <a:ea typeface="Cambria Math"/>
              </a:rPr>
              <a:t>⎯</a:t>
            </a:r>
            <a:r>
              <a:rPr lang="uk-UA" sz="2800" b="1" dirty="0" smtClean="0">
                <a:solidFill>
                  <a:srgbClr val="0070C0"/>
                </a:solidFill>
                <a:latin typeface="Book Antiqua" pitchFamily="18" charset="0"/>
                <a:ea typeface="Cambria Math"/>
              </a:rPr>
              <a:t>½</a:t>
            </a:r>
            <a:r>
              <a:rPr lang="uk-UA" sz="2400" b="1" dirty="0" smtClean="0">
                <a:solidFill>
                  <a:srgbClr val="0070C0"/>
                </a:solidFill>
                <a:latin typeface="Book Antiqua" pitchFamily="18" charset="0"/>
                <a:ea typeface="Cambria Math"/>
              </a:rPr>
              <a:t>· </a:t>
            </a:r>
            <a:r>
              <a:rPr lang="uk-UA" sz="2400" b="1" dirty="0" smtClean="0">
                <a:solidFill>
                  <a:srgbClr val="0070C0"/>
                </a:solidFill>
                <a:latin typeface="Book Antiqua" pitchFamily="18" charset="0"/>
              </a:rPr>
              <a:t>х</a:t>
            </a:r>
            <a:r>
              <a:rPr lang="uk-UA" sz="2400" b="1" dirty="0" smtClean="0">
                <a:solidFill>
                  <a:srgbClr val="0070C0"/>
                </a:solidFill>
                <a:latin typeface="Book Antiqua" pitchFamily="18" charset="0"/>
                <a:cs typeface="Times New Roman"/>
              </a:rPr>
              <a:t> ²</a:t>
            </a:r>
            <a:endParaRPr lang="uk-UA" sz="2400" dirty="0">
              <a:solidFill>
                <a:srgbClr val="0070C0"/>
              </a:solidFill>
              <a:latin typeface="Book Antiqua" pitchFamily="18" charset="0"/>
            </a:endParaRPr>
          </a:p>
        </p:txBody>
      </p:sp>
      <p:sp>
        <p:nvSpPr>
          <p:cNvPr id="117" name="Полилиния 116"/>
          <p:cNvSpPr/>
          <p:nvPr/>
        </p:nvSpPr>
        <p:spPr>
          <a:xfrm rot="10800000">
            <a:off x="2786050" y="3429000"/>
            <a:ext cx="3571900" cy="2286016"/>
          </a:xfrm>
          <a:custGeom>
            <a:avLst/>
            <a:gdLst>
              <a:gd name="connsiteX0" fmla="*/ 0 w 2133600"/>
              <a:gd name="connsiteY0" fmla="*/ 0 h 3249613"/>
              <a:gd name="connsiteX1" fmla="*/ 352425 w 2133600"/>
              <a:gd name="connsiteY1" fmla="*/ 1790700 h 3249613"/>
              <a:gd name="connsiteX2" fmla="*/ 723900 w 2133600"/>
              <a:gd name="connsiteY2" fmla="*/ 2876550 h 3249613"/>
              <a:gd name="connsiteX3" fmla="*/ 1076325 w 2133600"/>
              <a:gd name="connsiteY3" fmla="*/ 3228975 h 3249613"/>
              <a:gd name="connsiteX4" fmla="*/ 1371600 w 2133600"/>
              <a:gd name="connsiteY4" fmla="*/ 3000375 h 3249613"/>
              <a:gd name="connsiteX5" fmla="*/ 1590675 w 2133600"/>
              <a:gd name="connsiteY5" fmla="*/ 2505075 h 3249613"/>
              <a:gd name="connsiteX6" fmla="*/ 1790700 w 2133600"/>
              <a:gd name="connsiteY6" fmla="*/ 1800225 h 3249613"/>
              <a:gd name="connsiteX7" fmla="*/ 2133600 w 2133600"/>
              <a:gd name="connsiteY7" fmla="*/ 0 h 3249613"/>
              <a:gd name="connsiteX8" fmla="*/ 2133600 w 2133600"/>
              <a:gd name="connsiteY8" fmla="*/ 0 h 32496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133600" h="3249613">
                <a:moveTo>
                  <a:pt x="0" y="0"/>
                </a:moveTo>
                <a:cubicBezTo>
                  <a:pt x="115887" y="655637"/>
                  <a:pt x="231775" y="1311275"/>
                  <a:pt x="352425" y="1790700"/>
                </a:cubicBezTo>
                <a:cubicBezTo>
                  <a:pt x="473075" y="2270125"/>
                  <a:pt x="603250" y="2636838"/>
                  <a:pt x="723900" y="2876550"/>
                </a:cubicBezTo>
                <a:cubicBezTo>
                  <a:pt x="844550" y="3116262"/>
                  <a:pt x="968375" y="3208337"/>
                  <a:pt x="1076325" y="3228975"/>
                </a:cubicBezTo>
                <a:cubicBezTo>
                  <a:pt x="1184275" y="3249613"/>
                  <a:pt x="1285875" y="3121025"/>
                  <a:pt x="1371600" y="3000375"/>
                </a:cubicBezTo>
                <a:cubicBezTo>
                  <a:pt x="1457325" y="2879725"/>
                  <a:pt x="1520825" y="2705100"/>
                  <a:pt x="1590675" y="2505075"/>
                </a:cubicBezTo>
                <a:cubicBezTo>
                  <a:pt x="1660525" y="2305050"/>
                  <a:pt x="1700213" y="2217738"/>
                  <a:pt x="1790700" y="1800225"/>
                </a:cubicBezTo>
                <a:cubicBezTo>
                  <a:pt x="1881188" y="1382713"/>
                  <a:pt x="2133600" y="0"/>
                  <a:pt x="2133600" y="0"/>
                </a:cubicBezTo>
                <a:lnTo>
                  <a:pt x="2133600" y="0"/>
                </a:lnTo>
              </a:path>
            </a:pathLst>
          </a:custGeom>
          <a:ln w="28575">
            <a:solidFill>
              <a:srgbClr val="C153B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118" name="Прямоугольник 117"/>
          <p:cNvSpPr/>
          <p:nvPr/>
        </p:nvSpPr>
        <p:spPr>
          <a:xfrm>
            <a:off x="5500694" y="3714752"/>
            <a:ext cx="146386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2400" b="1" dirty="0" smtClean="0">
                <a:solidFill>
                  <a:srgbClr val="CC00CC"/>
                </a:solidFill>
                <a:latin typeface="Book Antiqua" pitchFamily="18" charset="0"/>
                <a:ea typeface="Cambria Math"/>
                <a:cs typeface="Times New Roman"/>
              </a:rPr>
              <a:t>у=</a:t>
            </a:r>
            <a:r>
              <a:rPr lang="uk-UA" sz="2400" b="1" dirty="0" smtClean="0">
                <a:solidFill>
                  <a:srgbClr val="CC00CC"/>
                </a:solidFill>
                <a:latin typeface="Cambria Math"/>
                <a:ea typeface="Cambria Math"/>
                <a:cs typeface="Times New Roman"/>
              </a:rPr>
              <a:t>⎯</a:t>
            </a:r>
            <a:r>
              <a:rPr lang="uk-UA" sz="2800" b="1" dirty="0" smtClean="0">
                <a:solidFill>
                  <a:srgbClr val="CC00CC"/>
                </a:solidFill>
                <a:latin typeface="Book Antiqua" pitchFamily="18" charset="0"/>
                <a:ea typeface="Cambria Math"/>
                <a:cs typeface="Times New Roman"/>
              </a:rPr>
              <a:t>¼</a:t>
            </a:r>
            <a:r>
              <a:rPr lang="uk-UA" sz="2400" b="1" dirty="0" smtClean="0">
                <a:solidFill>
                  <a:srgbClr val="CC00CC"/>
                </a:solidFill>
                <a:latin typeface="Book Antiqua" pitchFamily="18" charset="0"/>
                <a:ea typeface="Cambria Math"/>
                <a:cs typeface="Times New Roman"/>
              </a:rPr>
              <a:t>· х²</a:t>
            </a:r>
            <a:endParaRPr lang="uk-UA" sz="2400" dirty="0">
              <a:solidFill>
                <a:srgbClr val="CC00CC"/>
              </a:solidFill>
              <a:latin typeface="Book Antiqua" pitchFamily="18" charset="0"/>
            </a:endParaRPr>
          </a:p>
        </p:txBody>
      </p:sp>
      <p:cxnSp>
        <p:nvCxnSpPr>
          <p:cNvPr id="127" name="Пряма сполучна лінія 58"/>
          <p:cNvCxnSpPr/>
          <p:nvPr/>
        </p:nvCxnSpPr>
        <p:spPr>
          <a:xfrm>
            <a:off x="4510086" y="5572140"/>
            <a:ext cx="152400" cy="0"/>
          </a:xfrm>
          <a:prstGeom prst="line">
            <a:avLst/>
          </a:prstGeom>
          <a:ln w="19050">
            <a:solidFill>
              <a:schemeClr val="tx2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1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1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10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000"/>
                            </p:stCondLst>
                            <p:childTnLst>
                              <p:par>
                                <p:cTn id="2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10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10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000"/>
                            </p:stCondLst>
                            <p:childTnLst>
                              <p:par>
                                <p:cTn id="3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1000"/>
                                        <p:tgtEl>
                                          <p:spTgt spid="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10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000"/>
                            </p:stCondLst>
                            <p:childTnLst>
                              <p:par>
                                <p:cTn id="4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1000"/>
                                        <p:tgtEl>
                                          <p:spTgt spid="1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10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1000"/>
                            </p:stCondLst>
                            <p:childTnLst>
                              <p:par>
                                <p:cTn id="5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1000"/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2000"/>
                            </p:stCondLst>
                            <p:childTnLst>
                              <p:par>
                                <p:cTn id="5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10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1000"/>
                                        <p:tgtEl>
                                          <p:spTgt spid="1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1000"/>
                            </p:stCondLst>
                            <p:childTnLst>
                              <p:par>
                                <p:cTn id="6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5" dur="1000"/>
                                        <p:tgtEl>
                                          <p:spTgt spid="1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0" dur="10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1000"/>
                            </p:stCondLst>
                            <p:childTnLst>
                              <p:par>
                                <p:cTn id="7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4" dur="10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9" dur="10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1000"/>
                            </p:stCondLst>
                            <p:childTnLst>
                              <p:par>
                                <p:cTn id="8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3" dur="10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8" dur="10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1000"/>
                            </p:stCondLst>
                            <p:childTnLst>
                              <p:par>
                                <p:cTn id="9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2" dur="10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7" dur="10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1000"/>
                            </p:stCondLst>
                            <p:childTnLst>
                              <p:par>
                                <p:cTn id="9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1" dur="1000"/>
                                        <p:tgtEl>
                                          <p:spTgt spid="1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6" grpId="0" animBg="1"/>
      <p:bldP spid="107" grpId="0" animBg="1"/>
      <p:bldP spid="108" grpId="0" animBg="1"/>
      <p:bldP spid="112" grpId="0" animBg="1"/>
      <p:bldP spid="97" grpId="0" animBg="1"/>
      <p:bldP spid="98" grpId="0"/>
      <p:bldP spid="100" grpId="0"/>
      <p:bldP spid="103" grpId="0" animBg="1"/>
      <p:bldP spid="105" grpId="0"/>
      <p:bldP spid="109" grpId="0" animBg="1"/>
      <p:bldP spid="114" grpId="0"/>
      <p:bldP spid="115" grpId="0" animBg="1"/>
      <p:bldP spid="116" grpId="0"/>
      <p:bldP spid="117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95000">
              <a:srgbClr val="FFFF99">
                <a:alpha val="26000"/>
              </a:srgbClr>
            </a:gs>
            <a:gs pos="100000">
              <a:srgbClr val="9CB86E"/>
            </a:gs>
            <a:gs pos="100000">
              <a:srgbClr val="156B13"/>
            </a:gs>
          </a:gsLst>
          <a:path path="rect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285728"/>
            <a:ext cx="8429684" cy="5214974"/>
          </a:xfrm>
        </p:spPr>
        <p:txBody>
          <a:bodyPr>
            <a:normAutofit/>
          </a:bodyPr>
          <a:lstStyle/>
          <a:p>
            <a:pPr algn="l">
              <a:lnSpc>
                <a:spcPct val="130000"/>
              </a:lnSpc>
            </a:pPr>
            <a:r>
              <a:rPr lang="uk-UA" sz="2800" b="1" dirty="0" smtClean="0">
                <a:solidFill>
                  <a:srgbClr val="FF0000"/>
                </a:solidFill>
                <a:latin typeface="Book Antiqua" pitchFamily="18" charset="0"/>
              </a:rPr>
              <a:t>6.   Побудова графіка  функції  </a:t>
            </a:r>
            <a:r>
              <a:rPr lang="en-US" sz="2800" b="1" dirty="0" smtClean="0">
                <a:solidFill>
                  <a:srgbClr val="FF0000"/>
                </a:solidFill>
                <a:latin typeface="Book Antiqua" pitchFamily="18" charset="0"/>
              </a:rPr>
              <a:t>y</a:t>
            </a:r>
            <a:r>
              <a:rPr lang="uk-UA" sz="2800" b="1" dirty="0" smtClean="0">
                <a:solidFill>
                  <a:srgbClr val="FF0000"/>
                </a:solidFill>
                <a:latin typeface="Book Antiqua" pitchFamily="18" charset="0"/>
              </a:rPr>
              <a:t> </a:t>
            </a:r>
            <a:r>
              <a:rPr lang="en-US" sz="2800" b="1" dirty="0" smtClean="0">
                <a:solidFill>
                  <a:srgbClr val="FF0000"/>
                </a:solidFill>
                <a:latin typeface="Book Antiqua" pitchFamily="18" charset="0"/>
              </a:rPr>
              <a:t>=</a:t>
            </a:r>
            <a:r>
              <a:rPr lang="uk-UA" sz="2800" b="1" dirty="0" smtClean="0">
                <a:solidFill>
                  <a:srgbClr val="FF0000"/>
                </a:solidFill>
                <a:latin typeface="Book Antiqua" pitchFamily="18" charset="0"/>
              </a:rPr>
              <a:t> </a:t>
            </a:r>
            <a:r>
              <a:rPr lang="en-US" sz="2800" b="1" dirty="0" smtClean="0">
                <a:solidFill>
                  <a:srgbClr val="FF0000"/>
                </a:solidFill>
                <a:latin typeface="Book Antiqua" pitchFamily="18" charset="0"/>
              </a:rPr>
              <a:t>f(</a:t>
            </a:r>
            <a:r>
              <a:rPr lang="en-US" sz="2800" b="1" dirty="0" smtClean="0">
                <a:solidFill>
                  <a:srgbClr val="FF0000"/>
                </a:solidFill>
                <a:latin typeface="Cambria Math"/>
                <a:ea typeface="Cambria Math"/>
              </a:rPr>
              <a:t>⎯</a:t>
            </a:r>
            <a:r>
              <a:rPr lang="en-US" sz="2800" b="1" dirty="0" smtClean="0">
                <a:solidFill>
                  <a:srgbClr val="FF0000"/>
                </a:solidFill>
                <a:latin typeface="Book Antiqua" pitchFamily="18" charset="0"/>
              </a:rPr>
              <a:t>x)</a:t>
            </a:r>
            <a:r>
              <a:rPr lang="uk-UA" sz="2800" b="1" dirty="0" smtClean="0">
                <a:solidFill>
                  <a:srgbClr val="FF0000"/>
                </a:solidFill>
                <a:latin typeface="Book Antiqua" pitchFamily="18" charset="0"/>
              </a:rPr>
              <a:t>. </a:t>
            </a:r>
            <a:br>
              <a:rPr lang="uk-UA" sz="2800" b="1" dirty="0" smtClean="0">
                <a:solidFill>
                  <a:srgbClr val="FF0000"/>
                </a:solidFill>
                <a:latin typeface="Book Antiqua" pitchFamily="18" charset="0"/>
              </a:rPr>
            </a:br>
            <a:r>
              <a:rPr lang="uk-UA" sz="2800" b="1" dirty="0" smtClean="0">
                <a:latin typeface="Book Antiqua" pitchFamily="18" charset="0"/>
              </a:rPr>
              <a:t/>
            </a:r>
            <a:br>
              <a:rPr lang="uk-UA" sz="2800" b="1" dirty="0" smtClean="0">
                <a:latin typeface="Book Antiqua" pitchFamily="18" charset="0"/>
              </a:rPr>
            </a:br>
            <a:r>
              <a:rPr lang="uk-UA" sz="2800" b="1" dirty="0" smtClean="0">
                <a:latin typeface="Book Antiqua" pitchFamily="18" charset="0"/>
              </a:rPr>
              <a:t> Графік  функції </a:t>
            </a:r>
            <a:r>
              <a:rPr lang="en-US" sz="2800" b="1" dirty="0" smtClean="0">
                <a:latin typeface="Book Antiqua" pitchFamily="18" charset="0"/>
              </a:rPr>
              <a:t>y</a:t>
            </a:r>
            <a:r>
              <a:rPr lang="uk-UA" sz="2800" b="1" dirty="0" smtClean="0">
                <a:latin typeface="Book Antiqua" pitchFamily="18" charset="0"/>
              </a:rPr>
              <a:t> </a:t>
            </a:r>
            <a:r>
              <a:rPr lang="en-US" sz="2800" b="1" dirty="0" smtClean="0">
                <a:latin typeface="Book Antiqua" pitchFamily="18" charset="0"/>
              </a:rPr>
              <a:t>=</a:t>
            </a:r>
            <a:r>
              <a:rPr lang="uk-UA" sz="2800" b="1" dirty="0" smtClean="0">
                <a:latin typeface="Book Antiqua" pitchFamily="18" charset="0"/>
              </a:rPr>
              <a:t> </a:t>
            </a:r>
            <a:r>
              <a:rPr lang="en-US" sz="2800" b="1" dirty="0" smtClean="0">
                <a:latin typeface="Book Antiqua" pitchFamily="18" charset="0"/>
              </a:rPr>
              <a:t>f(</a:t>
            </a:r>
            <a:r>
              <a:rPr lang="en-US" sz="2800" b="1" dirty="0" smtClean="0">
                <a:latin typeface="Cambria Math"/>
                <a:ea typeface="Cambria Math"/>
              </a:rPr>
              <a:t>⎯</a:t>
            </a:r>
            <a:r>
              <a:rPr lang="en-US" sz="2800" b="1" dirty="0" smtClean="0">
                <a:latin typeface="Book Antiqua" pitchFamily="18" charset="0"/>
              </a:rPr>
              <a:t>x)</a:t>
            </a:r>
            <a:r>
              <a:rPr lang="uk-UA" sz="2800" b="1" dirty="0" smtClean="0">
                <a:latin typeface="Book Antiqua" pitchFamily="18" charset="0"/>
              </a:rPr>
              <a:t> можна одержати  із  графіка  функції </a:t>
            </a:r>
            <a:r>
              <a:rPr lang="en-US" sz="2800" b="1" dirty="0" smtClean="0">
                <a:latin typeface="Book Antiqua" pitchFamily="18" charset="0"/>
              </a:rPr>
              <a:t>y</a:t>
            </a:r>
            <a:r>
              <a:rPr lang="uk-UA" sz="2800" b="1" dirty="0" smtClean="0">
                <a:latin typeface="Book Antiqua" pitchFamily="18" charset="0"/>
              </a:rPr>
              <a:t> </a:t>
            </a:r>
            <a:r>
              <a:rPr lang="en-US" sz="2800" b="1" dirty="0" smtClean="0">
                <a:latin typeface="Book Antiqua" pitchFamily="18" charset="0"/>
              </a:rPr>
              <a:t>=</a:t>
            </a:r>
            <a:r>
              <a:rPr lang="uk-UA" sz="2800" b="1" dirty="0" smtClean="0">
                <a:latin typeface="Book Antiqua" pitchFamily="18" charset="0"/>
              </a:rPr>
              <a:t> </a:t>
            </a:r>
            <a:r>
              <a:rPr lang="en-US" sz="2800" b="1" dirty="0" smtClean="0">
                <a:latin typeface="Book Antiqua" pitchFamily="18" charset="0"/>
              </a:rPr>
              <a:t>f(x)</a:t>
            </a:r>
            <a:r>
              <a:rPr lang="uk-UA" sz="2800" b="1" dirty="0" smtClean="0">
                <a:latin typeface="Book Antiqua" pitchFamily="18" charset="0"/>
              </a:rPr>
              <a:t>,  відобразивши його симетрично відносно осі </a:t>
            </a:r>
            <a:r>
              <a:rPr lang="uk-UA" sz="3200" b="1" dirty="0" smtClean="0">
                <a:latin typeface="Book Antiqua" pitchFamily="18" charset="0"/>
              </a:rPr>
              <a:t>у</a:t>
            </a:r>
            <a:r>
              <a:rPr lang="uk-UA" sz="2800" b="1" dirty="0" smtClean="0">
                <a:latin typeface="Book Antiqua" pitchFamily="18" charset="0"/>
              </a:rPr>
              <a:t>.</a:t>
            </a:r>
            <a:endParaRPr lang="uk-UA" sz="2800" b="1" dirty="0">
              <a:latin typeface="Book Antiqua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5237960"/>
            <a:ext cx="8229600" cy="3240079"/>
          </a:xfrm>
        </p:spPr>
        <p:txBody>
          <a:bodyPr>
            <a:normAutofit/>
          </a:bodyPr>
          <a:lstStyle/>
          <a:p>
            <a:pPr>
              <a:buNone/>
            </a:pPr>
            <a:endParaRPr lang="uk-UA" sz="2400" dirty="0">
              <a:latin typeface="Book Antiqu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97000">
              <a:srgbClr val="FFFF99">
                <a:alpha val="7000"/>
              </a:srgbClr>
            </a:gs>
            <a:gs pos="100000">
              <a:srgbClr val="9CB86E"/>
            </a:gs>
            <a:gs pos="100000">
              <a:srgbClr val="FFFF99">
                <a:alpha val="0"/>
              </a:srgbClr>
            </a:gs>
          </a:gsLst>
          <a:path path="rect">
            <a:fillToRect l="100000" t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Text Box 4"/>
          <p:cNvSpPr txBox="1">
            <a:spLocks noChangeArrowheads="1"/>
          </p:cNvSpPr>
          <p:nvPr/>
        </p:nvSpPr>
        <p:spPr bwMode="auto">
          <a:xfrm>
            <a:off x="4029075" y="642918"/>
            <a:ext cx="542925" cy="523220"/>
          </a:xfrm>
          <a:prstGeom prst="rect">
            <a:avLst/>
          </a:prstGeom>
          <a:noFill/>
          <a:ln w="9525" algn="ctr">
            <a:noFill/>
            <a:prstDash val="sysDot"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800" b="1" dirty="0">
                <a:latin typeface="Book Antiqua" pitchFamily="18" charset="0"/>
              </a:rPr>
              <a:t>y</a:t>
            </a:r>
            <a:endParaRPr lang="ru-RU" sz="2800" b="1" dirty="0">
              <a:latin typeface="Book Antiqua" pitchFamily="18" charset="0"/>
            </a:endParaRPr>
          </a:p>
        </p:txBody>
      </p:sp>
      <p:sp>
        <p:nvSpPr>
          <p:cNvPr id="11268" name="Line 5"/>
          <p:cNvSpPr>
            <a:spLocks noChangeShapeType="1"/>
          </p:cNvSpPr>
          <p:nvPr/>
        </p:nvSpPr>
        <p:spPr bwMode="auto">
          <a:xfrm flipV="1">
            <a:off x="928661" y="3429000"/>
            <a:ext cx="7572429" cy="1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stealth" w="lg" len="lg"/>
          </a:ln>
        </p:spPr>
        <p:txBody>
          <a:bodyPr/>
          <a:lstStyle/>
          <a:p>
            <a:endParaRPr lang="uk-UA"/>
          </a:p>
        </p:txBody>
      </p:sp>
      <p:sp>
        <p:nvSpPr>
          <p:cNvPr id="11269" name="Line 6"/>
          <p:cNvSpPr>
            <a:spLocks noChangeShapeType="1"/>
          </p:cNvSpPr>
          <p:nvPr/>
        </p:nvSpPr>
        <p:spPr bwMode="auto">
          <a:xfrm flipV="1">
            <a:off x="4572000" y="857232"/>
            <a:ext cx="0" cy="5572164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stealth" w="lg" len="lg"/>
          </a:ln>
        </p:spPr>
        <p:txBody>
          <a:bodyPr/>
          <a:lstStyle/>
          <a:p>
            <a:endParaRPr lang="uk-UA"/>
          </a:p>
        </p:txBody>
      </p:sp>
      <p:sp>
        <p:nvSpPr>
          <p:cNvPr id="11270" name="Text Box 7"/>
          <p:cNvSpPr txBox="1">
            <a:spLocks noChangeArrowheads="1"/>
          </p:cNvSpPr>
          <p:nvPr/>
        </p:nvSpPr>
        <p:spPr bwMode="auto">
          <a:xfrm>
            <a:off x="8001024" y="3286124"/>
            <a:ext cx="809625" cy="523220"/>
          </a:xfrm>
          <a:prstGeom prst="rect">
            <a:avLst/>
          </a:prstGeom>
          <a:noFill/>
          <a:ln w="9525" algn="ctr">
            <a:noFill/>
            <a:prstDash val="sysDot"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800" b="1" dirty="0">
                <a:latin typeface="Book Antiqua" pitchFamily="18" charset="0"/>
              </a:rPr>
              <a:t>x</a:t>
            </a:r>
            <a:endParaRPr lang="ru-RU" sz="2800" b="1" dirty="0">
              <a:latin typeface="Book Antiqua" pitchFamily="18" charset="0"/>
            </a:endParaRPr>
          </a:p>
        </p:txBody>
      </p:sp>
      <p:sp>
        <p:nvSpPr>
          <p:cNvPr id="11271" name="Line 8"/>
          <p:cNvSpPr>
            <a:spLocks noChangeShapeType="1"/>
          </p:cNvSpPr>
          <p:nvPr/>
        </p:nvSpPr>
        <p:spPr bwMode="auto">
          <a:xfrm>
            <a:off x="5157788" y="3429000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uk-UA"/>
          </a:p>
        </p:txBody>
      </p:sp>
      <p:sp>
        <p:nvSpPr>
          <p:cNvPr id="11272" name="Line 9"/>
          <p:cNvSpPr>
            <a:spLocks noChangeShapeType="1"/>
          </p:cNvSpPr>
          <p:nvPr/>
        </p:nvSpPr>
        <p:spPr bwMode="auto">
          <a:xfrm>
            <a:off x="214282" y="3071810"/>
            <a:ext cx="8712201" cy="15875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uk-UA"/>
          </a:p>
        </p:txBody>
      </p:sp>
      <p:sp>
        <p:nvSpPr>
          <p:cNvPr id="11273" name="Line 10"/>
          <p:cNvSpPr>
            <a:spLocks noChangeShapeType="1"/>
          </p:cNvSpPr>
          <p:nvPr/>
        </p:nvSpPr>
        <p:spPr bwMode="auto">
          <a:xfrm>
            <a:off x="214282" y="2714620"/>
            <a:ext cx="8758238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uk-UA"/>
          </a:p>
        </p:txBody>
      </p:sp>
      <p:sp>
        <p:nvSpPr>
          <p:cNvPr id="11274" name="Line 11"/>
          <p:cNvSpPr>
            <a:spLocks noChangeShapeType="1"/>
          </p:cNvSpPr>
          <p:nvPr/>
        </p:nvSpPr>
        <p:spPr bwMode="auto">
          <a:xfrm>
            <a:off x="142844" y="2357430"/>
            <a:ext cx="8783638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uk-UA" dirty="0"/>
          </a:p>
        </p:txBody>
      </p:sp>
      <p:sp>
        <p:nvSpPr>
          <p:cNvPr id="11275" name="Line 12"/>
          <p:cNvSpPr>
            <a:spLocks noChangeShapeType="1"/>
          </p:cNvSpPr>
          <p:nvPr/>
        </p:nvSpPr>
        <p:spPr bwMode="auto">
          <a:xfrm>
            <a:off x="214282" y="2000240"/>
            <a:ext cx="8640763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uk-UA"/>
          </a:p>
        </p:txBody>
      </p:sp>
      <p:sp>
        <p:nvSpPr>
          <p:cNvPr id="11276" name="Line 13"/>
          <p:cNvSpPr>
            <a:spLocks noChangeShapeType="1"/>
          </p:cNvSpPr>
          <p:nvPr/>
        </p:nvSpPr>
        <p:spPr bwMode="auto">
          <a:xfrm>
            <a:off x="214282" y="1643050"/>
            <a:ext cx="8670925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uk-UA"/>
          </a:p>
        </p:txBody>
      </p:sp>
      <p:sp>
        <p:nvSpPr>
          <p:cNvPr id="11277" name="Line 14"/>
          <p:cNvSpPr>
            <a:spLocks noChangeShapeType="1"/>
          </p:cNvSpPr>
          <p:nvPr/>
        </p:nvSpPr>
        <p:spPr bwMode="auto">
          <a:xfrm>
            <a:off x="214282" y="1285860"/>
            <a:ext cx="8702675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uk-UA"/>
          </a:p>
        </p:txBody>
      </p:sp>
      <p:sp>
        <p:nvSpPr>
          <p:cNvPr id="11278" name="Line 15"/>
          <p:cNvSpPr>
            <a:spLocks noChangeShapeType="1"/>
          </p:cNvSpPr>
          <p:nvPr/>
        </p:nvSpPr>
        <p:spPr bwMode="auto">
          <a:xfrm>
            <a:off x="214282" y="928670"/>
            <a:ext cx="8640763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uk-UA"/>
          </a:p>
        </p:txBody>
      </p:sp>
      <p:sp>
        <p:nvSpPr>
          <p:cNvPr id="11279" name="Line 16"/>
          <p:cNvSpPr>
            <a:spLocks noChangeShapeType="1"/>
          </p:cNvSpPr>
          <p:nvPr/>
        </p:nvSpPr>
        <p:spPr bwMode="auto">
          <a:xfrm>
            <a:off x="214282" y="571480"/>
            <a:ext cx="8670925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uk-UA"/>
          </a:p>
        </p:txBody>
      </p:sp>
      <p:sp>
        <p:nvSpPr>
          <p:cNvPr id="11280" name="Line 17"/>
          <p:cNvSpPr>
            <a:spLocks noChangeShapeType="1"/>
          </p:cNvSpPr>
          <p:nvPr/>
        </p:nvSpPr>
        <p:spPr bwMode="auto">
          <a:xfrm>
            <a:off x="244475" y="198438"/>
            <a:ext cx="8670925" cy="30162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uk-UA"/>
          </a:p>
        </p:txBody>
      </p:sp>
      <p:sp>
        <p:nvSpPr>
          <p:cNvPr id="11281" name="Line 18"/>
          <p:cNvSpPr>
            <a:spLocks noChangeShapeType="1"/>
          </p:cNvSpPr>
          <p:nvPr/>
        </p:nvSpPr>
        <p:spPr bwMode="auto">
          <a:xfrm>
            <a:off x="198438" y="3779838"/>
            <a:ext cx="8686800" cy="14287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uk-UA"/>
          </a:p>
        </p:txBody>
      </p:sp>
      <p:sp>
        <p:nvSpPr>
          <p:cNvPr id="11282" name="Line 19"/>
          <p:cNvSpPr>
            <a:spLocks noChangeShapeType="1"/>
          </p:cNvSpPr>
          <p:nvPr/>
        </p:nvSpPr>
        <p:spPr bwMode="auto">
          <a:xfrm>
            <a:off x="228600" y="4130675"/>
            <a:ext cx="8640763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uk-UA"/>
          </a:p>
        </p:txBody>
      </p:sp>
      <p:sp>
        <p:nvSpPr>
          <p:cNvPr id="11283" name="Line 20"/>
          <p:cNvSpPr>
            <a:spLocks noChangeShapeType="1"/>
          </p:cNvSpPr>
          <p:nvPr/>
        </p:nvSpPr>
        <p:spPr bwMode="auto">
          <a:xfrm flipV="1">
            <a:off x="212725" y="4495800"/>
            <a:ext cx="8656638" cy="15875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uk-UA"/>
          </a:p>
        </p:txBody>
      </p:sp>
      <p:sp>
        <p:nvSpPr>
          <p:cNvPr id="11284" name="Line 21"/>
          <p:cNvSpPr>
            <a:spLocks noChangeShapeType="1"/>
          </p:cNvSpPr>
          <p:nvPr/>
        </p:nvSpPr>
        <p:spPr bwMode="auto">
          <a:xfrm>
            <a:off x="142844" y="4857760"/>
            <a:ext cx="8756681" cy="3165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uk-UA" dirty="0"/>
          </a:p>
        </p:txBody>
      </p:sp>
      <p:sp>
        <p:nvSpPr>
          <p:cNvPr id="11285" name="Line 22"/>
          <p:cNvSpPr>
            <a:spLocks noChangeShapeType="1"/>
          </p:cNvSpPr>
          <p:nvPr/>
        </p:nvSpPr>
        <p:spPr bwMode="auto">
          <a:xfrm>
            <a:off x="212725" y="5211763"/>
            <a:ext cx="8702675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uk-UA"/>
          </a:p>
        </p:txBody>
      </p:sp>
      <p:sp>
        <p:nvSpPr>
          <p:cNvPr id="11286" name="Line 23"/>
          <p:cNvSpPr>
            <a:spLocks noChangeShapeType="1"/>
          </p:cNvSpPr>
          <p:nvPr/>
        </p:nvSpPr>
        <p:spPr bwMode="auto">
          <a:xfrm>
            <a:off x="228600" y="5578475"/>
            <a:ext cx="8626475" cy="14288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uk-UA" dirty="0"/>
          </a:p>
        </p:txBody>
      </p:sp>
      <p:sp>
        <p:nvSpPr>
          <p:cNvPr id="11287" name="Line 24"/>
          <p:cNvSpPr>
            <a:spLocks noChangeShapeType="1"/>
          </p:cNvSpPr>
          <p:nvPr/>
        </p:nvSpPr>
        <p:spPr bwMode="auto">
          <a:xfrm>
            <a:off x="212725" y="5927725"/>
            <a:ext cx="8672513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uk-UA"/>
          </a:p>
        </p:txBody>
      </p:sp>
      <p:sp>
        <p:nvSpPr>
          <p:cNvPr id="11288" name="Line 25"/>
          <p:cNvSpPr>
            <a:spLocks noChangeShapeType="1"/>
          </p:cNvSpPr>
          <p:nvPr/>
        </p:nvSpPr>
        <p:spPr bwMode="auto">
          <a:xfrm flipV="1">
            <a:off x="228600" y="6286521"/>
            <a:ext cx="8629680" cy="7918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uk-UA"/>
          </a:p>
        </p:txBody>
      </p:sp>
      <p:sp>
        <p:nvSpPr>
          <p:cNvPr id="11289" name="Line 26"/>
          <p:cNvSpPr>
            <a:spLocks noChangeShapeType="1"/>
          </p:cNvSpPr>
          <p:nvPr/>
        </p:nvSpPr>
        <p:spPr bwMode="auto">
          <a:xfrm>
            <a:off x="212725" y="6659563"/>
            <a:ext cx="8656638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uk-UA"/>
          </a:p>
        </p:txBody>
      </p:sp>
      <p:sp>
        <p:nvSpPr>
          <p:cNvPr id="11290" name="Line 27"/>
          <p:cNvSpPr>
            <a:spLocks noChangeShapeType="1"/>
          </p:cNvSpPr>
          <p:nvPr/>
        </p:nvSpPr>
        <p:spPr bwMode="auto">
          <a:xfrm flipH="1">
            <a:off x="4929190" y="214290"/>
            <a:ext cx="15875" cy="643255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uk-UA"/>
          </a:p>
        </p:txBody>
      </p:sp>
      <p:sp>
        <p:nvSpPr>
          <p:cNvPr id="11291" name="Line 28"/>
          <p:cNvSpPr>
            <a:spLocks noChangeShapeType="1"/>
          </p:cNvSpPr>
          <p:nvPr/>
        </p:nvSpPr>
        <p:spPr bwMode="auto">
          <a:xfrm>
            <a:off x="5273675" y="198438"/>
            <a:ext cx="0" cy="6461125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uk-UA"/>
          </a:p>
        </p:txBody>
      </p:sp>
      <p:sp>
        <p:nvSpPr>
          <p:cNvPr id="11292" name="Line 29"/>
          <p:cNvSpPr>
            <a:spLocks noChangeShapeType="1"/>
          </p:cNvSpPr>
          <p:nvPr/>
        </p:nvSpPr>
        <p:spPr bwMode="auto">
          <a:xfrm>
            <a:off x="5622925" y="228600"/>
            <a:ext cx="14288" cy="6416675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uk-UA"/>
          </a:p>
        </p:txBody>
      </p:sp>
      <p:sp>
        <p:nvSpPr>
          <p:cNvPr id="11293" name="Line 30"/>
          <p:cNvSpPr>
            <a:spLocks noChangeShapeType="1"/>
          </p:cNvSpPr>
          <p:nvPr/>
        </p:nvSpPr>
        <p:spPr bwMode="auto">
          <a:xfrm>
            <a:off x="5989638" y="212725"/>
            <a:ext cx="0" cy="640080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 b="1" dirty="0">
              <a:latin typeface="Book Antiqua" pitchFamily="18" charset="0"/>
            </a:endParaRPr>
          </a:p>
        </p:txBody>
      </p:sp>
      <p:sp>
        <p:nvSpPr>
          <p:cNvPr id="11294" name="Line 31"/>
          <p:cNvSpPr>
            <a:spLocks noChangeShapeType="1"/>
          </p:cNvSpPr>
          <p:nvPr/>
        </p:nvSpPr>
        <p:spPr bwMode="auto">
          <a:xfrm>
            <a:off x="6357950" y="220662"/>
            <a:ext cx="15875" cy="6416675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uk-UA"/>
          </a:p>
        </p:txBody>
      </p:sp>
      <p:sp>
        <p:nvSpPr>
          <p:cNvPr id="11295" name="Line 32"/>
          <p:cNvSpPr>
            <a:spLocks noChangeShapeType="1"/>
          </p:cNvSpPr>
          <p:nvPr/>
        </p:nvSpPr>
        <p:spPr bwMode="auto">
          <a:xfrm>
            <a:off x="6715140" y="214290"/>
            <a:ext cx="30163" cy="6430962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r>
              <a:rPr lang="ru-RU" b="1" dirty="0" smtClean="0">
                <a:latin typeface="Book Antiqua" pitchFamily="18" charset="0"/>
              </a:rPr>
              <a:t> </a:t>
            </a:r>
          </a:p>
          <a:p>
            <a:endParaRPr lang="uk-UA" dirty="0"/>
          </a:p>
        </p:txBody>
      </p:sp>
      <p:sp>
        <p:nvSpPr>
          <p:cNvPr id="11296" name="Line 33"/>
          <p:cNvSpPr>
            <a:spLocks noChangeShapeType="1"/>
          </p:cNvSpPr>
          <p:nvPr/>
        </p:nvSpPr>
        <p:spPr bwMode="auto">
          <a:xfrm>
            <a:off x="7072330" y="214290"/>
            <a:ext cx="30162" cy="6416675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pPr lvl="0"/>
            <a:endParaRPr lang="ru-RU" sz="2400" b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297" name="Line 34"/>
          <p:cNvSpPr>
            <a:spLocks noChangeShapeType="1"/>
          </p:cNvSpPr>
          <p:nvPr/>
        </p:nvSpPr>
        <p:spPr bwMode="auto">
          <a:xfrm>
            <a:off x="7437438" y="212725"/>
            <a:ext cx="0" cy="6446838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uk-UA"/>
          </a:p>
        </p:txBody>
      </p:sp>
      <p:sp>
        <p:nvSpPr>
          <p:cNvPr id="11298" name="Line 35"/>
          <p:cNvSpPr>
            <a:spLocks noChangeShapeType="1"/>
          </p:cNvSpPr>
          <p:nvPr/>
        </p:nvSpPr>
        <p:spPr bwMode="auto">
          <a:xfrm>
            <a:off x="7786710" y="214290"/>
            <a:ext cx="0" cy="642942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pPr lvl="0"/>
            <a:r>
              <a:rPr lang="ru-RU" b="1" dirty="0" smtClean="0">
                <a:solidFill>
                  <a:prstClr val="black"/>
                </a:solidFill>
                <a:latin typeface="Book Antiqua" pitchFamily="18" charset="0"/>
              </a:rPr>
              <a:t> </a:t>
            </a:r>
            <a:endParaRPr lang="ru-RU" b="1" dirty="0">
              <a:solidFill>
                <a:prstClr val="black"/>
              </a:solidFill>
              <a:latin typeface="Book Antiqua" pitchFamily="18" charset="0"/>
            </a:endParaRPr>
          </a:p>
        </p:txBody>
      </p:sp>
      <p:sp>
        <p:nvSpPr>
          <p:cNvPr id="11299" name="Line 36"/>
          <p:cNvSpPr>
            <a:spLocks noChangeShapeType="1"/>
          </p:cNvSpPr>
          <p:nvPr/>
        </p:nvSpPr>
        <p:spPr bwMode="auto">
          <a:xfrm>
            <a:off x="8143900" y="214290"/>
            <a:ext cx="15875" cy="643255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uk-UA"/>
          </a:p>
        </p:txBody>
      </p:sp>
      <p:sp>
        <p:nvSpPr>
          <p:cNvPr id="11300" name="Line 37"/>
          <p:cNvSpPr>
            <a:spLocks noChangeShapeType="1"/>
          </p:cNvSpPr>
          <p:nvPr/>
        </p:nvSpPr>
        <p:spPr bwMode="auto">
          <a:xfrm>
            <a:off x="8501090" y="214290"/>
            <a:ext cx="0" cy="642942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uk-UA"/>
          </a:p>
        </p:txBody>
      </p:sp>
      <p:sp>
        <p:nvSpPr>
          <p:cNvPr id="11301" name="Line 38"/>
          <p:cNvSpPr>
            <a:spLocks noChangeShapeType="1"/>
          </p:cNvSpPr>
          <p:nvPr/>
        </p:nvSpPr>
        <p:spPr bwMode="auto">
          <a:xfrm>
            <a:off x="8858280" y="214290"/>
            <a:ext cx="30162" cy="643255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uk-UA"/>
          </a:p>
        </p:txBody>
      </p:sp>
      <p:sp>
        <p:nvSpPr>
          <p:cNvPr id="11302" name="Line 39"/>
          <p:cNvSpPr>
            <a:spLocks noChangeShapeType="1"/>
          </p:cNvSpPr>
          <p:nvPr/>
        </p:nvSpPr>
        <p:spPr bwMode="auto">
          <a:xfrm>
            <a:off x="4214810" y="214290"/>
            <a:ext cx="0" cy="6461125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uk-UA"/>
          </a:p>
        </p:txBody>
      </p:sp>
      <p:sp>
        <p:nvSpPr>
          <p:cNvPr id="11303" name="Line 40"/>
          <p:cNvSpPr>
            <a:spLocks noChangeShapeType="1"/>
          </p:cNvSpPr>
          <p:nvPr/>
        </p:nvSpPr>
        <p:spPr bwMode="auto">
          <a:xfrm>
            <a:off x="3840163" y="204788"/>
            <a:ext cx="0" cy="6440487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uk-UA"/>
          </a:p>
        </p:txBody>
      </p:sp>
      <p:sp>
        <p:nvSpPr>
          <p:cNvPr id="11304" name="Line 41"/>
          <p:cNvSpPr>
            <a:spLocks noChangeShapeType="1"/>
          </p:cNvSpPr>
          <p:nvPr/>
        </p:nvSpPr>
        <p:spPr bwMode="auto">
          <a:xfrm>
            <a:off x="3444875" y="182563"/>
            <a:ext cx="30163" cy="647700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uk-UA"/>
          </a:p>
        </p:txBody>
      </p:sp>
      <p:sp>
        <p:nvSpPr>
          <p:cNvPr id="11305" name="Line 42"/>
          <p:cNvSpPr>
            <a:spLocks noChangeShapeType="1"/>
          </p:cNvSpPr>
          <p:nvPr/>
        </p:nvSpPr>
        <p:spPr bwMode="auto">
          <a:xfrm>
            <a:off x="3108325" y="182563"/>
            <a:ext cx="34915" cy="6461147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uk-UA"/>
          </a:p>
        </p:txBody>
      </p:sp>
      <p:sp>
        <p:nvSpPr>
          <p:cNvPr id="11306" name="Line 43"/>
          <p:cNvSpPr>
            <a:spLocks noChangeShapeType="1"/>
          </p:cNvSpPr>
          <p:nvPr/>
        </p:nvSpPr>
        <p:spPr bwMode="auto">
          <a:xfrm>
            <a:off x="2759075" y="182563"/>
            <a:ext cx="0" cy="6446837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uk-UA"/>
          </a:p>
        </p:txBody>
      </p:sp>
      <p:sp>
        <p:nvSpPr>
          <p:cNvPr id="11307" name="Line 44"/>
          <p:cNvSpPr>
            <a:spLocks noChangeShapeType="1"/>
          </p:cNvSpPr>
          <p:nvPr/>
        </p:nvSpPr>
        <p:spPr bwMode="auto">
          <a:xfrm>
            <a:off x="2379663" y="204788"/>
            <a:ext cx="12700" cy="647065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uk-UA"/>
          </a:p>
        </p:txBody>
      </p:sp>
      <p:sp>
        <p:nvSpPr>
          <p:cNvPr id="11308" name="Line 45"/>
          <p:cNvSpPr>
            <a:spLocks noChangeShapeType="1"/>
          </p:cNvSpPr>
          <p:nvPr/>
        </p:nvSpPr>
        <p:spPr bwMode="auto">
          <a:xfrm>
            <a:off x="2025650" y="198438"/>
            <a:ext cx="1588" cy="6461125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uk-UA"/>
          </a:p>
        </p:txBody>
      </p:sp>
      <p:sp>
        <p:nvSpPr>
          <p:cNvPr id="11309" name="Line 46"/>
          <p:cNvSpPr>
            <a:spLocks noChangeShapeType="1"/>
          </p:cNvSpPr>
          <p:nvPr/>
        </p:nvSpPr>
        <p:spPr bwMode="auto">
          <a:xfrm flipH="1">
            <a:off x="1643041" y="182562"/>
            <a:ext cx="17482" cy="6461148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uk-UA"/>
          </a:p>
        </p:txBody>
      </p:sp>
      <p:sp>
        <p:nvSpPr>
          <p:cNvPr id="11310" name="Line 47"/>
          <p:cNvSpPr>
            <a:spLocks noChangeShapeType="1"/>
          </p:cNvSpPr>
          <p:nvPr/>
        </p:nvSpPr>
        <p:spPr bwMode="auto">
          <a:xfrm>
            <a:off x="1295400" y="182563"/>
            <a:ext cx="0" cy="6462712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uk-UA"/>
          </a:p>
        </p:txBody>
      </p:sp>
      <p:sp>
        <p:nvSpPr>
          <p:cNvPr id="11311" name="Line 48"/>
          <p:cNvSpPr>
            <a:spLocks noChangeShapeType="1"/>
          </p:cNvSpPr>
          <p:nvPr/>
        </p:nvSpPr>
        <p:spPr bwMode="auto">
          <a:xfrm>
            <a:off x="931863" y="204788"/>
            <a:ext cx="28575" cy="6440487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uk-UA"/>
          </a:p>
        </p:txBody>
      </p:sp>
      <p:sp>
        <p:nvSpPr>
          <p:cNvPr id="11312" name="Line 49"/>
          <p:cNvSpPr>
            <a:spLocks noChangeShapeType="1"/>
          </p:cNvSpPr>
          <p:nvPr/>
        </p:nvSpPr>
        <p:spPr bwMode="auto">
          <a:xfrm>
            <a:off x="579438" y="182563"/>
            <a:ext cx="14287" cy="647700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uk-UA"/>
          </a:p>
        </p:txBody>
      </p:sp>
      <p:sp>
        <p:nvSpPr>
          <p:cNvPr id="11313" name="Line 50"/>
          <p:cNvSpPr>
            <a:spLocks noChangeShapeType="1"/>
          </p:cNvSpPr>
          <p:nvPr/>
        </p:nvSpPr>
        <p:spPr bwMode="auto">
          <a:xfrm>
            <a:off x="214282" y="142852"/>
            <a:ext cx="1587" cy="650240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uk-UA"/>
          </a:p>
        </p:txBody>
      </p:sp>
      <p:sp>
        <p:nvSpPr>
          <p:cNvPr id="11314" name="Text Box 51"/>
          <p:cNvSpPr txBox="1">
            <a:spLocks noChangeArrowheads="1"/>
          </p:cNvSpPr>
          <p:nvPr/>
        </p:nvSpPr>
        <p:spPr bwMode="auto">
          <a:xfrm>
            <a:off x="1643042" y="2967335"/>
            <a:ext cx="6643734" cy="923330"/>
          </a:xfrm>
          <a:prstGeom prst="rect">
            <a:avLst/>
          </a:prstGeom>
          <a:noFill/>
          <a:ln w="9525" algn="ctr">
            <a:noFill/>
            <a:prstDash val="sysDot"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5400" dirty="0" smtClean="0">
                <a:latin typeface="Times New Roman" pitchFamily="18" charset="0"/>
              </a:rPr>
              <a:t>     </a:t>
            </a:r>
            <a:r>
              <a:rPr lang="ru-RU" sz="2400" b="1" dirty="0" smtClean="0">
                <a:latin typeface="Times New Roman" pitchFamily="18" charset="0"/>
              </a:rPr>
              <a:t>-5 -4 -3  -2</a:t>
            </a:r>
            <a:r>
              <a:rPr lang="ru-RU" sz="5400" dirty="0" smtClean="0">
                <a:latin typeface="Times New Roman" pitchFamily="18" charset="0"/>
              </a:rPr>
              <a:t> </a:t>
            </a:r>
            <a:r>
              <a:rPr lang="ru-RU" sz="2400" dirty="0" smtClean="0">
                <a:latin typeface="Times New Roman" pitchFamily="18" charset="0"/>
              </a:rPr>
              <a:t>-</a:t>
            </a:r>
            <a:r>
              <a:rPr lang="ru-RU" sz="2400" b="1" dirty="0">
                <a:latin typeface="Times New Roman" pitchFamily="18" charset="0"/>
              </a:rPr>
              <a:t>1 </a:t>
            </a:r>
            <a:r>
              <a:rPr lang="ru-RU" sz="2400" b="1" dirty="0" smtClean="0">
                <a:latin typeface="Times New Roman" pitchFamily="18" charset="0"/>
              </a:rPr>
              <a:t>0  </a:t>
            </a:r>
            <a:r>
              <a:rPr lang="en-US" sz="2400" b="1" dirty="0" smtClean="0">
                <a:latin typeface="Times New Roman" pitchFamily="18" charset="0"/>
              </a:rPr>
              <a:t> </a:t>
            </a:r>
            <a:r>
              <a:rPr lang="ru-RU" sz="2400" b="1" dirty="0" smtClean="0">
                <a:latin typeface="Times New Roman" pitchFamily="18" charset="0"/>
              </a:rPr>
              <a:t> 1  2  </a:t>
            </a:r>
            <a:r>
              <a:rPr lang="en-US" sz="2400" b="1" dirty="0" smtClean="0">
                <a:latin typeface="Times New Roman" pitchFamily="18" charset="0"/>
              </a:rPr>
              <a:t> </a:t>
            </a:r>
            <a:r>
              <a:rPr lang="ru-RU" sz="2400" b="1" dirty="0" smtClean="0">
                <a:latin typeface="Times New Roman" pitchFamily="18" charset="0"/>
              </a:rPr>
              <a:t>3   4   5   6  </a:t>
            </a:r>
            <a:r>
              <a:rPr lang="en-US" sz="2400" b="1" dirty="0" smtClean="0">
                <a:latin typeface="Times New Roman" pitchFamily="18" charset="0"/>
              </a:rPr>
              <a:t> </a:t>
            </a:r>
            <a:r>
              <a:rPr lang="ru-RU" sz="2400" b="1" dirty="0" smtClean="0">
                <a:latin typeface="Times New Roman" pitchFamily="18" charset="0"/>
              </a:rPr>
              <a:t>7  8</a:t>
            </a:r>
            <a:r>
              <a:rPr lang="en-US" sz="2400" b="1" dirty="0" smtClean="0">
                <a:latin typeface="Times New Roman" pitchFamily="18" charset="0"/>
              </a:rPr>
              <a:t> </a:t>
            </a:r>
            <a:r>
              <a:rPr lang="ru-RU" sz="2400" b="1" dirty="0" smtClean="0">
                <a:latin typeface="Times New Roman" pitchFamily="18" charset="0"/>
              </a:rPr>
              <a:t>  9   </a:t>
            </a:r>
            <a:endParaRPr lang="ru-RU" sz="2400" b="1" dirty="0">
              <a:latin typeface="Times New Roman" pitchFamily="18" charset="0"/>
            </a:endParaRPr>
          </a:p>
        </p:txBody>
      </p:sp>
      <p:cxnSp>
        <p:nvCxnSpPr>
          <p:cNvPr id="59" name="Пряма сполучна лінія 58"/>
          <p:cNvCxnSpPr/>
          <p:nvPr/>
        </p:nvCxnSpPr>
        <p:spPr>
          <a:xfrm>
            <a:off x="4500562" y="2714620"/>
            <a:ext cx="152400" cy="0"/>
          </a:xfrm>
          <a:prstGeom prst="line">
            <a:avLst/>
          </a:prstGeom>
          <a:ln w="38100">
            <a:solidFill>
              <a:schemeClr val="tx2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Пряма сполучна лінія 60"/>
          <p:cNvCxnSpPr/>
          <p:nvPr/>
        </p:nvCxnSpPr>
        <p:spPr>
          <a:xfrm>
            <a:off x="4495800" y="1981200"/>
            <a:ext cx="152400" cy="0"/>
          </a:xfrm>
          <a:prstGeom prst="line">
            <a:avLst/>
          </a:prstGeom>
          <a:ln w="38100">
            <a:solidFill>
              <a:schemeClr val="tx2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Пряма сполучна лінія 66"/>
          <p:cNvCxnSpPr/>
          <p:nvPr/>
        </p:nvCxnSpPr>
        <p:spPr>
          <a:xfrm>
            <a:off x="4500562" y="1285860"/>
            <a:ext cx="152400" cy="0"/>
          </a:xfrm>
          <a:prstGeom prst="line">
            <a:avLst/>
          </a:prstGeom>
          <a:ln w="38100">
            <a:solidFill>
              <a:schemeClr val="tx2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Пряма сполучна лінія 71"/>
          <p:cNvCxnSpPr/>
          <p:nvPr/>
        </p:nvCxnSpPr>
        <p:spPr>
          <a:xfrm>
            <a:off x="4495800" y="4143380"/>
            <a:ext cx="152400" cy="0"/>
          </a:xfrm>
          <a:prstGeom prst="line">
            <a:avLst/>
          </a:prstGeom>
          <a:ln w="38100">
            <a:solidFill>
              <a:schemeClr val="tx2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Пряма сполучна лінія 73"/>
          <p:cNvCxnSpPr/>
          <p:nvPr/>
        </p:nvCxnSpPr>
        <p:spPr>
          <a:xfrm rot="5400000">
            <a:off x="5181600" y="3429000"/>
            <a:ext cx="152400" cy="0"/>
          </a:xfrm>
          <a:prstGeom prst="line">
            <a:avLst/>
          </a:prstGeom>
          <a:ln w="38100">
            <a:solidFill>
              <a:schemeClr val="tx2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Пряма сполучна лінія 75"/>
          <p:cNvCxnSpPr/>
          <p:nvPr/>
        </p:nvCxnSpPr>
        <p:spPr>
          <a:xfrm rot="5400000">
            <a:off x="5924560" y="3433762"/>
            <a:ext cx="152400" cy="0"/>
          </a:xfrm>
          <a:prstGeom prst="line">
            <a:avLst/>
          </a:prstGeom>
          <a:ln w="38100">
            <a:solidFill>
              <a:schemeClr val="tx2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Пряма сполучна лінія 78"/>
          <p:cNvCxnSpPr/>
          <p:nvPr/>
        </p:nvCxnSpPr>
        <p:spPr>
          <a:xfrm rot="5400000" flipH="1" flipV="1">
            <a:off x="6638940" y="3433762"/>
            <a:ext cx="152400" cy="0"/>
          </a:xfrm>
          <a:prstGeom prst="line">
            <a:avLst/>
          </a:prstGeom>
          <a:ln w="38100">
            <a:solidFill>
              <a:schemeClr val="tx2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Пряма сполучна лінія 82"/>
          <p:cNvCxnSpPr/>
          <p:nvPr/>
        </p:nvCxnSpPr>
        <p:spPr>
          <a:xfrm rot="5400000">
            <a:off x="7353320" y="3433762"/>
            <a:ext cx="152400" cy="0"/>
          </a:xfrm>
          <a:prstGeom prst="line">
            <a:avLst/>
          </a:prstGeom>
          <a:ln w="38100">
            <a:solidFill>
              <a:schemeClr val="tx2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Пряма сполучна лінія 86"/>
          <p:cNvCxnSpPr/>
          <p:nvPr/>
        </p:nvCxnSpPr>
        <p:spPr>
          <a:xfrm rot="5400000">
            <a:off x="8077200" y="3429000"/>
            <a:ext cx="152400" cy="0"/>
          </a:xfrm>
          <a:prstGeom prst="line">
            <a:avLst/>
          </a:prstGeom>
          <a:ln w="38100">
            <a:solidFill>
              <a:schemeClr val="tx2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Пряма сполучна лінія 95"/>
          <p:cNvCxnSpPr/>
          <p:nvPr/>
        </p:nvCxnSpPr>
        <p:spPr>
          <a:xfrm rot="5400000">
            <a:off x="3781420" y="3433762"/>
            <a:ext cx="152400" cy="0"/>
          </a:xfrm>
          <a:prstGeom prst="line">
            <a:avLst/>
          </a:prstGeom>
          <a:ln w="38100">
            <a:solidFill>
              <a:schemeClr val="tx2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Пряма сполучна лінія 97"/>
          <p:cNvCxnSpPr/>
          <p:nvPr/>
        </p:nvCxnSpPr>
        <p:spPr>
          <a:xfrm rot="5400000">
            <a:off x="3048000" y="3429000"/>
            <a:ext cx="152400" cy="0"/>
          </a:xfrm>
          <a:prstGeom prst="line">
            <a:avLst/>
          </a:prstGeom>
          <a:ln w="38100">
            <a:solidFill>
              <a:schemeClr val="tx2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" name="Дуга 70"/>
          <p:cNvSpPr/>
          <p:nvPr/>
        </p:nvSpPr>
        <p:spPr>
          <a:xfrm rot="10374469" flipV="1">
            <a:off x="4564910" y="2340958"/>
            <a:ext cx="6766990" cy="1461706"/>
          </a:xfrm>
          <a:prstGeom prst="arc">
            <a:avLst>
              <a:gd name="adj1" fmla="val 17931876"/>
              <a:gd name="adj2" fmla="val 21524684"/>
            </a:avLst>
          </a:prstGeom>
          <a:ln w="190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75" name="Прямоугольник 74"/>
          <p:cNvSpPr/>
          <p:nvPr/>
        </p:nvSpPr>
        <p:spPr>
          <a:xfrm>
            <a:off x="928662" y="1928802"/>
            <a:ext cx="64294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2400" b="1" dirty="0">
                <a:solidFill>
                  <a:srgbClr val="00B050"/>
                </a:solidFill>
                <a:latin typeface="Book Antiqua" pitchFamily="18" charset="0"/>
              </a:rPr>
              <a:t>у =</a:t>
            </a:r>
            <a:r>
              <a:rPr lang="ru-RU" b="1" dirty="0">
                <a:solidFill>
                  <a:prstClr val="black"/>
                </a:solidFill>
                <a:latin typeface="Book Antiqua" pitchFamily="18" charset="0"/>
              </a:rPr>
              <a:t> </a:t>
            </a:r>
          </a:p>
        </p:txBody>
      </p:sp>
      <p:sp>
        <p:nvSpPr>
          <p:cNvPr id="78" name="Дуга 77"/>
          <p:cNvSpPr/>
          <p:nvPr/>
        </p:nvSpPr>
        <p:spPr>
          <a:xfrm rot="562853">
            <a:off x="-284029" y="2513912"/>
            <a:ext cx="4880323" cy="1135660"/>
          </a:xfrm>
          <a:prstGeom prst="arc">
            <a:avLst>
              <a:gd name="adj1" fmla="val 13788699"/>
              <a:gd name="adj2" fmla="val 21549152"/>
            </a:avLst>
          </a:prstGeom>
          <a:ln w="190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80" name="Прямоугольник 79"/>
          <p:cNvSpPr/>
          <p:nvPr/>
        </p:nvSpPr>
        <p:spPr>
          <a:xfrm>
            <a:off x="7072330" y="1928802"/>
            <a:ext cx="171448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2400" b="1" dirty="0">
                <a:solidFill>
                  <a:srgbClr val="00B050"/>
                </a:solidFill>
                <a:latin typeface="Book Antiqua" pitchFamily="18" charset="0"/>
              </a:rPr>
              <a:t>у =</a:t>
            </a:r>
            <a:r>
              <a:rPr lang="ru-RU" b="1" dirty="0">
                <a:solidFill>
                  <a:prstClr val="black"/>
                </a:solidFill>
                <a:latin typeface="Book Antiqua" pitchFamily="18" charset="0"/>
              </a:rPr>
              <a:t> </a:t>
            </a:r>
            <a:r>
              <a:rPr lang="ru-RU" b="1" dirty="0" smtClean="0">
                <a:solidFill>
                  <a:prstClr val="black"/>
                </a:solidFill>
                <a:latin typeface="Book Antiqua" pitchFamily="18" charset="0"/>
              </a:rPr>
              <a:t>       </a:t>
            </a:r>
            <a:endParaRPr lang="ru-RU" sz="2400" b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81" name="Picture 4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643834" y="1928802"/>
            <a:ext cx="352425" cy="390525"/>
          </a:xfrm>
          <a:prstGeom prst="rect">
            <a:avLst/>
          </a:prstGeom>
          <a:noFill/>
        </p:spPr>
      </p:pic>
      <p:sp>
        <p:nvSpPr>
          <p:cNvPr id="82" name="Прямоугольник 81"/>
          <p:cNvSpPr/>
          <p:nvPr/>
        </p:nvSpPr>
        <p:spPr>
          <a:xfrm>
            <a:off x="4286248" y="357166"/>
            <a:ext cx="357190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2400" b="1" dirty="0" smtClean="0">
              <a:latin typeface="Times New Roman" pitchFamily="18" charset="0"/>
            </a:endParaRPr>
          </a:p>
          <a:p>
            <a:endParaRPr lang="ru-RU" sz="2400" b="1" dirty="0" smtClean="0">
              <a:latin typeface="Times New Roman" pitchFamily="18" charset="0"/>
            </a:endParaRPr>
          </a:p>
          <a:p>
            <a:r>
              <a:rPr lang="ru-RU" sz="2400" b="1" dirty="0" smtClean="0">
                <a:latin typeface="Times New Roman" pitchFamily="18" charset="0"/>
              </a:rPr>
              <a:t>654 3</a:t>
            </a:r>
            <a:r>
              <a:rPr lang="ru-RU" sz="2400" b="1" dirty="0" smtClean="0">
                <a:solidFill>
                  <a:prstClr val="black"/>
                </a:solidFill>
                <a:latin typeface="Times New Roman" pitchFamily="18" charset="0"/>
              </a:rPr>
              <a:t>21</a:t>
            </a:r>
            <a:endParaRPr lang="uk-UA" sz="2400" dirty="0"/>
          </a:p>
        </p:txBody>
      </p:sp>
      <p:sp>
        <p:nvSpPr>
          <p:cNvPr id="85" name="Прямоугольник 84"/>
          <p:cNvSpPr/>
          <p:nvPr/>
        </p:nvSpPr>
        <p:spPr>
          <a:xfrm rot="10800000" flipH="1" flipV="1">
            <a:off x="4143372" y="3500438"/>
            <a:ext cx="642942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>
                <a:solidFill>
                  <a:prstClr val="black"/>
                </a:solidFill>
                <a:latin typeface="Times New Roman" pitchFamily="18" charset="0"/>
              </a:rPr>
              <a:t>-1</a:t>
            </a:r>
          </a:p>
          <a:p>
            <a:r>
              <a:rPr lang="ru-RU" sz="2400" b="1" dirty="0" smtClean="0">
                <a:solidFill>
                  <a:prstClr val="black"/>
                </a:solidFill>
                <a:latin typeface="Times New Roman" pitchFamily="18" charset="0"/>
              </a:rPr>
              <a:t>-2</a:t>
            </a:r>
          </a:p>
          <a:p>
            <a:r>
              <a:rPr lang="ru-RU" sz="2400" b="1" dirty="0" smtClean="0">
                <a:latin typeface="Times New Roman" pitchFamily="18" charset="0"/>
              </a:rPr>
              <a:t>-3</a:t>
            </a:r>
          </a:p>
          <a:p>
            <a:r>
              <a:rPr lang="ru-RU" sz="2400" b="1" dirty="0" smtClean="0">
                <a:latin typeface="Times New Roman" pitchFamily="18" charset="0"/>
              </a:rPr>
              <a:t>-4 -</a:t>
            </a:r>
            <a:r>
              <a:rPr lang="en-US" sz="2400" b="1" dirty="0" smtClean="0">
                <a:latin typeface="Times New Roman" pitchFamily="18" charset="0"/>
              </a:rPr>
              <a:t>           -</a:t>
            </a:r>
            <a:r>
              <a:rPr lang="ru-RU" sz="2400" b="1" dirty="0" smtClean="0">
                <a:latin typeface="Times New Roman" pitchFamily="18" charset="0"/>
              </a:rPr>
              <a:t>5</a:t>
            </a:r>
          </a:p>
          <a:p>
            <a:r>
              <a:rPr lang="ru-RU" sz="2400" b="1" dirty="0" smtClean="0">
                <a:latin typeface="Times New Roman" pitchFamily="18" charset="0"/>
              </a:rPr>
              <a:t>-6</a:t>
            </a:r>
          </a:p>
          <a:p>
            <a:r>
              <a:rPr lang="ru-RU" sz="2400" b="1" dirty="0" smtClean="0">
                <a:latin typeface="Times New Roman" pitchFamily="18" charset="0"/>
              </a:rPr>
              <a:t>-7</a:t>
            </a:r>
          </a:p>
          <a:p>
            <a:r>
              <a:rPr lang="ru-RU" sz="2400" b="1" dirty="0" smtClean="0">
                <a:latin typeface="Times New Roman" pitchFamily="18" charset="0"/>
              </a:rPr>
              <a:t>-8</a:t>
            </a:r>
            <a:endParaRPr lang="uk-UA" sz="2400" dirty="0"/>
          </a:p>
        </p:txBody>
      </p:sp>
      <p:sp>
        <p:nvSpPr>
          <p:cNvPr id="86" name="Дуга 85"/>
          <p:cNvSpPr/>
          <p:nvPr/>
        </p:nvSpPr>
        <p:spPr>
          <a:xfrm rot="10374469" flipV="1">
            <a:off x="4544990" y="4128141"/>
            <a:ext cx="6786986" cy="1461706"/>
          </a:xfrm>
          <a:prstGeom prst="arc">
            <a:avLst>
              <a:gd name="adj1" fmla="val 16175462"/>
              <a:gd name="adj2" fmla="val 21524684"/>
            </a:avLst>
          </a:prstGeom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88" name="Прямоугольник 87"/>
          <p:cNvSpPr/>
          <p:nvPr/>
        </p:nvSpPr>
        <p:spPr>
          <a:xfrm>
            <a:off x="7429520" y="4214818"/>
            <a:ext cx="147027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ru-RU" sz="2400" b="1" dirty="0">
                <a:solidFill>
                  <a:srgbClr val="C00000"/>
                </a:solidFill>
                <a:latin typeface="Book Antiqua" pitchFamily="18" charset="0"/>
              </a:rPr>
              <a:t>у =</a:t>
            </a:r>
            <a:r>
              <a:rPr lang="ru-RU" b="1" dirty="0">
                <a:solidFill>
                  <a:srgbClr val="C00000"/>
                </a:solidFill>
                <a:latin typeface="Book Antiqua" pitchFamily="18" charset="0"/>
              </a:rPr>
              <a:t>        </a:t>
            </a:r>
            <a:r>
              <a:rPr lang="ru-RU" sz="2400" b="1" dirty="0" smtClean="0">
                <a:solidFill>
                  <a:srgbClr val="C00000"/>
                </a:solidFill>
                <a:latin typeface="Book Antiqua" pitchFamily="18" charset="0"/>
                <a:ea typeface="Cambria Math"/>
              </a:rPr>
              <a:t>⎯</a:t>
            </a:r>
            <a:r>
              <a:rPr lang="ru-RU" sz="2400" b="1" dirty="0" smtClean="0">
                <a:solidFill>
                  <a:srgbClr val="C00000"/>
                </a:solidFill>
                <a:latin typeface="Book Antiqua" pitchFamily="18" charset="0"/>
              </a:rPr>
              <a:t> </a:t>
            </a:r>
            <a:r>
              <a:rPr lang="ru-RU" sz="2400" b="1" dirty="0" smtClean="0">
                <a:solidFill>
                  <a:srgbClr val="C00000"/>
                </a:solidFill>
                <a:latin typeface="Book Antiqua" pitchFamily="18" charset="0"/>
                <a:cs typeface="Times New Roman" pitchFamily="18" charset="0"/>
              </a:rPr>
              <a:t>5</a:t>
            </a:r>
            <a:endParaRPr lang="ru-RU" sz="2400" b="1" dirty="0">
              <a:solidFill>
                <a:srgbClr val="C00000"/>
              </a:solidFill>
              <a:latin typeface="Book Antiqua" pitchFamily="18" charset="0"/>
              <a:cs typeface="Times New Roman" pitchFamily="18" charset="0"/>
            </a:endParaRPr>
          </a:p>
        </p:txBody>
      </p:sp>
      <p:pic>
        <p:nvPicPr>
          <p:cNvPr id="89" name="Picture 4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001024" y="4214818"/>
            <a:ext cx="352425" cy="390525"/>
          </a:xfrm>
          <a:prstGeom prst="rect">
            <a:avLst/>
          </a:prstGeom>
          <a:noFill/>
        </p:spPr>
      </p:pic>
      <p:sp>
        <p:nvSpPr>
          <p:cNvPr id="90" name="Заголовок 89"/>
          <p:cNvSpPr>
            <a:spLocks noGrp="1"/>
          </p:cNvSpPr>
          <p:nvPr>
            <p:ph type="title"/>
          </p:nvPr>
        </p:nvSpPr>
        <p:spPr>
          <a:xfrm>
            <a:off x="214282" y="214290"/>
            <a:ext cx="8929718" cy="785818"/>
          </a:xfrm>
        </p:spPr>
        <p:txBody>
          <a:bodyPr>
            <a:noAutofit/>
          </a:bodyPr>
          <a:lstStyle/>
          <a:p>
            <a:pPr>
              <a:buFont typeface="Wingdings" pitchFamily="2" charset="2"/>
              <a:buChar char="§"/>
            </a:pPr>
            <a:r>
              <a:rPr lang="uk-UA" sz="2400" dirty="0" smtClean="0">
                <a:solidFill>
                  <a:srgbClr val="0070C0"/>
                </a:solidFill>
                <a:latin typeface="Book Antiqua" pitchFamily="18" charset="0"/>
              </a:rPr>
              <a:t>  Побудуємо графіки функцій  </a:t>
            </a:r>
            <a:r>
              <a:rPr lang="uk-UA" sz="2400" dirty="0" smtClean="0">
                <a:solidFill>
                  <a:srgbClr val="00B050"/>
                </a:solidFill>
                <a:latin typeface="Book Antiqua" pitchFamily="18" charset="0"/>
              </a:rPr>
              <a:t>у =</a:t>
            </a:r>
            <a:r>
              <a:rPr lang="uk-UA" sz="2400" dirty="0" smtClean="0">
                <a:solidFill>
                  <a:srgbClr val="43713B"/>
                </a:solidFill>
                <a:latin typeface="Book Antiqua" pitchFamily="18" charset="0"/>
              </a:rPr>
              <a:t>         </a:t>
            </a:r>
            <a:r>
              <a:rPr lang="uk-UA" sz="2400" dirty="0" smtClean="0">
                <a:solidFill>
                  <a:srgbClr val="0070C0"/>
                </a:solidFill>
                <a:latin typeface="Book Antiqua" pitchFamily="18" charset="0"/>
                <a:cs typeface="Times New Roman"/>
              </a:rPr>
              <a:t>, </a:t>
            </a:r>
            <a:r>
              <a:rPr lang="uk-UA" sz="2400" dirty="0" err="1" smtClean="0">
                <a:solidFill>
                  <a:srgbClr val="C00000"/>
                </a:solidFill>
                <a:latin typeface="Book Antiqua" pitchFamily="18" charset="0"/>
              </a:rPr>
              <a:t>у</a:t>
            </a:r>
            <a:r>
              <a:rPr lang="uk-UA" sz="2400" dirty="0" smtClean="0">
                <a:solidFill>
                  <a:srgbClr val="C00000"/>
                </a:solidFill>
                <a:latin typeface="Book Antiqua" pitchFamily="18" charset="0"/>
              </a:rPr>
              <a:t> =         </a:t>
            </a:r>
            <a:r>
              <a:rPr lang="uk-UA" sz="2400" dirty="0" smtClean="0">
                <a:solidFill>
                  <a:srgbClr val="C00000"/>
                </a:solidFill>
                <a:latin typeface="Book Antiqua" pitchFamily="18" charset="0"/>
                <a:ea typeface="Cambria Math"/>
                <a:cs typeface="Times New Roman"/>
              </a:rPr>
              <a:t>⎯ </a:t>
            </a:r>
            <a:r>
              <a:rPr lang="uk-UA" sz="2400" dirty="0" smtClean="0">
                <a:solidFill>
                  <a:srgbClr val="C00000"/>
                </a:solidFill>
                <a:latin typeface="Book Antiqua" pitchFamily="18" charset="0"/>
                <a:cs typeface="Times New Roman"/>
              </a:rPr>
              <a:t>5, </a:t>
            </a:r>
            <a:br>
              <a:rPr lang="uk-UA" sz="2400" dirty="0" smtClean="0">
                <a:solidFill>
                  <a:srgbClr val="C00000"/>
                </a:solidFill>
                <a:latin typeface="Book Antiqua" pitchFamily="18" charset="0"/>
                <a:cs typeface="Times New Roman"/>
              </a:rPr>
            </a:br>
            <a:r>
              <a:rPr lang="uk-UA" sz="2400" dirty="0" smtClean="0">
                <a:solidFill>
                  <a:srgbClr val="C00000"/>
                </a:solidFill>
                <a:latin typeface="Book Antiqua" pitchFamily="18" charset="0"/>
                <a:cs typeface="Times New Roman"/>
              </a:rPr>
              <a:t>        </a:t>
            </a:r>
            <a:r>
              <a:rPr lang="uk-UA" sz="2400" dirty="0" smtClean="0">
                <a:solidFill>
                  <a:srgbClr val="3111B9"/>
                </a:solidFill>
                <a:latin typeface="Book Antiqua" pitchFamily="18" charset="0"/>
                <a:cs typeface="Times New Roman"/>
              </a:rPr>
              <a:t>у=</a:t>
            </a:r>
            <a:endParaRPr lang="uk-UA" sz="2400" dirty="0">
              <a:solidFill>
                <a:srgbClr val="3111B9"/>
              </a:solidFill>
              <a:latin typeface="Book Antiqua" pitchFamily="18" charset="0"/>
            </a:endParaRPr>
          </a:p>
        </p:txBody>
      </p:sp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sp>
        <p:nvSpPr>
          <p:cNvPr id="2051" name="Rectangle 3"/>
          <p:cNvSpPr>
            <a:spLocks noChangeArrowheads="1"/>
          </p:cNvSpPr>
          <p:nvPr/>
        </p:nvSpPr>
        <p:spPr bwMode="auto">
          <a:xfrm>
            <a:off x="0" y="82867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uk-UA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53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572132" y="214290"/>
            <a:ext cx="581025" cy="447675"/>
          </a:xfrm>
          <a:prstGeom prst="rect">
            <a:avLst/>
          </a:prstGeom>
          <a:noFill/>
        </p:spPr>
      </p:pic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0" y="90487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uk-UA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56" name="Rectangle 8"/>
          <p:cNvSpPr>
            <a:spLocks noChangeArrowheads="1"/>
          </p:cNvSpPr>
          <p:nvPr/>
        </p:nvSpPr>
        <p:spPr bwMode="auto">
          <a:xfrm>
            <a:off x="142844" y="258768"/>
            <a:ext cx="900115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pic>
        <p:nvPicPr>
          <p:cNvPr id="2055" name="Picture 7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500166" y="1928802"/>
            <a:ext cx="581025" cy="447675"/>
          </a:xfrm>
          <a:prstGeom prst="rect">
            <a:avLst/>
          </a:prstGeom>
          <a:noFill/>
        </p:spPr>
      </p:pic>
      <p:sp>
        <p:nvSpPr>
          <p:cNvPr id="2057" name="Rectangle 9"/>
          <p:cNvSpPr>
            <a:spLocks noChangeArrowheads="1"/>
          </p:cNvSpPr>
          <p:nvPr/>
        </p:nvSpPr>
        <p:spPr bwMode="auto">
          <a:xfrm>
            <a:off x="0" y="90487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uk-UA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94" name="Picture 4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786578" y="214290"/>
            <a:ext cx="581025" cy="447675"/>
          </a:xfrm>
          <a:prstGeom prst="rect">
            <a:avLst/>
          </a:prstGeom>
          <a:noFill/>
        </p:spPr>
      </p:pic>
      <p:sp>
        <p:nvSpPr>
          <p:cNvPr id="95" name="Дуга 94"/>
          <p:cNvSpPr/>
          <p:nvPr/>
        </p:nvSpPr>
        <p:spPr>
          <a:xfrm rot="562853">
            <a:off x="-224751" y="4305680"/>
            <a:ext cx="4831423" cy="1145271"/>
          </a:xfrm>
          <a:prstGeom prst="arc">
            <a:avLst>
              <a:gd name="adj1" fmla="val 13374562"/>
              <a:gd name="adj2" fmla="val 21496755"/>
            </a:avLst>
          </a:prstGeom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97" name="Прямоугольник 96"/>
          <p:cNvSpPr/>
          <p:nvPr/>
        </p:nvSpPr>
        <p:spPr>
          <a:xfrm>
            <a:off x="428596" y="4214818"/>
            <a:ext cx="200026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2400" b="1" dirty="0" smtClean="0">
                <a:solidFill>
                  <a:srgbClr val="C00000"/>
                </a:solidFill>
                <a:latin typeface="Book Antiqua" pitchFamily="18" charset="0"/>
              </a:rPr>
              <a:t>у =         </a:t>
            </a:r>
            <a:r>
              <a:rPr lang="ru-RU" sz="2400" b="1" dirty="0" smtClean="0">
                <a:solidFill>
                  <a:srgbClr val="C00000"/>
                </a:solidFill>
                <a:latin typeface="Cambria Math"/>
                <a:ea typeface="Cambria Math"/>
              </a:rPr>
              <a:t>⎯ </a:t>
            </a:r>
            <a:r>
              <a:rPr lang="ru-RU" sz="2400" b="1" dirty="0" smtClean="0">
                <a:solidFill>
                  <a:srgbClr val="C00000"/>
                </a:solidFill>
                <a:latin typeface="Book Antiqua" pitchFamily="18" charset="0"/>
                <a:ea typeface="Cambria Math"/>
              </a:rPr>
              <a:t>5</a:t>
            </a:r>
            <a:endParaRPr lang="ru-RU" sz="2400" b="1" dirty="0">
              <a:solidFill>
                <a:srgbClr val="C00000"/>
              </a:solidFill>
              <a:latin typeface="Book Antiqua" pitchFamily="18" charset="0"/>
            </a:endParaRPr>
          </a:p>
        </p:txBody>
      </p:sp>
      <p:pic>
        <p:nvPicPr>
          <p:cNvPr id="99" name="Picture 7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000100" y="4214818"/>
            <a:ext cx="581025" cy="447675"/>
          </a:xfrm>
          <a:prstGeom prst="rect">
            <a:avLst/>
          </a:prstGeom>
          <a:noFill/>
        </p:spPr>
      </p:pic>
      <p:sp>
        <p:nvSpPr>
          <p:cNvPr id="2059" name="Rectangle 1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pic>
        <p:nvPicPr>
          <p:cNvPr id="2058" name="Picture 10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285852" y="571480"/>
            <a:ext cx="1123950" cy="466725"/>
          </a:xfrm>
          <a:prstGeom prst="rect">
            <a:avLst/>
          </a:prstGeom>
          <a:noFill/>
        </p:spPr>
      </p:pic>
      <p:sp>
        <p:nvSpPr>
          <p:cNvPr id="2060" name="Rectangle 12"/>
          <p:cNvSpPr>
            <a:spLocks noChangeArrowheads="1"/>
          </p:cNvSpPr>
          <p:nvPr/>
        </p:nvSpPr>
        <p:spPr bwMode="auto">
          <a:xfrm>
            <a:off x="0" y="92392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uk-UA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0" name="Дуга 99"/>
          <p:cNvSpPr/>
          <p:nvPr/>
        </p:nvSpPr>
        <p:spPr>
          <a:xfrm rot="10374469" flipV="1">
            <a:off x="5207851" y="2340957"/>
            <a:ext cx="6766990" cy="1461706"/>
          </a:xfrm>
          <a:prstGeom prst="arc">
            <a:avLst>
              <a:gd name="adj1" fmla="val 17931876"/>
              <a:gd name="adj2" fmla="val 21524684"/>
            </a:avLst>
          </a:prstGeom>
          <a:ln w="19050">
            <a:solidFill>
              <a:srgbClr val="3111B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2062" name="Rectangle 1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sp>
        <p:nvSpPr>
          <p:cNvPr id="2063" name="Rectangle 15"/>
          <p:cNvSpPr>
            <a:spLocks noChangeArrowheads="1"/>
          </p:cNvSpPr>
          <p:nvPr/>
        </p:nvSpPr>
        <p:spPr bwMode="auto">
          <a:xfrm>
            <a:off x="0" y="92392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uk-UA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1" name="Дуга 100"/>
          <p:cNvSpPr/>
          <p:nvPr/>
        </p:nvSpPr>
        <p:spPr>
          <a:xfrm rot="562853">
            <a:off x="-1010016" y="2512959"/>
            <a:ext cx="4890263" cy="1156915"/>
          </a:xfrm>
          <a:prstGeom prst="arc">
            <a:avLst>
              <a:gd name="adj1" fmla="val 13788699"/>
              <a:gd name="adj2" fmla="val 21549152"/>
            </a:avLst>
          </a:prstGeom>
          <a:ln w="19050">
            <a:solidFill>
              <a:srgbClr val="3111B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2065" name="Rectangle 1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pic>
        <p:nvPicPr>
          <p:cNvPr id="2064" name="Picture 16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358082" y="2643182"/>
            <a:ext cx="895350" cy="466725"/>
          </a:xfrm>
          <a:prstGeom prst="rect">
            <a:avLst/>
          </a:prstGeom>
          <a:noFill/>
        </p:spPr>
      </p:pic>
      <p:sp>
        <p:nvSpPr>
          <p:cNvPr id="2066" name="Rectangle 18"/>
          <p:cNvSpPr>
            <a:spLocks noChangeArrowheads="1"/>
          </p:cNvSpPr>
          <p:nvPr/>
        </p:nvSpPr>
        <p:spPr bwMode="auto">
          <a:xfrm>
            <a:off x="0" y="92392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uk-UA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2" name="Прямоугольник 101"/>
          <p:cNvSpPr/>
          <p:nvPr/>
        </p:nvSpPr>
        <p:spPr>
          <a:xfrm>
            <a:off x="6786578" y="2643182"/>
            <a:ext cx="108074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ru-RU" sz="2400" b="1" dirty="0" smtClean="0">
                <a:solidFill>
                  <a:srgbClr val="3111B9"/>
                </a:solidFill>
                <a:latin typeface="Book Antiqua" pitchFamily="18" charset="0"/>
              </a:rPr>
              <a:t>у =</a:t>
            </a:r>
            <a:r>
              <a:rPr lang="ru-RU" b="1" dirty="0" smtClean="0">
                <a:solidFill>
                  <a:srgbClr val="3111B9"/>
                </a:solidFill>
                <a:latin typeface="Book Antiqua" pitchFamily="18" charset="0"/>
              </a:rPr>
              <a:t>        </a:t>
            </a:r>
            <a:endParaRPr lang="ru-RU" sz="2400" b="1" dirty="0">
              <a:solidFill>
                <a:srgbClr val="3111B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3" name="Прямоугольник 102"/>
          <p:cNvSpPr/>
          <p:nvPr/>
        </p:nvSpPr>
        <p:spPr>
          <a:xfrm>
            <a:off x="642910" y="2643182"/>
            <a:ext cx="108074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ru-RU" sz="2400" b="1" dirty="0" smtClean="0">
                <a:solidFill>
                  <a:srgbClr val="0070C0"/>
                </a:solidFill>
                <a:latin typeface="Book Antiqua" pitchFamily="18" charset="0"/>
              </a:rPr>
              <a:t>у =</a:t>
            </a:r>
            <a:r>
              <a:rPr lang="ru-RU" b="1" dirty="0" smtClean="0">
                <a:solidFill>
                  <a:srgbClr val="0070C0"/>
                </a:solidFill>
                <a:latin typeface="Book Antiqua" pitchFamily="18" charset="0"/>
              </a:rPr>
              <a:t>        </a:t>
            </a:r>
            <a:endParaRPr lang="ru-RU" sz="24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4" name="Picture 10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214414" y="2643182"/>
            <a:ext cx="1123950" cy="466725"/>
          </a:xfrm>
          <a:prstGeom prst="rect">
            <a:avLst/>
          </a:prstGeom>
          <a:noFill/>
        </p:spPr>
      </p:pic>
      <p:sp>
        <p:nvSpPr>
          <p:cNvPr id="105" name="Line 27"/>
          <p:cNvSpPr>
            <a:spLocks noChangeShapeType="1"/>
          </p:cNvSpPr>
          <p:nvPr/>
        </p:nvSpPr>
        <p:spPr bwMode="auto">
          <a:xfrm flipH="1">
            <a:off x="4572000" y="214289"/>
            <a:ext cx="0" cy="6429421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uk-UA"/>
          </a:p>
        </p:txBody>
      </p:sp>
      <p:sp>
        <p:nvSpPr>
          <p:cNvPr id="106" name="Line 22"/>
          <p:cNvSpPr>
            <a:spLocks noChangeShapeType="1"/>
          </p:cNvSpPr>
          <p:nvPr/>
        </p:nvSpPr>
        <p:spPr bwMode="auto">
          <a:xfrm>
            <a:off x="220662" y="3429000"/>
            <a:ext cx="8702675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uk-UA"/>
          </a:p>
        </p:txBody>
      </p:sp>
    </p:spTree>
  </p:cSld>
  <p:clrMapOvr>
    <a:masterClrMapping/>
  </p:clrMapOvr>
  <p:transition>
    <p:pull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10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10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1000"/>
                                        <p:tgtEl>
                                          <p:spTgt spid="20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3" dur="10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000"/>
                            </p:stCondLst>
                            <p:childTnLst>
                              <p:par>
                                <p:cTn id="3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20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10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1000"/>
                            </p:stCondLst>
                            <p:childTnLst>
                              <p:par>
                                <p:cTn id="4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1000"/>
                                        <p:tgtEl>
                                          <p:spTgt spid="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7" dur="10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1000"/>
                            </p:stCondLst>
                            <p:childTnLst>
                              <p:par>
                                <p:cTn id="5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10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4" dur="10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9" dur="10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1000"/>
                            </p:stCondLst>
                            <p:childTnLst>
                              <p:par>
                                <p:cTn id="7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3" dur="10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6" dur="1000"/>
                                        <p:tgtEl>
                                          <p:spTgt spid="20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81" dur="10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1000"/>
                            </p:stCondLst>
                            <p:childTnLst>
                              <p:par>
                                <p:cTn id="8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5" dur="1000"/>
                                        <p:tgtEl>
                                          <p:spTgt spid="1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8" dur="10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" grpId="0" animBg="1"/>
      <p:bldP spid="75" grpId="0" build="allAtOnce"/>
      <p:bldP spid="78" grpId="1" animBg="1"/>
      <p:bldP spid="86" grpId="0" animBg="1"/>
      <p:bldP spid="90" grpId="0"/>
      <p:bldP spid="95" grpId="0" animBg="1"/>
      <p:bldP spid="97" grpId="0"/>
      <p:bldP spid="100" grpId="0" animBg="1"/>
      <p:bldP spid="101" grpId="0" animBg="1"/>
      <p:bldP spid="10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97000">
              <a:srgbClr val="FFFFFF">
                <a:alpha val="14000"/>
              </a:srgbClr>
            </a:gs>
            <a:gs pos="99000">
              <a:srgbClr val="9CB86E"/>
            </a:gs>
            <a:gs pos="0">
              <a:srgbClr val="FFFF99"/>
            </a:gs>
          </a:gsLst>
          <a:path path="rect">
            <a:fillToRect l="100000" t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55"/>
          <p:cNvGrpSpPr>
            <a:grpSpLocks/>
          </p:cNvGrpSpPr>
          <p:nvPr/>
        </p:nvGrpSpPr>
        <p:grpSpPr bwMode="auto">
          <a:xfrm>
            <a:off x="1785918" y="857232"/>
            <a:ext cx="2262180" cy="2928958"/>
            <a:chOff x="904" y="483"/>
            <a:chExt cx="1425" cy="1845"/>
          </a:xfrm>
        </p:grpSpPr>
        <p:sp>
          <p:nvSpPr>
            <p:cNvPr id="6171" name="Text Box 9"/>
            <p:cNvSpPr txBox="1">
              <a:spLocks noChangeArrowheads="1"/>
            </p:cNvSpPr>
            <p:nvPr/>
          </p:nvSpPr>
          <p:spPr bwMode="auto">
            <a:xfrm rot="17953284">
              <a:off x="1128" y="1088"/>
              <a:ext cx="1159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ru-RU" sz="2000" b="1" dirty="0">
                  <a:latin typeface="Book Antiqua" pitchFamily="18" charset="0"/>
                </a:rPr>
                <a:t>у =</a:t>
              </a:r>
              <a:r>
                <a:rPr lang="en-US" sz="2000" b="1" dirty="0">
                  <a:latin typeface="Book Antiqua" pitchFamily="18" charset="0"/>
                </a:rPr>
                <a:t>k</a:t>
              </a:r>
              <a:r>
                <a:rPr lang="ru-RU" sz="2000" b="1" dirty="0" err="1">
                  <a:latin typeface="Book Antiqua" pitchFamily="18" charset="0"/>
                </a:rPr>
                <a:t>х</a:t>
              </a:r>
              <a:r>
                <a:rPr lang="en-US" sz="2000" b="1" dirty="0" smtClean="0">
                  <a:latin typeface="Book Antiqua" pitchFamily="18" charset="0"/>
                </a:rPr>
                <a:t>+b</a:t>
              </a:r>
              <a:r>
                <a:rPr lang="uk-UA" sz="2000" b="1" dirty="0" smtClean="0">
                  <a:latin typeface="Book Antiqua" pitchFamily="18" charset="0"/>
                </a:rPr>
                <a:t>, </a:t>
              </a:r>
              <a:r>
                <a:rPr lang="en-US" sz="2000" b="1" dirty="0" smtClean="0">
                  <a:latin typeface="Book Antiqua" pitchFamily="18" charset="0"/>
                </a:rPr>
                <a:t>k&gt;</a:t>
              </a:r>
              <a:r>
                <a:rPr lang="uk-UA" sz="2000" b="1" dirty="0" smtClean="0">
                  <a:latin typeface="Book Antiqua" pitchFamily="18" charset="0"/>
                </a:rPr>
                <a:t>0</a:t>
              </a:r>
              <a:endParaRPr lang="ru-RU" sz="2000" b="1" dirty="0">
                <a:latin typeface="Book Antiqua" pitchFamily="18" charset="0"/>
              </a:endParaRPr>
            </a:p>
          </p:txBody>
        </p:sp>
        <p:sp>
          <p:nvSpPr>
            <p:cNvPr id="6172" name="Line 11"/>
            <p:cNvSpPr>
              <a:spLocks noChangeShapeType="1"/>
            </p:cNvSpPr>
            <p:nvPr/>
          </p:nvSpPr>
          <p:spPr bwMode="auto">
            <a:xfrm flipV="1">
              <a:off x="904" y="768"/>
              <a:ext cx="912" cy="1560"/>
            </a:xfrm>
            <a:prstGeom prst="line">
              <a:avLst/>
            </a:prstGeom>
            <a:noFill/>
            <a:ln w="19050">
              <a:solidFill>
                <a:srgbClr val="00B050"/>
              </a:solidFill>
              <a:round/>
              <a:headEnd/>
              <a:tailEnd/>
            </a:ln>
          </p:spPr>
          <p:txBody>
            <a:bodyPr/>
            <a:lstStyle/>
            <a:p>
              <a:endParaRPr lang="uk-UA"/>
            </a:p>
          </p:txBody>
        </p:sp>
        <p:grpSp>
          <p:nvGrpSpPr>
            <p:cNvPr id="3" name="Group 36"/>
            <p:cNvGrpSpPr>
              <a:grpSpLocks/>
            </p:cNvGrpSpPr>
            <p:nvPr/>
          </p:nvGrpSpPr>
          <p:grpSpPr bwMode="auto">
            <a:xfrm>
              <a:off x="904" y="483"/>
              <a:ext cx="1425" cy="1551"/>
              <a:chOff x="904" y="483"/>
              <a:chExt cx="1425" cy="1551"/>
            </a:xfrm>
          </p:grpSpPr>
          <p:sp>
            <p:nvSpPr>
              <p:cNvPr id="6176" name="Text Box 7"/>
              <p:cNvSpPr txBox="1">
                <a:spLocks noChangeArrowheads="1"/>
              </p:cNvSpPr>
              <p:nvPr/>
            </p:nvSpPr>
            <p:spPr bwMode="auto">
              <a:xfrm>
                <a:off x="2029" y="1743"/>
                <a:ext cx="300" cy="29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r>
                  <a:rPr lang="ru-RU" sz="2400" b="1" dirty="0" err="1">
                    <a:latin typeface="Book Antiqua" pitchFamily="18" charset="0"/>
                  </a:rPr>
                  <a:t>х</a:t>
                </a:r>
                <a:endParaRPr lang="ru-RU" sz="2400" b="1" dirty="0">
                  <a:latin typeface="Book Antiqua" pitchFamily="18" charset="0"/>
                </a:endParaRPr>
              </a:p>
            </p:txBody>
          </p:sp>
          <p:sp>
            <p:nvSpPr>
              <p:cNvPr id="6177" name="Text Box 8"/>
              <p:cNvSpPr txBox="1">
                <a:spLocks noChangeArrowheads="1"/>
              </p:cNvSpPr>
              <p:nvPr/>
            </p:nvSpPr>
            <p:spPr bwMode="auto">
              <a:xfrm>
                <a:off x="904" y="483"/>
                <a:ext cx="223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ru-RU" sz="2400" b="1" dirty="0">
                    <a:latin typeface="Book Antiqua" pitchFamily="18" charset="0"/>
                  </a:rPr>
                  <a:t>у</a:t>
                </a:r>
              </a:p>
            </p:txBody>
          </p:sp>
        </p:grpSp>
      </p:grpSp>
      <p:grpSp>
        <p:nvGrpSpPr>
          <p:cNvPr id="4" name="Group 56"/>
          <p:cNvGrpSpPr>
            <a:grpSpLocks/>
          </p:cNvGrpSpPr>
          <p:nvPr/>
        </p:nvGrpSpPr>
        <p:grpSpPr bwMode="auto">
          <a:xfrm>
            <a:off x="6357513" y="928141"/>
            <a:ext cx="2125783" cy="2197115"/>
            <a:chOff x="3021" y="419"/>
            <a:chExt cx="1334" cy="1557"/>
          </a:xfrm>
        </p:grpSpPr>
        <p:sp>
          <p:nvSpPr>
            <p:cNvPr id="6164" name="Text Box 18"/>
            <p:cNvSpPr txBox="1">
              <a:spLocks noChangeArrowheads="1"/>
            </p:cNvSpPr>
            <p:nvPr/>
          </p:nvSpPr>
          <p:spPr bwMode="auto">
            <a:xfrm>
              <a:off x="3604" y="875"/>
              <a:ext cx="598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ru-RU" sz="2400" b="1" dirty="0">
                  <a:solidFill>
                    <a:srgbClr val="009999"/>
                  </a:solidFill>
                  <a:latin typeface="Book Antiqua" pitchFamily="18" charset="0"/>
                </a:rPr>
                <a:t>у = х</a:t>
              </a:r>
              <a:r>
                <a:rPr lang="ru-RU" sz="2400" b="1" baseline="30000" dirty="0">
                  <a:solidFill>
                    <a:srgbClr val="009999"/>
                  </a:solidFill>
                  <a:latin typeface="Book Antiqua" pitchFamily="18" charset="0"/>
                </a:rPr>
                <a:t>2</a:t>
              </a:r>
              <a:endParaRPr lang="ru-RU" sz="2400" b="1" dirty="0">
                <a:solidFill>
                  <a:srgbClr val="009999"/>
                </a:solidFill>
                <a:latin typeface="Book Antiqua" pitchFamily="18" charset="0"/>
              </a:endParaRPr>
            </a:p>
          </p:txBody>
        </p:sp>
        <p:grpSp>
          <p:nvGrpSpPr>
            <p:cNvPr id="5" name="Group 37"/>
            <p:cNvGrpSpPr>
              <a:grpSpLocks/>
            </p:cNvGrpSpPr>
            <p:nvPr/>
          </p:nvGrpSpPr>
          <p:grpSpPr bwMode="auto">
            <a:xfrm>
              <a:off x="3021" y="419"/>
              <a:ext cx="1334" cy="1557"/>
              <a:chOff x="901" y="435"/>
              <a:chExt cx="1334" cy="1557"/>
            </a:xfrm>
          </p:grpSpPr>
          <p:sp>
            <p:nvSpPr>
              <p:cNvPr id="6168" name="Text Box 40"/>
              <p:cNvSpPr txBox="1">
                <a:spLocks noChangeArrowheads="1"/>
              </p:cNvSpPr>
              <p:nvPr/>
            </p:nvSpPr>
            <p:spPr bwMode="auto">
              <a:xfrm>
                <a:off x="2022" y="1701"/>
                <a:ext cx="213" cy="29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ru-RU" sz="2400" b="1" dirty="0" err="1">
                    <a:latin typeface="Book Antiqua" pitchFamily="18" charset="0"/>
                  </a:rPr>
                  <a:t>х</a:t>
                </a:r>
                <a:endParaRPr lang="ru-RU" sz="2400" b="1" dirty="0">
                  <a:latin typeface="Book Antiqua" pitchFamily="18" charset="0"/>
                </a:endParaRPr>
              </a:p>
            </p:txBody>
          </p:sp>
          <p:sp>
            <p:nvSpPr>
              <p:cNvPr id="6169" name="Text Box 41"/>
              <p:cNvSpPr txBox="1">
                <a:spLocks noChangeArrowheads="1"/>
              </p:cNvSpPr>
              <p:nvPr/>
            </p:nvSpPr>
            <p:spPr bwMode="auto">
              <a:xfrm>
                <a:off x="901" y="435"/>
                <a:ext cx="223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ru-RU" sz="2400" b="1" dirty="0">
                    <a:latin typeface="Book Antiqua" pitchFamily="18" charset="0"/>
                  </a:rPr>
                  <a:t>у</a:t>
                </a:r>
              </a:p>
            </p:txBody>
          </p:sp>
        </p:grpSp>
      </p:grpSp>
      <p:grpSp>
        <p:nvGrpSpPr>
          <p:cNvPr id="6" name="Group 68"/>
          <p:cNvGrpSpPr>
            <a:grpSpLocks/>
          </p:cNvGrpSpPr>
          <p:nvPr/>
        </p:nvGrpSpPr>
        <p:grpSpPr bwMode="auto">
          <a:xfrm>
            <a:off x="2214548" y="4000504"/>
            <a:ext cx="2103438" cy="1989138"/>
            <a:chOff x="4425" y="2238"/>
            <a:chExt cx="1325" cy="1253"/>
          </a:xfrm>
        </p:grpSpPr>
        <p:sp>
          <p:nvSpPr>
            <p:cNvPr id="6161" name="Freeform 31"/>
            <p:cNvSpPr>
              <a:spLocks/>
            </p:cNvSpPr>
            <p:nvPr/>
          </p:nvSpPr>
          <p:spPr bwMode="auto">
            <a:xfrm rot="5400000">
              <a:off x="4740" y="2373"/>
              <a:ext cx="765" cy="855"/>
            </a:xfrm>
            <a:custGeom>
              <a:avLst/>
              <a:gdLst>
                <a:gd name="T0" fmla="*/ 0 w 792"/>
                <a:gd name="T1" fmla="*/ 888 h 888"/>
                <a:gd name="T2" fmla="*/ 640 w 792"/>
                <a:gd name="T3" fmla="*/ 712 h 888"/>
                <a:gd name="T4" fmla="*/ 792 w 792"/>
                <a:gd name="T5" fmla="*/ 0 h 888"/>
                <a:gd name="T6" fmla="*/ 0 60000 65536"/>
                <a:gd name="T7" fmla="*/ 0 60000 65536"/>
                <a:gd name="T8" fmla="*/ 0 60000 65536"/>
                <a:gd name="T9" fmla="*/ 0 w 792"/>
                <a:gd name="T10" fmla="*/ 0 h 888"/>
                <a:gd name="T11" fmla="*/ 792 w 792"/>
                <a:gd name="T12" fmla="*/ 888 h 88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792" h="888">
                  <a:moveTo>
                    <a:pt x="0" y="888"/>
                  </a:moveTo>
                  <a:cubicBezTo>
                    <a:pt x="107" y="861"/>
                    <a:pt x="508" y="860"/>
                    <a:pt x="640" y="712"/>
                  </a:cubicBezTo>
                  <a:cubicBezTo>
                    <a:pt x="772" y="564"/>
                    <a:pt x="760" y="148"/>
                    <a:pt x="792" y="0"/>
                  </a:cubicBezTo>
                </a:path>
              </a:pathLst>
            </a:custGeom>
            <a:noFill/>
            <a:ln w="19050" cmpd="sng">
              <a:solidFill>
                <a:srgbClr val="0000FF"/>
              </a:solidFill>
              <a:round/>
              <a:headEnd/>
              <a:tailEnd/>
            </a:ln>
          </p:spPr>
          <p:txBody>
            <a:bodyPr/>
            <a:lstStyle/>
            <a:p>
              <a:endParaRPr lang="uk-UA"/>
            </a:p>
          </p:txBody>
        </p:sp>
        <p:sp>
          <p:nvSpPr>
            <p:cNvPr id="6158" name="Text Box 52"/>
            <p:cNvSpPr txBox="1">
              <a:spLocks noChangeArrowheads="1"/>
            </p:cNvSpPr>
            <p:nvPr/>
          </p:nvSpPr>
          <p:spPr bwMode="auto">
            <a:xfrm>
              <a:off x="5537" y="3200"/>
              <a:ext cx="213" cy="291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ru-RU" sz="2400" b="1" dirty="0" err="1">
                  <a:latin typeface="Book Antiqua" pitchFamily="18" charset="0"/>
                </a:rPr>
                <a:t>х</a:t>
              </a:r>
              <a:endParaRPr lang="ru-RU" sz="2400" b="1" dirty="0">
                <a:latin typeface="Book Antiqua" pitchFamily="18" charset="0"/>
              </a:endParaRPr>
            </a:p>
          </p:txBody>
        </p:sp>
        <p:sp>
          <p:nvSpPr>
            <p:cNvPr id="6159" name="Text Box 53"/>
            <p:cNvSpPr txBox="1">
              <a:spLocks noChangeArrowheads="1"/>
            </p:cNvSpPr>
            <p:nvPr/>
          </p:nvSpPr>
          <p:spPr bwMode="auto">
            <a:xfrm>
              <a:off x="4425" y="2238"/>
              <a:ext cx="223" cy="288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ru-RU" sz="2400" b="1" dirty="0">
                  <a:latin typeface="Book Antiqua" pitchFamily="18" charset="0"/>
                </a:rPr>
                <a:t>у</a:t>
              </a:r>
            </a:p>
          </p:txBody>
        </p:sp>
      </p:grpSp>
      <p:sp>
        <p:nvSpPr>
          <p:cNvPr id="237631" name="Text Box 63"/>
          <p:cNvSpPr txBox="1">
            <a:spLocks noChangeArrowheads="1"/>
          </p:cNvSpPr>
          <p:nvPr/>
        </p:nvSpPr>
        <p:spPr bwMode="auto">
          <a:xfrm>
            <a:off x="357158" y="785794"/>
            <a:ext cx="118814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Book Antiqua" pitchFamily="18" charset="0"/>
              </a:rPr>
              <a:t>Пряма</a:t>
            </a:r>
          </a:p>
        </p:txBody>
      </p:sp>
      <p:sp>
        <p:nvSpPr>
          <p:cNvPr id="237632" name="Text Box 64"/>
          <p:cNvSpPr txBox="1">
            <a:spLocks noChangeArrowheads="1"/>
          </p:cNvSpPr>
          <p:nvPr/>
        </p:nvSpPr>
        <p:spPr bwMode="auto">
          <a:xfrm>
            <a:off x="7286644" y="785794"/>
            <a:ext cx="16668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Book Antiqua" pitchFamily="18" charset="0"/>
              </a:rPr>
              <a:t>Парабола</a:t>
            </a:r>
          </a:p>
        </p:txBody>
      </p:sp>
      <p:sp>
        <p:nvSpPr>
          <p:cNvPr id="237634" name="Text Box 66"/>
          <p:cNvSpPr txBox="1">
            <a:spLocks noChangeArrowheads="1"/>
          </p:cNvSpPr>
          <p:nvPr/>
        </p:nvSpPr>
        <p:spPr bwMode="auto">
          <a:xfrm>
            <a:off x="285720" y="3786190"/>
            <a:ext cx="17192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24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Book Antiqua" pitchFamily="18" charset="0"/>
              </a:rPr>
              <a:t>Гіпербола</a:t>
            </a:r>
            <a:endParaRPr lang="ru-RU" sz="2400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Book Antiqua" pitchFamily="18" charset="0"/>
            </a:endParaRPr>
          </a:p>
        </p:txBody>
      </p:sp>
      <p:sp>
        <p:nvSpPr>
          <p:cNvPr id="44" name="Прямокутник 43"/>
          <p:cNvSpPr/>
          <p:nvPr/>
        </p:nvSpPr>
        <p:spPr>
          <a:xfrm>
            <a:off x="357158" y="142852"/>
            <a:ext cx="8358246" cy="584775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sz="3200" b="1" dirty="0" err="1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Book Antiqua" pitchFamily="18" charset="0"/>
              </a:rPr>
              <a:t>Графіки</a:t>
            </a:r>
            <a:r>
              <a:rPr lang="ru-RU" sz="3200" b="1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Book Antiqua" pitchFamily="18" charset="0"/>
              </a:rPr>
              <a:t> </a:t>
            </a:r>
            <a:r>
              <a:rPr lang="ru-RU" sz="3200" b="1" dirty="0" err="1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Book Antiqua" pitchFamily="18" charset="0"/>
              </a:rPr>
              <a:t>елементарних</a:t>
            </a:r>
            <a:r>
              <a:rPr lang="ru-RU" sz="3200" b="1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Book Antiqua" pitchFamily="18" charset="0"/>
              </a:rPr>
              <a:t> </a:t>
            </a:r>
            <a:r>
              <a:rPr lang="ru-RU" sz="3200" b="1" dirty="0" err="1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Book Antiqua" pitchFamily="18" charset="0"/>
              </a:rPr>
              <a:t>функцій</a:t>
            </a:r>
            <a:endParaRPr lang="uk-UA" sz="3200" b="1" dirty="0">
              <a:ln w="11430"/>
              <a:solidFill>
                <a:srgbClr val="FF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Book Antiqua" pitchFamily="18" charset="0"/>
            </a:endParaRPr>
          </a:p>
        </p:txBody>
      </p:sp>
      <p:cxnSp>
        <p:nvCxnSpPr>
          <p:cNvPr id="35" name="Прямая соединительная линия 34"/>
          <p:cNvCxnSpPr/>
          <p:nvPr/>
        </p:nvCxnSpPr>
        <p:spPr>
          <a:xfrm>
            <a:off x="1000100" y="1500174"/>
            <a:ext cx="2357454" cy="2214578"/>
          </a:xfrm>
          <a:prstGeom prst="line">
            <a:avLst/>
          </a:prstGeom>
          <a:ln w="190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Прямоугольник 35"/>
          <p:cNvSpPr/>
          <p:nvPr/>
        </p:nvSpPr>
        <p:spPr>
          <a:xfrm rot="2598352">
            <a:off x="493699" y="1830711"/>
            <a:ext cx="155042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>
                <a:latin typeface="Book Antiqua" pitchFamily="18" charset="0"/>
              </a:rPr>
              <a:t>у =</a:t>
            </a:r>
            <a:r>
              <a:rPr lang="en-US" b="1" dirty="0" smtClean="0">
                <a:latin typeface="Book Antiqua" pitchFamily="18" charset="0"/>
              </a:rPr>
              <a:t>k</a:t>
            </a:r>
            <a:r>
              <a:rPr lang="ru-RU" b="1" dirty="0" err="1" smtClean="0">
                <a:latin typeface="Book Antiqua" pitchFamily="18" charset="0"/>
              </a:rPr>
              <a:t>х</a:t>
            </a:r>
            <a:r>
              <a:rPr lang="en-US" b="1" dirty="0" smtClean="0">
                <a:latin typeface="Book Antiqua" pitchFamily="18" charset="0"/>
              </a:rPr>
              <a:t>+b</a:t>
            </a:r>
            <a:r>
              <a:rPr lang="uk-UA" b="1" dirty="0" smtClean="0">
                <a:latin typeface="Book Antiqua" pitchFamily="18" charset="0"/>
              </a:rPr>
              <a:t>, </a:t>
            </a:r>
            <a:r>
              <a:rPr lang="en-US" b="1" dirty="0" smtClean="0">
                <a:latin typeface="Book Antiqua" pitchFamily="18" charset="0"/>
              </a:rPr>
              <a:t>k</a:t>
            </a:r>
            <a:r>
              <a:rPr lang="en-US" b="1" dirty="0" smtClean="0">
                <a:latin typeface="Times New Roman"/>
                <a:cs typeface="Times New Roman"/>
              </a:rPr>
              <a:t>&lt;</a:t>
            </a:r>
            <a:r>
              <a:rPr lang="uk-UA" b="1" dirty="0" smtClean="0">
                <a:latin typeface="Book Antiqua" pitchFamily="18" charset="0"/>
              </a:rPr>
              <a:t>0</a:t>
            </a:r>
            <a:endParaRPr lang="ru-RU" b="1" dirty="0">
              <a:latin typeface="Book Antiqua" pitchFamily="18" charset="0"/>
            </a:endParaRPr>
          </a:p>
        </p:txBody>
      </p:sp>
      <p:sp>
        <p:nvSpPr>
          <p:cNvPr id="38" name="Freeform 31"/>
          <p:cNvSpPr>
            <a:spLocks/>
          </p:cNvSpPr>
          <p:nvPr/>
        </p:nvSpPr>
        <p:spPr bwMode="auto">
          <a:xfrm rot="15991344">
            <a:off x="1178558" y="5532067"/>
            <a:ext cx="1214446" cy="1357322"/>
          </a:xfrm>
          <a:custGeom>
            <a:avLst/>
            <a:gdLst>
              <a:gd name="T0" fmla="*/ 0 w 792"/>
              <a:gd name="T1" fmla="*/ 888 h 888"/>
              <a:gd name="T2" fmla="*/ 640 w 792"/>
              <a:gd name="T3" fmla="*/ 712 h 888"/>
              <a:gd name="T4" fmla="*/ 792 w 792"/>
              <a:gd name="T5" fmla="*/ 0 h 888"/>
              <a:gd name="T6" fmla="*/ 0 60000 65536"/>
              <a:gd name="T7" fmla="*/ 0 60000 65536"/>
              <a:gd name="T8" fmla="*/ 0 60000 65536"/>
              <a:gd name="T9" fmla="*/ 0 w 792"/>
              <a:gd name="T10" fmla="*/ 0 h 888"/>
              <a:gd name="T11" fmla="*/ 792 w 792"/>
              <a:gd name="T12" fmla="*/ 888 h 88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792" h="888">
                <a:moveTo>
                  <a:pt x="0" y="888"/>
                </a:moveTo>
                <a:cubicBezTo>
                  <a:pt x="107" y="861"/>
                  <a:pt x="508" y="860"/>
                  <a:pt x="640" y="712"/>
                </a:cubicBezTo>
                <a:cubicBezTo>
                  <a:pt x="772" y="564"/>
                  <a:pt x="760" y="148"/>
                  <a:pt x="792" y="0"/>
                </a:cubicBezTo>
              </a:path>
            </a:pathLst>
          </a:custGeom>
          <a:noFill/>
          <a:ln w="19050" cmpd="sng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uk-UA"/>
          </a:p>
        </p:txBody>
      </p:sp>
      <p:sp>
        <p:nvSpPr>
          <p:cNvPr id="39" name="Прямоугольник 38"/>
          <p:cNvSpPr/>
          <p:nvPr/>
        </p:nvSpPr>
        <p:spPr>
          <a:xfrm>
            <a:off x="6143636" y="3786190"/>
            <a:ext cx="288802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sz="24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Book Antiqua" pitchFamily="18" charset="0"/>
              </a:rPr>
              <a:t>Вітка</a:t>
            </a:r>
            <a:r>
              <a:rPr lang="ru-RU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Book Antiqua" pitchFamily="18" charset="0"/>
              </a:rPr>
              <a:t>  </a:t>
            </a:r>
            <a:r>
              <a:rPr lang="ru-RU" sz="24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Book Antiqua" pitchFamily="18" charset="0"/>
              </a:rPr>
              <a:t>параболи</a:t>
            </a:r>
            <a:endParaRPr lang="ru-RU" sz="2400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Book Antiqua" pitchFamily="18" charset="0"/>
            </a:endParaRPr>
          </a:p>
        </p:txBody>
      </p:sp>
      <p:grpSp>
        <p:nvGrpSpPr>
          <p:cNvPr id="40" name="Group 68"/>
          <p:cNvGrpSpPr>
            <a:grpSpLocks/>
          </p:cNvGrpSpPr>
          <p:nvPr/>
        </p:nvGrpSpPr>
        <p:grpSpPr bwMode="auto">
          <a:xfrm>
            <a:off x="6072193" y="4143381"/>
            <a:ext cx="2266951" cy="2176464"/>
            <a:chOff x="4380" y="2058"/>
            <a:chExt cx="1428" cy="1371"/>
          </a:xfrm>
        </p:grpSpPr>
        <p:sp>
          <p:nvSpPr>
            <p:cNvPr id="46" name="Text Box 52"/>
            <p:cNvSpPr txBox="1">
              <a:spLocks noChangeArrowheads="1"/>
            </p:cNvSpPr>
            <p:nvPr/>
          </p:nvSpPr>
          <p:spPr bwMode="auto">
            <a:xfrm>
              <a:off x="5595" y="3138"/>
              <a:ext cx="213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ru-RU" sz="2400" b="1" dirty="0" err="1">
                  <a:latin typeface="Book Antiqua" pitchFamily="18" charset="0"/>
                </a:rPr>
                <a:t>х</a:t>
              </a:r>
              <a:endParaRPr lang="ru-RU" sz="2400" b="1" dirty="0">
                <a:latin typeface="Book Antiqua" pitchFamily="18" charset="0"/>
              </a:endParaRPr>
            </a:p>
          </p:txBody>
        </p:sp>
        <p:sp>
          <p:nvSpPr>
            <p:cNvPr id="47" name="Text Box 53"/>
            <p:cNvSpPr txBox="1">
              <a:spLocks noChangeArrowheads="1"/>
            </p:cNvSpPr>
            <p:nvPr/>
          </p:nvSpPr>
          <p:spPr bwMode="auto">
            <a:xfrm>
              <a:off x="4380" y="2058"/>
              <a:ext cx="22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ru-RU" sz="2400" b="1" dirty="0">
                  <a:latin typeface="Book Antiqua" pitchFamily="18" charset="0"/>
                </a:rPr>
                <a:t>у</a:t>
              </a:r>
            </a:p>
          </p:txBody>
        </p:sp>
      </p:grpSp>
      <p:cxnSp>
        <p:nvCxnSpPr>
          <p:cNvPr id="52" name="Прямая со стрелкой 51"/>
          <p:cNvCxnSpPr/>
          <p:nvPr/>
        </p:nvCxnSpPr>
        <p:spPr>
          <a:xfrm rot="5400000" flipH="1" flipV="1">
            <a:off x="5287174" y="5428470"/>
            <a:ext cx="2286016" cy="1588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Прямоугольник 60"/>
          <p:cNvSpPr/>
          <p:nvPr/>
        </p:nvSpPr>
        <p:spPr>
          <a:xfrm>
            <a:off x="7072330" y="4786322"/>
            <a:ext cx="128588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>
                <a:solidFill>
                  <a:srgbClr val="CC00CC"/>
                </a:solidFill>
                <a:latin typeface="Book Antiqua" pitchFamily="18" charset="0"/>
              </a:rPr>
              <a:t>у =</a:t>
            </a:r>
            <a:r>
              <a:rPr lang="ru-RU" sz="2400" b="1" dirty="0" smtClean="0">
                <a:solidFill>
                  <a:srgbClr val="416F39"/>
                </a:solidFill>
                <a:latin typeface="Book Antiqua" pitchFamily="18" charset="0"/>
              </a:rPr>
              <a:t> </a:t>
            </a:r>
            <a:endParaRPr lang="ru-RU" sz="2400" b="1" dirty="0">
              <a:solidFill>
                <a:srgbClr val="416F39"/>
              </a:solidFill>
              <a:latin typeface="Book Antiqua" pitchFamily="18" charset="0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auto">
          <a:xfrm>
            <a:off x="0" y="148000"/>
            <a:ext cx="91440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643834" y="4786322"/>
            <a:ext cx="352425" cy="390525"/>
          </a:xfrm>
          <a:prstGeom prst="rect">
            <a:avLst/>
          </a:prstGeom>
          <a:noFill/>
        </p:spPr>
      </p:pic>
      <p:sp>
        <p:nvSpPr>
          <p:cNvPr id="1030" name="Rectangle 6"/>
          <p:cNvSpPr>
            <a:spLocks noChangeArrowheads="1"/>
          </p:cNvSpPr>
          <p:nvPr/>
        </p:nvSpPr>
        <p:spPr bwMode="auto">
          <a:xfrm>
            <a:off x="0" y="84772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uk-UA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sp>
        <p:nvSpPr>
          <p:cNvPr id="1033" name="Rectangle 9"/>
          <p:cNvSpPr>
            <a:spLocks noChangeArrowheads="1"/>
          </p:cNvSpPr>
          <p:nvPr/>
        </p:nvSpPr>
        <p:spPr bwMode="auto">
          <a:xfrm>
            <a:off x="0" y="500042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4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Book Antiqua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uk-UA" sz="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endParaRPr kumimoji="0" lang="uk-UA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35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sp>
        <p:nvSpPr>
          <p:cNvPr id="1037" name="Rectangle 1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sp>
        <p:nvSpPr>
          <p:cNvPr id="72" name="Дуга 71"/>
          <p:cNvSpPr/>
          <p:nvPr/>
        </p:nvSpPr>
        <p:spPr>
          <a:xfrm rot="10391530" flipV="1">
            <a:off x="6433065" y="5218747"/>
            <a:ext cx="3734734" cy="921101"/>
          </a:xfrm>
          <a:prstGeom prst="arc">
            <a:avLst>
              <a:gd name="adj1" fmla="val 16175462"/>
              <a:gd name="adj2" fmla="val 66077"/>
            </a:avLst>
          </a:prstGeom>
          <a:ln w="19050">
            <a:solidFill>
              <a:srgbClr val="CC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cxnSp>
        <p:nvCxnSpPr>
          <p:cNvPr id="54" name="Прямая со стрелкой 53"/>
          <p:cNvCxnSpPr/>
          <p:nvPr/>
        </p:nvCxnSpPr>
        <p:spPr>
          <a:xfrm>
            <a:off x="1071538" y="5572140"/>
            <a:ext cx="3143272" cy="1588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6" name="Прямая со стрелкой 55"/>
          <p:cNvCxnSpPr/>
          <p:nvPr/>
        </p:nvCxnSpPr>
        <p:spPr>
          <a:xfrm rot="16200000" flipV="1">
            <a:off x="1214427" y="5500689"/>
            <a:ext cx="2714620" cy="1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Прямая со стрелкой 59"/>
          <p:cNvCxnSpPr/>
          <p:nvPr/>
        </p:nvCxnSpPr>
        <p:spPr>
          <a:xfrm rot="16200000" flipV="1">
            <a:off x="615924" y="2527292"/>
            <a:ext cx="3057546" cy="3177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Прямая со стрелкой 62"/>
          <p:cNvCxnSpPr/>
          <p:nvPr/>
        </p:nvCxnSpPr>
        <p:spPr>
          <a:xfrm>
            <a:off x="642910" y="2928934"/>
            <a:ext cx="3214710" cy="1588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5" name="Прямая со стрелкой 64"/>
          <p:cNvCxnSpPr/>
          <p:nvPr/>
        </p:nvCxnSpPr>
        <p:spPr>
          <a:xfrm>
            <a:off x="5286380" y="5929330"/>
            <a:ext cx="3000396" cy="1588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7" name="Прямая со стрелкой 66"/>
          <p:cNvCxnSpPr/>
          <p:nvPr/>
        </p:nvCxnSpPr>
        <p:spPr>
          <a:xfrm>
            <a:off x="5214942" y="2786058"/>
            <a:ext cx="3214710" cy="1588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Прямая со стрелкой 72"/>
          <p:cNvCxnSpPr/>
          <p:nvPr/>
        </p:nvCxnSpPr>
        <p:spPr>
          <a:xfrm rot="5400000" flipH="1" flipV="1">
            <a:off x="5429256" y="2357430"/>
            <a:ext cx="2571768" cy="1588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8" name="Полилиния 47"/>
          <p:cNvSpPr/>
          <p:nvPr/>
        </p:nvSpPr>
        <p:spPr>
          <a:xfrm>
            <a:off x="6715140" y="1285860"/>
            <a:ext cx="714380" cy="1500198"/>
          </a:xfrm>
          <a:custGeom>
            <a:avLst/>
            <a:gdLst>
              <a:gd name="connsiteX0" fmla="*/ 838200 w 838200"/>
              <a:gd name="connsiteY0" fmla="*/ 0 h 1704975"/>
              <a:gd name="connsiteX1" fmla="*/ 381000 w 838200"/>
              <a:gd name="connsiteY1" fmla="*/ 1381125 h 1704975"/>
              <a:gd name="connsiteX2" fmla="*/ 0 w 838200"/>
              <a:gd name="connsiteY2" fmla="*/ 1704975 h 1704975"/>
              <a:gd name="connsiteX3" fmla="*/ 0 w 838200"/>
              <a:gd name="connsiteY3" fmla="*/ 1704975 h 17049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38200" h="1704975">
                <a:moveTo>
                  <a:pt x="838200" y="0"/>
                </a:moveTo>
                <a:cubicBezTo>
                  <a:pt x="679450" y="548481"/>
                  <a:pt x="520700" y="1096962"/>
                  <a:pt x="381000" y="1381125"/>
                </a:cubicBezTo>
                <a:cubicBezTo>
                  <a:pt x="241300" y="1665288"/>
                  <a:pt x="0" y="1704975"/>
                  <a:pt x="0" y="1704975"/>
                </a:cubicBezTo>
                <a:lnTo>
                  <a:pt x="0" y="1704975"/>
                </a:lnTo>
              </a:path>
            </a:pathLst>
          </a:custGeom>
          <a:ln w="19050">
            <a:solidFill>
              <a:srgbClr val="0099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49" name="Полилиния 48"/>
          <p:cNvSpPr/>
          <p:nvPr/>
        </p:nvSpPr>
        <p:spPr>
          <a:xfrm>
            <a:off x="6000760" y="1285860"/>
            <a:ext cx="714380" cy="1500198"/>
          </a:xfrm>
          <a:custGeom>
            <a:avLst/>
            <a:gdLst>
              <a:gd name="connsiteX0" fmla="*/ 0 w 733425"/>
              <a:gd name="connsiteY0" fmla="*/ 0 h 1628775"/>
              <a:gd name="connsiteX1" fmla="*/ 371475 w 733425"/>
              <a:gd name="connsiteY1" fmla="*/ 1266825 h 1628775"/>
              <a:gd name="connsiteX2" fmla="*/ 733425 w 733425"/>
              <a:gd name="connsiteY2" fmla="*/ 1628775 h 1628775"/>
              <a:gd name="connsiteX3" fmla="*/ 733425 w 733425"/>
              <a:gd name="connsiteY3" fmla="*/ 1628775 h 1628775"/>
              <a:gd name="connsiteX4" fmla="*/ 733425 w 733425"/>
              <a:gd name="connsiteY4" fmla="*/ 1628775 h 16287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33425" h="1628775">
                <a:moveTo>
                  <a:pt x="0" y="0"/>
                </a:moveTo>
                <a:cubicBezTo>
                  <a:pt x="124618" y="497681"/>
                  <a:pt x="249237" y="995362"/>
                  <a:pt x="371475" y="1266825"/>
                </a:cubicBezTo>
                <a:cubicBezTo>
                  <a:pt x="493713" y="1538288"/>
                  <a:pt x="733425" y="1628775"/>
                  <a:pt x="733425" y="1628775"/>
                </a:cubicBezTo>
                <a:lnTo>
                  <a:pt x="733425" y="1628775"/>
                </a:lnTo>
                <a:lnTo>
                  <a:pt x="733425" y="1628775"/>
                </a:lnTo>
              </a:path>
            </a:pathLst>
          </a:custGeom>
          <a:ln w="19050">
            <a:solidFill>
              <a:srgbClr val="0099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uk-UA" dirty="0">
              <a:solidFill>
                <a:srgbClr val="00B050"/>
              </a:solidFill>
            </a:endParaRPr>
          </a:p>
        </p:txBody>
      </p:sp>
      <p:sp>
        <p:nvSpPr>
          <p:cNvPr id="51" name="Freeform 31"/>
          <p:cNvSpPr>
            <a:spLocks/>
          </p:cNvSpPr>
          <p:nvPr/>
        </p:nvSpPr>
        <p:spPr bwMode="auto">
          <a:xfrm rot="191556">
            <a:off x="1204711" y="4271842"/>
            <a:ext cx="1244419" cy="1271133"/>
          </a:xfrm>
          <a:custGeom>
            <a:avLst/>
            <a:gdLst>
              <a:gd name="T0" fmla="*/ 0 w 792"/>
              <a:gd name="T1" fmla="*/ 888 h 888"/>
              <a:gd name="T2" fmla="*/ 640 w 792"/>
              <a:gd name="T3" fmla="*/ 712 h 888"/>
              <a:gd name="T4" fmla="*/ 792 w 792"/>
              <a:gd name="T5" fmla="*/ 0 h 888"/>
              <a:gd name="T6" fmla="*/ 0 60000 65536"/>
              <a:gd name="T7" fmla="*/ 0 60000 65536"/>
              <a:gd name="T8" fmla="*/ 0 60000 65536"/>
              <a:gd name="T9" fmla="*/ 0 w 792"/>
              <a:gd name="T10" fmla="*/ 0 h 888"/>
              <a:gd name="T11" fmla="*/ 792 w 792"/>
              <a:gd name="T12" fmla="*/ 888 h 88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792" h="888">
                <a:moveTo>
                  <a:pt x="0" y="888"/>
                </a:moveTo>
                <a:cubicBezTo>
                  <a:pt x="107" y="861"/>
                  <a:pt x="508" y="860"/>
                  <a:pt x="640" y="712"/>
                </a:cubicBezTo>
                <a:cubicBezTo>
                  <a:pt x="772" y="564"/>
                  <a:pt x="760" y="148"/>
                  <a:pt x="792" y="0"/>
                </a:cubicBezTo>
              </a:path>
            </a:pathLst>
          </a:custGeom>
          <a:noFill/>
          <a:ln w="19050" cmpd="sng">
            <a:solidFill>
              <a:srgbClr val="C00000"/>
            </a:solidFill>
            <a:round/>
            <a:headEnd/>
            <a:tailEnd/>
          </a:ln>
        </p:spPr>
        <p:txBody>
          <a:bodyPr/>
          <a:lstStyle/>
          <a:p>
            <a:endParaRPr lang="uk-UA"/>
          </a:p>
        </p:txBody>
      </p:sp>
      <p:sp>
        <p:nvSpPr>
          <p:cNvPr id="57" name="Freeform 31"/>
          <p:cNvSpPr>
            <a:spLocks/>
          </p:cNvSpPr>
          <p:nvPr/>
        </p:nvSpPr>
        <p:spPr bwMode="auto">
          <a:xfrm rot="11020786">
            <a:off x="2680937" y="5602513"/>
            <a:ext cx="1322973" cy="1219329"/>
          </a:xfrm>
          <a:custGeom>
            <a:avLst/>
            <a:gdLst>
              <a:gd name="T0" fmla="*/ 0 w 792"/>
              <a:gd name="T1" fmla="*/ 888 h 888"/>
              <a:gd name="T2" fmla="*/ 640 w 792"/>
              <a:gd name="T3" fmla="*/ 712 h 888"/>
              <a:gd name="T4" fmla="*/ 792 w 792"/>
              <a:gd name="T5" fmla="*/ 0 h 888"/>
              <a:gd name="T6" fmla="*/ 0 60000 65536"/>
              <a:gd name="T7" fmla="*/ 0 60000 65536"/>
              <a:gd name="T8" fmla="*/ 0 60000 65536"/>
              <a:gd name="T9" fmla="*/ 0 w 792"/>
              <a:gd name="T10" fmla="*/ 0 h 888"/>
              <a:gd name="T11" fmla="*/ 792 w 792"/>
              <a:gd name="T12" fmla="*/ 888 h 88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792" h="888">
                <a:moveTo>
                  <a:pt x="0" y="888"/>
                </a:moveTo>
                <a:cubicBezTo>
                  <a:pt x="107" y="861"/>
                  <a:pt x="508" y="860"/>
                  <a:pt x="640" y="712"/>
                </a:cubicBezTo>
                <a:cubicBezTo>
                  <a:pt x="772" y="564"/>
                  <a:pt x="760" y="148"/>
                  <a:pt x="792" y="0"/>
                </a:cubicBezTo>
              </a:path>
            </a:pathLst>
          </a:custGeom>
          <a:noFill/>
          <a:ln w="19050" cmpd="sng">
            <a:solidFill>
              <a:srgbClr val="C00000"/>
            </a:solidFill>
            <a:round/>
            <a:headEnd/>
            <a:tailEnd/>
          </a:ln>
        </p:spPr>
        <p:txBody>
          <a:bodyPr/>
          <a:lstStyle/>
          <a:p>
            <a:endParaRPr lang="uk-UA"/>
          </a:p>
        </p:txBody>
      </p:sp>
      <p:pic>
        <p:nvPicPr>
          <p:cNvPr id="21508" name="Picture 4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142976" y="4357694"/>
            <a:ext cx="152400" cy="685800"/>
          </a:xfrm>
          <a:prstGeom prst="rect">
            <a:avLst/>
          </a:prstGeom>
          <a:noFill/>
        </p:spPr>
      </p:pic>
      <p:sp>
        <p:nvSpPr>
          <p:cNvPr id="62" name="Прямоугольник 61"/>
          <p:cNvSpPr/>
          <p:nvPr/>
        </p:nvSpPr>
        <p:spPr>
          <a:xfrm>
            <a:off x="1428728" y="4429132"/>
            <a:ext cx="714380" cy="4286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uk-UA" sz="2100" b="1" dirty="0" smtClean="0">
                <a:solidFill>
                  <a:srgbClr val="C00000"/>
                </a:solidFill>
                <a:latin typeface="Book Antiqua" pitchFamily="18" charset="0"/>
                <a:ea typeface="Times New Roman" pitchFamily="18" charset="0"/>
                <a:cs typeface="Times New Roman" pitchFamily="18" charset="0"/>
              </a:rPr>
              <a:t>k</a:t>
            </a:r>
            <a:r>
              <a:rPr lang="en-US" sz="2100" dirty="0" smtClean="0">
                <a:solidFill>
                  <a:srgbClr val="C00000"/>
                </a:solidFill>
                <a:latin typeface="Book Antiqua" pitchFamily="18" charset="0"/>
                <a:ea typeface="Times New Roman" pitchFamily="18" charset="0"/>
                <a:cs typeface="Times New Roman" pitchFamily="18" charset="0"/>
              </a:rPr>
              <a:t>&lt;</a:t>
            </a:r>
            <a:r>
              <a:rPr lang="uk-UA" sz="2100" b="1" dirty="0" smtClean="0">
                <a:solidFill>
                  <a:srgbClr val="C00000"/>
                </a:solidFill>
                <a:latin typeface="Book Antiqua" pitchFamily="18" charset="0"/>
                <a:ea typeface="Times New Roman" pitchFamily="18" charset="0"/>
                <a:cs typeface="Times New Roman" pitchFamily="18" charset="0"/>
              </a:rPr>
              <a:t>0</a:t>
            </a:r>
            <a:endParaRPr lang="uk-UA" sz="2100" dirty="0" smtClean="0">
              <a:solidFill>
                <a:prstClr val="black"/>
              </a:solidFill>
              <a:latin typeface="Book Antiqua" pitchFamily="18" charset="0"/>
              <a:cs typeface="Arial" pitchFamily="34" charset="0"/>
            </a:endParaRPr>
          </a:p>
        </p:txBody>
      </p:sp>
      <p:sp>
        <p:nvSpPr>
          <p:cNvPr id="64" name="Прямоугольник 63"/>
          <p:cNvSpPr/>
          <p:nvPr/>
        </p:nvSpPr>
        <p:spPr>
          <a:xfrm>
            <a:off x="571472" y="4429132"/>
            <a:ext cx="71438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uk-UA" sz="1600" b="1" dirty="0" smtClean="0">
                <a:solidFill>
                  <a:srgbClr val="C00000"/>
                </a:solidFill>
                <a:latin typeface="Book Antiqua" pitchFamily="18" charset="0"/>
                <a:ea typeface="Times New Roman" pitchFamily="18" charset="0"/>
                <a:cs typeface="Times New Roman" pitchFamily="18" charset="0"/>
              </a:rPr>
              <a:t>У</a:t>
            </a:r>
            <a:r>
              <a:rPr lang="uk-UA" sz="2400" dirty="0" smtClean="0">
                <a:solidFill>
                  <a:srgbClr val="C00000"/>
                </a:solidFill>
                <a:latin typeface="Book Antiqua" pitchFamily="18" charset="0"/>
                <a:ea typeface="Times New Roman" pitchFamily="18" charset="0"/>
                <a:cs typeface="Times New Roman" pitchFamily="18" charset="0"/>
              </a:rPr>
              <a:t> =</a:t>
            </a:r>
            <a:r>
              <a:rPr lang="uk-UA" sz="2400" b="1" dirty="0" smtClean="0">
                <a:solidFill>
                  <a:srgbClr val="C00000"/>
                </a:solidFill>
                <a:latin typeface="Book Antiqua" pitchFamily="18" charset="0"/>
                <a:ea typeface="Times New Roman" pitchFamily="18" charset="0"/>
                <a:cs typeface="Times New Roman" pitchFamily="18" charset="0"/>
              </a:rPr>
              <a:t> </a:t>
            </a:r>
            <a:endParaRPr lang="uk-UA" sz="2400" dirty="0" smtClean="0">
              <a:solidFill>
                <a:prstClr val="black"/>
              </a:solidFill>
              <a:latin typeface="Book Antiqua" pitchFamily="18" charset="0"/>
              <a:cs typeface="Arial" pitchFamily="34" charset="0"/>
            </a:endParaRPr>
          </a:p>
        </p:txBody>
      </p:sp>
      <p:sp>
        <p:nvSpPr>
          <p:cNvPr id="66" name="Прямоугольник 65"/>
          <p:cNvSpPr/>
          <p:nvPr/>
        </p:nvSpPr>
        <p:spPr>
          <a:xfrm>
            <a:off x="1285852" y="4500570"/>
            <a:ext cx="23756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b="1" dirty="0" smtClean="0">
                <a:solidFill>
                  <a:srgbClr val="C00000"/>
                </a:solidFill>
                <a:latin typeface="Cambria" pitchFamily="18" charset="0"/>
                <a:ea typeface="Times New Roman" pitchFamily="18" charset="0"/>
                <a:cs typeface="Times New Roman" pitchFamily="18" charset="0"/>
              </a:rPr>
              <a:t>,</a:t>
            </a:r>
            <a:endParaRPr lang="uk-UA" dirty="0"/>
          </a:p>
        </p:txBody>
      </p:sp>
      <p:sp>
        <p:nvSpPr>
          <p:cNvPr id="68" name="Прямоугольник 67"/>
          <p:cNvSpPr/>
          <p:nvPr/>
        </p:nvSpPr>
        <p:spPr>
          <a:xfrm>
            <a:off x="3000364" y="4429132"/>
            <a:ext cx="71438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600" b="1" dirty="0" smtClean="0">
                <a:solidFill>
                  <a:srgbClr val="3111B9"/>
                </a:solidFill>
                <a:latin typeface="Book Antiqua" pitchFamily="18" charset="0"/>
                <a:ea typeface="Times New Roman" pitchFamily="18" charset="0"/>
                <a:cs typeface="Times New Roman" pitchFamily="18" charset="0"/>
              </a:rPr>
              <a:t>У</a:t>
            </a:r>
            <a:r>
              <a:rPr lang="uk-UA" sz="1600" dirty="0" smtClean="0">
                <a:solidFill>
                  <a:srgbClr val="3111B9"/>
                </a:solidFill>
                <a:latin typeface="Book Antiqua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uk-UA" sz="2400" dirty="0" smtClean="0">
                <a:solidFill>
                  <a:srgbClr val="3111B9"/>
                </a:solidFill>
                <a:latin typeface="Book Antiqua" pitchFamily="18" charset="0"/>
                <a:ea typeface="Times New Roman" pitchFamily="18" charset="0"/>
                <a:cs typeface="Times New Roman" pitchFamily="18" charset="0"/>
              </a:rPr>
              <a:t>=</a:t>
            </a:r>
            <a:endParaRPr lang="uk-UA" sz="2400" dirty="0">
              <a:solidFill>
                <a:srgbClr val="3111B9"/>
              </a:solidFill>
              <a:latin typeface="Book Antiqua" pitchFamily="18" charset="0"/>
            </a:endParaRPr>
          </a:p>
        </p:txBody>
      </p:sp>
      <p:sp>
        <p:nvSpPr>
          <p:cNvPr id="71" name="Прямоугольник 70"/>
          <p:cNvSpPr/>
          <p:nvPr/>
        </p:nvSpPr>
        <p:spPr>
          <a:xfrm>
            <a:off x="3714744" y="4500570"/>
            <a:ext cx="23756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b="1" dirty="0" smtClean="0">
                <a:solidFill>
                  <a:schemeClr val="tx2"/>
                </a:solidFill>
                <a:latin typeface="Cambria" pitchFamily="18" charset="0"/>
                <a:ea typeface="Times New Roman" pitchFamily="18" charset="0"/>
                <a:cs typeface="Times New Roman" pitchFamily="18" charset="0"/>
              </a:rPr>
              <a:t>,</a:t>
            </a:r>
            <a:endParaRPr lang="uk-UA" dirty="0">
              <a:solidFill>
                <a:schemeClr val="tx2"/>
              </a:solidFill>
            </a:endParaRPr>
          </a:p>
        </p:txBody>
      </p:sp>
      <p:sp>
        <p:nvSpPr>
          <p:cNvPr id="74" name="Прямоугольник 73"/>
          <p:cNvSpPr/>
          <p:nvPr/>
        </p:nvSpPr>
        <p:spPr>
          <a:xfrm>
            <a:off x="3824471" y="4429132"/>
            <a:ext cx="747529" cy="4154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uk-UA" sz="2100" b="1" dirty="0" smtClean="0">
                <a:solidFill>
                  <a:srgbClr val="3111B9"/>
                </a:solidFill>
                <a:latin typeface="Book Antiqua" pitchFamily="18" charset="0"/>
                <a:ea typeface="Times New Roman" pitchFamily="18" charset="0"/>
                <a:cs typeface="Times New Roman" pitchFamily="18" charset="0"/>
              </a:rPr>
              <a:t>k </a:t>
            </a:r>
            <a:r>
              <a:rPr lang="en-US" sz="2100" b="1" dirty="0" smtClean="0">
                <a:solidFill>
                  <a:srgbClr val="3111B9"/>
                </a:solidFill>
                <a:latin typeface="Book Antiqua" pitchFamily="18" charset="0"/>
                <a:ea typeface="Times New Roman" pitchFamily="18" charset="0"/>
                <a:cs typeface="Calibri" pitchFamily="34" charset="0"/>
              </a:rPr>
              <a:t>&gt;</a:t>
            </a:r>
            <a:r>
              <a:rPr lang="uk-UA" sz="2100" b="1" dirty="0" smtClean="0">
                <a:solidFill>
                  <a:srgbClr val="3111B9"/>
                </a:solidFill>
                <a:latin typeface="Book Antiqua" pitchFamily="18" charset="0"/>
                <a:ea typeface="Times New Roman" pitchFamily="18" charset="0"/>
                <a:cs typeface="Times New Roman" pitchFamily="18" charset="0"/>
              </a:rPr>
              <a:t>0</a:t>
            </a:r>
            <a:endParaRPr lang="uk-UA" sz="2100" dirty="0" smtClean="0">
              <a:solidFill>
                <a:srgbClr val="3111B9"/>
              </a:solidFill>
              <a:latin typeface="Book Antiqua" pitchFamily="18" charset="0"/>
              <a:cs typeface="Arial" pitchFamily="34" charset="0"/>
            </a:endParaRPr>
          </a:p>
        </p:txBody>
      </p:sp>
      <p:sp>
        <p:nvSpPr>
          <p:cNvPr id="21519" name="Rectangle 1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pic>
        <p:nvPicPr>
          <p:cNvPr id="21518" name="Picture 14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571868" y="4357694"/>
            <a:ext cx="152400" cy="628650"/>
          </a:xfrm>
          <a:prstGeom prst="rect">
            <a:avLst/>
          </a:prstGeom>
          <a:noFill/>
        </p:spPr>
      </p:pic>
    </p:spTree>
  </p:cSld>
  <p:clrMapOvr>
    <a:masterClrMapping/>
  </p:clrMapOvr>
  <p:transition>
    <p:pull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6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376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6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1000"/>
                                        <p:tgtEl>
                                          <p:spTgt spid="2376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5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00"/>
                            </p:stCondLst>
                            <p:childTnLst>
                              <p:par>
                                <p:cTn id="37" presetID="22" presetClass="entr" presetSubtype="4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000"/>
                            </p:stCondLst>
                            <p:childTnLst>
                              <p:par>
                                <p:cTn id="4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6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1000"/>
                                        <p:tgtEl>
                                          <p:spTgt spid="2376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3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1000"/>
                            </p:stCondLst>
                            <p:childTnLst>
                              <p:par>
                                <p:cTn id="5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2000"/>
                            </p:stCondLst>
                            <p:childTnLst>
                              <p:par>
                                <p:cTn id="5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1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4" dur="1000"/>
                                        <p:tgtEl>
                                          <p:spTgt spid="215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7" dur="1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0" dur="10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5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500"/>
                            </p:stCondLst>
                            <p:childTnLst>
                              <p:par>
                                <p:cTn id="7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9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1000"/>
                            </p:stCondLst>
                            <p:childTnLst>
                              <p:par>
                                <p:cTn id="8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3" dur="1000"/>
                                        <p:tgtEl>
                                          <p:spTgt spid="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6" dur="1000"/>
                                        <p:tgtEl>
                                          <p:spTgt spid="215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9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2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7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1000"/>
                            </p:stCondLst>
                            <p:childTnLst>
                              <p:par>
                                <p:cTn id="9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1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2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4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>
                            <p:stCondLst>
                              <p:cond delay="1500"/>
                            </p:stCondLst>
                            <p:childTnLst>
                              <p:par>
                                <p:cTn id="10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8" dur="1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9" fill="hold">
                            <p:stCondLst>
                              <p:cond delay="2500"/>
                            </p:stCondLst>
                            <p:childTnLst>
                              <p:par>
                                <p:cTn id="11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2" dur="1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5" dur="10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7631" grpId="0"/>
      <p:bldP spid="237632" grpId="0"/>
      <p:bldP spid="237634" grpId="0"/>
      <p:bldP spid="36" grpId="0"/>
      <p:bldP spid="38" grpId="0" animBg="1"/>
      <p:bldP spid="39" grpId="0"/>
      <p:bldP spid="61" grpId="0"/>
      <p:bldP spid="72" grpId="0" animBg="1"/>
      <p:bldP spid="48" grpId="1" animBg="1"/>
      <p:bldP spid="49" grpId="0" animBg="1"/>
      <p:bldP spid="51" grpId="0" animBg="1"/>
      <p:bldP spid="57" grpId="0" animBg="1"/>
      <p:bldP spid="62" grpId="0"/>
      <p:bldP spid="66" grpId="0"/>
      <p:bldP spid="68" grpId="0"/>
      <p:bldP spid="71" grpId="0"/>
      <p:bldP spid="7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96000">
              <a:srgbClr val="FFFFCC">
                <a:alpha val="43000"/>
              </a:srgbClr>
            </a:gs>
            <a:gs pos="100000">
              <a:srgbClr val="9CB86E">
                <a:alpha val="68000"/>
              </a:srgbClr>
            </a:gs>
            <a:gs pos="0">
              <a:srgbClr val="FFFFCC">
                <a:alpha val="42000"/>
              </a:srgbClr>
            </a:gs>
          </a:gsLst>
          <a:path path="rect">
            <a:fillToRect l="100000" t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4"/>
          <p:cNvSpPr txBox="1">
            <a:spLocks noChangeArrowheads="1"/>
          </p:cNvSpPr>
          <p:nvPr/>
        </p:nvSpPr>
        <p:spPr bwMode="auto">
          <a:xfrm>
            <a:off x="4214810" y="1071546"/>
            <a:ext cx="328611" cy="523220"/>
          </a:xfrm>
          <a:prstGeom prst="rect">
            <a:avLst/>
          </a:prstGeom>
          <a:noFill/>
          <a:ln w="9525" algn="ctr">
            <a:noFill/>
            <a:prstDash val="sysDot"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2800" b="1" dirty="0">
                <a:latin typeface="Book Antiqua" pitchFamily="18" charset="0"/>
              </a:rPr>
              <a:t>y</a:t>
            </a:r>
            <a:endParaRPr lang="ru-RU" sz="2800" b="1" dirty="0">
              <a:latin typeface="Book Antiqua" pitchFamily="18" charset="0"/>
            </a:endParaRPr>
          </a:p>
        </p:txBody>
      </p:sp>
      <p:sp>
        <p:nvSpPr>
          <p:cNvPr id="4" name="Line 5"/>
          <p:cNvSpPr>
            <a:spLocks noChangeShapeType="1"/>
          </p:cNvSpPr>
          <p:nvPr/>
        </p:nvSpPr>
        <p:spPr bwMode="auto">
          <a:xfrm>
            <a:off x="2428859" y="3429000"/>
            <a:ext cx="6338903" cy="1587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stealth" w="lg" len="lg"/>
          </a:ln>
        </p:spPr>
        <p:txBody>
          <a:bodyPr/>
          <a:lstStyle/>
          <a:p>
            <a:endParaRPr lang="uk-UA"/>
          </a:p>
        </p:txBody>
      </p:sp>
      <p:sp>
        <p:nvSpPr>
          <p:cNvPr id="5" name="Line 6"/>
          <p:cNvSpPr>
            <a:spLocks noChangeShapeType="1"/>
          </p:cNvSpPr>
          <p:nvPr/>
        </p:nvSpPr>
        <p:spPr bwMode="auto">
          <a:xfrm flipV="1">
            <a:off x="4572000" y="1214422"/>
            <a:ext cx="0" cy="3786214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stealth" w="lg" len="lg"/>
          </a:ln>
        </p:spPr>
        <p:txBody>
          <a:bodyPr/>
          <a:lstStyle/>
          <a:p>
            <a:endParaRPr lang="uk-UA"/>
          </a:p>
        </p:txBody>
      </p:sp>
      <p:sp>
        <p:nvSpPr>
          <p:cNvPr id="6" name="Text Box 7"/>
          <p:cNvSpPr txBox="1">
            <a:spLocks noChangeArrowheads="1"/>
          </p:cNvSpPr>
          <p:nvPr/>
        </p:nvSpPr>
        <p:spPr bwMode="auto">
          <a:xfrm>
            <a:off x="8334375" y="3357562"/>
            <a:ext cx="452467" cy="523220"/>
          </a:xfrm>
          <a:prstGeom prst="rect">
            <a:avLst/>
          </a:prstGeom>
          <a:noFill/>
          <a:ln w="9525" algn="ctr">
            <a:noFill/>
            <a:prstDash val="sysDot"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2800" b="1" dirty="0">
                <a:latin typeface="Book Antiqua" pitchFamily="18" charset="0"/>
              </a:rPr>
              <a:t>x</a:t>
            </a:r>
            <a:endParaRPr lang="ru-RU" sz="2800" b="1" dirty="0">
              <a:latin typeface="Book Antiqua" pitchFamily="18" charset="0"/>
            </a:endParaRPr>
          </a:p>
        </p:txBody>
      </p:sp>
      <p:sp>
        <p:nvSpPr>
          <p:cNvPr id="7" name="Line 8"/>
          <p:cNvSpPr>
            <a:spLocks noChangeShapeType="1"/>
          </p:cNvSpPr>
          <p:nvPr/>
        </p:nvSpPr>
        <p:spPr bwMode="auto">
          <a:xfrm>
            <a:off x="5157788" y="3429000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uk-UA"/>
          </a:p>
        </p:txBody>
      </p:sp>
      <p:sp>
        <p:nvSpPr>
          <p:cNvPr id="8" name="Line 9"/>
          <p:cNvSpPr>
            <a:spLocks noChangeShapeType="1"/>
          </p:cNvSpPr>
          <p:nvPr/>
        </p:nvSpPr>
        <p:spPr bwMode="auto">
          <a:xfrm>
            <a:off x="214283" y="3071811"/>
            <a:ext cx="8643998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uk-UA"/>
          </a:p>
        </p:txBody>
      </p:sp>
      <p:sp>
        <p:nvSpPr>
          <p:cNvPr id="9" name="Line 10"/>
          <p:cNvSpPr>
            <a:spLocks noChangeShapeType="1"/>
          </p:cNvSpPr>
          <p:nvPr/>
        </p:nvSpPr>
        <p:spPr bwMode="auto">
          <a:xfrm>
            <a:off x="214282" y="2714620"/>
            <a:ext cx="8643998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uk-UA"/>
          </a:p>
        </p:txBody>
      </p:sp>
      <p:sp>
        <p:nvSpPr>
          <p:cNvPr id="10" name="Line 11"/>
          <p:cNvSpPr>
            <a:spLocks noChangeShapeType="1"/>
          </p:cNvSpPr>
          <p:nvPr/>
        </p:nvSpPr>
        <p:spPr bwMode="auto">
          <a:xfrm>
            <a:off x="214282" y="2357430"/>
            <a:ext cx="8643998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uk-UA" dirty="0"/>
          </a:p>
        </p:txBody>
      </p:sp>
      <p:sp>
        <p:nvSpPr>
          <p:cNvPr id="11" name="Line 12"/>
          <p:cNvSpPr>
            <a:spLocks noChangeShapeType="1"/>
          </p:cNvSpPr>
          <p:nvPr/>
        </p:nvSpPr>
        <p:spPr bwMode="auto">
          <a:xfrm>
            <a:off x="214282" y="2000240"/>
            <a:ext cx="8640763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uk-UA"/>
          </a:p>
        </p:txBody>
      </p:sp>
      <p:sp>
        <p:nvSpPr>
          <p:cNvPr id="12" name="Line 13"/>
          <p:cNvSpPr>
            <a:spLocks noChangeShapeType="1"/>
          </p:cNvSpPr>
          <p:nvPr/>
        </p:nvSpPr>
        <p:spPr bwMode="auto">
          <a:xfrm>
            <a:off x="214282" y="1643050"/>
            <a:ext cx="8670925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uk-UA" dirty="0"/>
          </a:p>
        </p:txBody>
      </p:sp>
      <p:sp>
        <p:nvSpPr>
          <p:cNvPr id="13" name="Line 14"/>
          <p:cNvSpPr>
            <a:spLocks noChangeShapeType="1"/>
          </p:cNvSpPr>
          <p:nvPr/>
        </p:nvSpPr>
        <p:spPr bwMode="auto">
          <a:xfrm>
            <a:off x="214283" y="1285860"/>
            <a:ext cx="8643998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uk-UA"/>
          </a:p>
        </p:txBody>
      </p:sp>
      <p:sp>
        <p:nvSpPr>
          <p:cNvPr id="14" name="Line 15"/>
          <p:cNvSpPr>
            <a:spLocks noChangeShapeType="1"/>
          </p:cNvSpPr>
          <p:nvPr/>
        </p:nvSpPr>
        <p:spPr bwMode="auto">
          <a:xfrm>
            <a:off x="214282" y="928670"/>
            <a:ext cx="8640763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uk-UA"/>
          </a:p>
        </p:txBody>
      </p:sp>
      <p:sp>
        <p:nvSpPr>
          <p:cNvPr id="15" name="Line 16"/>
          <p:cNvSpPr>
            <a:spLocks noChangeShapeType="1"/>
          </p:cNvSpPr>
          <p:nvPr/>
        </p:nvSpPr>
        <p:spPr bwMode="auto">
          <a:xfrm>
            <a:off x="214282" y="571480"/>
            <a:ext cx="8670925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uk-UA"/>
          </a:p>
        </p:txBody>
      </p:sp>
      <p:sp>
        <p:nvSpPr>
          <p:cNvPr id="16" name="Line 17"/>
          <p:cNvSpPr>
            <a:spLocks noChangeShapeType="1"/>
          </p:cNvSpPr>
          <p:nvPr/>
        </p:nvSpPr>
        <p:spPr bwMode="auto">
          <a:xfrm>
            <a:off x="244475" y="198438"/>
            <a:ext cx="8613805" cy="15852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uk-UA"/>
          </a:p>
        </p:txBody>
      </p:sp>
      <p:sp>
        <p:nvSpPr>
          <p:cNvPr id="17" name="Line 18"/>
          <p:cNvSpPr>
            <a:spLocks noChangeShapeType="1"/>
          </p:cNvSpPr>
          <p:nvPr/>
        </p:nvSpPr>
        <p:spPr bwMode="auto">
          <a:xfrm>
            <a:off x="198438" y="3779838"/>
            <a:ext cx="8686800" cy="14287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uk-UA"/>
          </a:p>
        </p:txBody>
      </p:sp>
      <p:sp>
        <p:nvSpPr>
          <p:cNvPr id="18" name="Line 19"/>
          <p:cNvSpPr>
            <a:spLocks noChangeShapeType="1"/>
          </p:cNvSpPr>
          <p:nvPr/>
        </p:nvSpPr>
        <p:spPr bwMode="auto">
          <a:xfrm>
            <a:off x="228600" y="4130675"/>
            <a:ext cx="8640763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uk-UA"/>
          </a:p>
        </p:txBody>
      </p:sp>
      <p:sp>
        <p:nvSpPr>
          <p:cNvPr id="19" name="Line 20"/>
          <p:cNvSpPr>
            <a:spLocks noChangeShapeType="1"/>
          </p:cNvSpPr>
          <p:nvPr/>
        </p:nvSpPr>
        <p:spPr bwMode="auto">
          <a:xfrm flipV="1">
            <a:off x="212725" y="4495800"/>
            <a:ext cx="8656638" cy="15875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uk-UA"/>
          </a:p>
        </p:txBody>
      </p:sp>
      <p:sp>
        <p:nvSpPr>
          <p:cNvPr id="20" name="Line 21"/>
          <p:cNvSpPr>
            <a:spLocks noChangeShapeType="1"/>
          </p:cNvSpPr>
          <p:nvPr/>
        </p:nvSpPr>
        <p:spPr bwMode="auto">
          <a:xfrm>
            <a:off x="214283" y="4857761"/>
            <a:ext cx="8643998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uk-UA" dirty="0"/>
          </a:p>
        </p:txBody>
      </p:sp>
      <p:sp>
        <p:nvSpPr>
          <p:cNvPr id="21" name="Line 22"/>
          <p:cNvSpPr>
            <a:spLocks noChangeShapeType="1"/>
          </p:cNvSpPr>
          <p:nvPr/>
        </p:nvSpPr>
        <p:spPr bwMode="auto">
          <a:xfrm>
            <a:off x="212725" y="5211762"/>
            <a:ext cx="8645555" cy="3187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uk-UA"/>
          </a:p>
        </p:txBody>
      </p:sp>
      <p:sp>
        <p:nvSpPr>
          <p:cNvPr id="22" name="Line 23"/>
          <p:cNvSpPr>
            <a:spLocks noChangeShapeType="1"/>
          </p:cNvSpPr>
          <p:nvPr/>
        </p:nvSpPr>
        <p:spPr bwMode="auto">
          <a:xfrm>
            <a:off x="228600" y="5578475"/>
            <a:ext cx="8626475" cy="14288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uk-UA" dirty="0"/>
          </a:p>
        </p:txBody>
      </p:sp>
      <p:sp>
        <p:nvSpPr>
          <p:cNvPr id="23" name="Line 24"/>
          <p:cNvSpPr>
            <a:spLocks noChangeShapeType="1"/>
          </p:cNvSpPr>
          <p:nvPr/>
        </p:nvSpPr>
        <p:spPr bwMode="auto">
          <a:xfrm>
            <a:off x="212725" y="5927725"/>
            <a:ext cx="8672513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uk-UA"/>
          </a:p>
        </p:txBody>
      </p:sp>
      <p:sp>
        <p:nvSpPr>
          <p:cNvPr id="24" name="Line 25"/>
          <p:cNvSpPr>
            <a:spLocks noChangeShapeType="1"/>
          </p:cNvSpPr>
          <p:nvPr/>
        </p:nvSpPr>
        <p:spPr bwMode="auto">
          <a:xfrm flipV="1">
            <a:off x="228600" y="6286521"/>
            <a:ext cx="8629680" cy="7918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uk-UA"/>
          </a:p>
        </p:txBody>
      </p:sp>
      <p:sp>
        <p:nvSpPr>
          <p:cNvPr id="25" name="Line 26"/>
          <p:cNvSpPr>
            <a:spLocks noChangeShapeType="1"/>
          </p:cNvSpPr>
          <p:nvPr/>
        </p:nvSpPr>
        <p:spPr bwMode="auto">
          <a:xfrm>
            <a:off x="212725" y="6659563"/>
            <a:ext cx="8656638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uk-UA"/>
          </a:p>
        </p:txBody>
      </p:sp>
      <p:sp>
        <p:nvSpPr>
          <p:cNvPr id="26" name="Line 27"/>
          <p:cNvSpPr>
            <a:spLocks noChangeShapeType="1"/>
          </p:cNvSpPr>
          <p:nvPr/>
        </p:nvSpPr>
        <p:spPr bwMode="auto">
          <a:xfrm flipH="1">
            <a:off x="4929190" y="285728"/>
            <a:ext cx="15875" cy="643255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uk-UA"/>
          </a:p>
        </p:txBody>
      </p:sp>
      <p:sp>
        <p:nvSpPr>
          <p:cNvPr id="27" name="Line 28"/>
          <p:cNvSpPr>
            <a:spLocks noChangeShapeType="1"/>
          </p:cNvSpPr>
          <p:nvPr/>
        </p:nvSpPr>
        <p:spPr bwMode="auto">
          <a:xfrm>
            <a:off x="5273675" y="198438"/>
            <a:ext cx="0" cy="6461125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uk-UA"/>
          </a:p>
        </p:txBody>
      </p:sp>
      <p:sp>
        <p:nvSpPr>
          <p:cNvPr id="28" name="Line 29"/>
          <p:cNvSpPr>
            <a:spLocks noChangeShapeType="1"/>
          </p:cNvSpPr>
          <p:nvPr/>
        </p:nvSpPr>
        <p:spPr bwMode="auto">
          <a:xfrm>
            <a:off x="5622925" y="228600"/>
            <a:ext cx="14288" cy="6416675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uk-UA"/>
          </a:p>
        </p:txBody>
      </p:sp>
      <p:sp>
        <p:nvSpPr>
          <p:cNvPr id="29" name="Line 30"/>
          <p:cNvSpPr>
            <a:spLocks noChangeShapeType="1"/>
          </p:cNvSpPr>
          <p:nvPr/>
        </p:nvSpPr>
        <p:spPr bwMode="auto">
          <a:xfrm>
            <a:off x="6000760" y="214290"/>
            <a:ext cx="0" cy="642942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 b="1" dirty="0">
              <a:latin typeface="Book Antiqua" pitchFamily="18" charset="0"/>
            </a:endParaRPr>
          </a:p>
        </p:txBody>
      </p:sp>
      <p:sp>
        <p:nvSpPr>
          <p:cNvPr id="30" name="Line 31"/>
          <p:cNvSpPr>
            <a:spLocks noChangeShapeType="1"/>
          </p:cNvSpPr>
          <p:nvPr/>
        </p:nvSpPr>
        <p:spPr bwMode="auto">
          <a:xfrm>
            <a:off x="6340475" y="228600"/>
            <a:ext cx="15875" cy="6416675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uk-UA"/>
          </a:p>
        </p:txBody>
      </p:sp>
      <p:sp>
        <p:nvSpPr>
          <p:cNvPr id="31" name="Line 32"/>
          <p:cNvSpPr>
            <a:spLocks noChangeShapeType="1"/>
          </p:cNvSpPr>
          <p:nvPr/>
        </p:nvSpPr>
        <p:spPr bwMode="auto">
          <a:xfrm>
            <a:off x="6715140" y="214290"/>
            <a:ext cx="30163" cy="6430962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r>
              <a:rPr lang="ru-RU" b="1" dirty="0" smtClean="0">
                <a:latin typeface="Book Antiqua" pitchFamily="18" charset="0"/>
              </a:rPr>
              <a:t> </a:t>
            </a:r>
          </a:p>
          <a:p>
            <a:endParaRPr lang="uk-UA" dirty="0"/>
          </a:p>
        </p:txBody>
      </p:sp>
      <p:sp>
        <p:nvSpPr>
          <p:cNvPr id="32" name="Line 33"/>
          <p:cNvSpPr>
            <a:spLocks noChangeShapeType="1"/>
          </p:cNvSpPr>
          <p:nvPr/>
        </p:nvSpPr>
        <p:spPr bwMode="auto">
          <a:xfrm>
            <a:off x="7072330" y="214290"/>
            <a:ext cx="0" cy="642942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pPr lvl="0"/>
            <a:endParaRPr lang="ru-RU" sz="2400" b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3" name="Line 34"/>
          <p:cNvSpPr>
            <a:spLocks noChangeShapeType="1"/>
          </p:cNvSpPr>
          <p:nvPr/>
        </p:nvSpPr>
        <p:spPr bwMode="auto">
          <a:xfrm>
            <a:off x="7437438" y="212725"/>
            <a:ext cx="0" cy="6446838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uk-UA"/>
          </a:p>
        </p:txBody>
      </p:sp>
      <p:sp>
        <p:nvSpPr>
          <p:cNvPr id="34" name="Line 35"/>
          <p:cNvSpPr>
            <a:spLocks noChangeShapeType="1"/>
          </p:cNvSpPr>
          <p:nvPr/>
        </p:nvSpPr>
        <p:spPr bwMode="auto">
          <a:xfrm flipH="1">
            <a:off x="7786710" y="214290"/>
            <a:ext cx="0" cy="6429420"/>
          </a:xfrm>
          <a:prstGeom prst="line">
            <a:avLst/>
          </a:prstGeom>
          <a:noFill/>
          <a:ln w="9525">
            <a:solidFill>
              <a:srgbClr val="009900"/>
            </a:solidFill>
            <a:prstDash val="sysDot"/>
            <a:round/>
            <a:headEnd/>
            <a:tailEnd/>
          </a:ln>
        </p:spPr>
        <p:txBody>
          <a:bodyPr/>
          <a:lstStyle/>
          <a:p>
            <a:pPr lvl="0"/>
            <a:endParaRPr lang="ru-RU" sz="2400" b="1" dirty="0" smtClean="0">
              <a:solidFill>
                <a:prstClr val="black"/>
              </a:solidFill>
              <a:latin typeface="Book Antiqua" pitchFamily="18" charset="0"/>
            </a:endParaRPr>
          </a:p>
          <a:p>
            <a:pPr lvl="0"/>
            <a:endParaRPr lang="ru-RU" sz="2400" b="1" dirty="0" smtClean="0">
              <a:solidFill>
                <a:prstClr val="black"/>
              </a:solidFill>
              <a:latin typeface="Book Antiqua" pitchFamily="18" charset="0"/>
            </a:endParaRPr>
          </a:p>
          <a:p>
            <a:pPr lvl="0"/>
            <a:endParaRPr lang="ru-RU" sz="2400" b="1" dirty="0" smtClean="0">
              <a:solidFill>
                <a:prstClr val="black"/>
              </a:solidFill>
              <a:latin typeface="Book Antiqua" pitchFamily="18" charset="0"/>
            </a:endParaRPr>
          </a:p>
        </p:txBody>
      </p:sp>
      <p:sp>
        <p:nvSpPr>
          <p:cNvPr id="35" name="Line 36"/>
          <p:cNvSpPr>
            <a:spLocks noChangeShapeType="1"/>
          </p:cNvSpPr>
          <p:nvPr/>
        </p:nvSpPr>
        <p:spPr bwMode="auto">
          <a:xfrm>
            <a:off x="8143900" y="214290"/>
            <a:ext cx="15875" cy="643255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uk-UA"/>
          </a:p>
        </p:txBody>
      </p:sp>
      <p:sp>
        <p:nvSpPr>
          <p:cNvPr id="36" name="Line 37"/>
          <p:cNvSpPr>
            <a:spLocks noChangeShapeType="1"/>
          </p:cNvSpPr>
          <p:nvPr/>
        </p:nvSpPr>
        <p:spPr bwMode="auto">
          <a:xfrm>
            <a:off x="8501090" y="214290"/>
            <a:ext cx="0" cy="642942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uk-UA"/>
          </a:p>
        </p:txBody>
      </p:sp>
      <p:sp>
        <p:nvSpPr>
          <p:cNvPr id="37" name="Line 38"/>
          <p:cNvSpPr>
            <a:spLocks noChangeShapeType="1"/>
          </p:cNvSpPr>
          <p:nvPr/>
        </p:nvSpPr>
        <p:spPr bwMode="auto">
          <a:xfrm>
            <a:off x="8858280" y="214290"/>
            <a:ext cx="0" cy="642942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uk-UA"/>
          </a:p>
        </p:txBody>
      </p:sp>
      <p:sp>
        <p:nvSpPr>
          <p:cNvPr id="38" name="Line 39"/>
          <p:cNvSpPr>
            <a:spLocks noChangeShapeType="1"/>
          </p:cNvSpPr>
          <p:nvPr/>
        </p:nvSpPr>
        <p:spPr bwMode="auto">
          <a:xfrm>
            <a:off x="4214810" y="214290"/>
            <a:ext cx="0" cy="6461125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uk-UA"/>
          </a:p>
        </p:txBody>
      </p:sp>
      <p:sp>
        <p:nvSpPr>
          <p:cNvPr id="39" name="Line 40"/>
          <p:cNvSpPr>
            <a:spLocks noChangeShapeType="1"/>
          </p:cNvSpPr>
          <p:nvPr/>
        </p:nvSpPr>
        <p:spPr bwMode="auto">
          <a:xfrm>
            <a:off x="3857620" y="214290"/>
            <a:ext cx="0" cy="6440487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uk-UA"/>
          </a:p>
        </p:txBody>
      </p:sp>
      <p:sp>
        <p:nvSpPr>
          <p:cNvPr id="40" name="Line 41"/>
          <p:cNvSpPr>
            <a:spLocks noChangeShapeType="1"/>
          </p:cNvSpPr>
          <p:nvPr/>
        </p:nvSpPr>
        <p:spPr bwMode="auto">
          <a:xfrm>
            <a:off x="3500431" y="214290"/>
            <a:ext cx="0" cy="642942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uk-UA"/>
          </a:p>
        </p:txBody>
      </p:sp>
      <p:sp>
        <p:nvSpPr>
          <p:cNvPr id="41" name="Line 42"/>
          <p:cNvSpPr>
            <a:spLocks noChangeShapeType="1"/>
          </p:cNvSpPr>
          <p:nvPr/>
        </p:nvSpPr>
        <p:spPr bwMode="auto">
          <a:xfrm>
            <a:off x="3108325" y="182563"/>
            <a:ext cx="34915" cy="6461147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uk-UA"/>
          </a:p>
        </p:txBody>
      </p:sp>
      <p:sp>
        <p:nvSpPr>
          <p:cNvPr id="42" name="Line 43"/>
          <p:cNvSpPr>
            <a:spLocks noChangeShapeType="1"/>
          </p:cNvSpPr>
          <p:nvPr/>
        </p:nvSpPr>
        <p:spPr bwMode="auto">
          <a:xfrm>
            <a:off x="2759074" y="182563"/>
            <a:ext cx="26975" cy="6461147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uk-UA"/>
          </a:p>
        </p:txBody>
      </p:sp>
      <p:sp>
        <p:nvSpPr>
          <p:cNvPr id="43" name="Line 44"/>
          <p:cNvSpPr>
            <a:spLocks noChangeShapeType="1"/>
          </p:cNvSpPr>
          <p:nvPr/>
        </p:nvSpPr>
        <p:spPr bwMode="auto">
          <a:xfrm>
            <a:off x="2379663" y="204788"/>
            <a:ext cx="12700" cy="647065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uk-UA"/>
          </a:p>
        </p:txBody>
      </p:sp>
      <p:sp>
        <p:nvSpPr>
          <p:cNvPr id="44" name="Line 45"/>
          <p:cNvSpPr>
            <a:spLocks noChangeShapeType="1"/>
          </p:cNvSpPr>
          <p:nvPr/>
        </p:nvSpPr>
        <p:spPr bwMode="auto">
          <a:xfrm>
            <a:off x="2025650" y="198438"/>
            <a:ext cx="1588" cy="6461125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uk-UA"/>
          </a:p>
        </p:txBody>
      </p:sp>
      <p:sp>
        <p:nvSpPr>
          <p:cNvPr id="45" name="Line 46"/>
          <p:cNvSpPr>
            <a:spLocks noChangeShapeType="1"/>
          </p:cNvSpPr>
          <p:nvPr/>
        </p:nvSpPr>
        <p:spPr bwMode="auto">
          <a:xfrm>
            <a:off x="1643042" y="214291"/>
            <a:ext cx="1" cy="642942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uk-UA"/>
          </a:p>
        </p:txBody>
      </p:sp>
      <p:sp>
        <p:nvSpPr>
          <p:cNvPr id="46" name="Line 47"/>
          <p:cNvSpPr>
            <a:spLocks noChangeShapeType="1"/>
          </p:cNvSpPr>
          <p:nvPr/>
        </p:nvSpPr>
        <p:spPr bwMode="auto">
          <a:xfrm>
            <a:off x="1295400" y="182563"/>
            <a:ext cx="0" cy="6462712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uk-UA"/>
          </a:p>
        </p:txBody>
      </p:sp>
      <p:sp>
        <p:nvSpPr>
          <p:cNvPr id="47" name="Line 48"/>
          <p:cNvSpPr>
            <a:spLocks noChangeShapeType="1"/>
          </p:cNvSpPr>
          <p:nvPr/>
        </p:nvSpPr>
        <p:spPr bwMode="auto">
          <a:xfrm>
            <a:off x="931863" y="204788"/>
            <a:ext cx="28575" cy="6440487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uk-UA"/>
          </a:p>
        </p:txBody>
      </p:sp>
      <p:sp>
        <p:nvSpPr>
          <p:cNvPr id="48" name="Line 49"/>
          <p:cNvSpPr>
            <a:spLocks noChangeShapeType="1"/>
          </p:cNvSpPr>
          <p:nvPr/>
        </p:nvSpPr>
        <p:spPr bwMode="auto">
          <a:xfrm>
            <a:off x="579438" y="182563"/>
            <a:ext cx="14287" cy="647700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uk-UA"/>
          </a:p>
        </p:txBody>
      </p:sp>
      <p:sp>
        <p:nvSpPr>
          <p:cNvPr id="49" name="Line 50"/>
          <p:cNvSpPr>
            <a:spLocks noChangeShapeType="1"/>
          </p:cNvSpPr>
          <p:nvPr/>
        </p:nvSpPr>
        <p:spPr bwMode="auto">
          <a:xfrm flipH="1">
            <a:off x="214282" y="214290"/>
            <a:ext cx="1" cy="642942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uk-UA"/>
          </a:p>
        </p:txBody>
      </p:sp>
      <p:sp>
        <p:nvSpPr>
          <p:cNvPr id="50" name="Text Box 51"/>
          <p:cNvSpPr txBox="1">
            <a:spLocks noChangeArrowheads="1"/>
          </p:cNvSpPr>
          <p:nvPr/>
        </p:nvSpPr>
        <p:spPr bwMode="auto">
          <a:xfrm>
            <a:off x="1714480" y="3000372"/>
            <a:ext cx="6715172" cy="923330"/>
          </a:xfrm>
          <a:prstGeom prst="rect">
            <a:avLst/>
          </a:prstGeom>
          <a:noFill/>
          <a:ln w="9525" algn="ctr">
            <a:noFill/>
            <a:prstDash val="sysDot"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5400" dirty="0" smtClean="0">
                <a:latin typeface="Times New Roman" pitchFamily="18" charset="0"/>
              </a:rPr>
              <a:t>     </a:t>
            </a:r>
            <a:r>
              <a:rPr lang="ru-RU" sz="2200" b="1" dirty="0" smtClean="0">
                <a:latin typeface="Times New Roman" pitchFamily="18" charset="0"/>
              </a:rPr>
              <a:t>-5 -4  -3  -2</a:t>
            </a:r>
            <a:r>
              <a:rPr lang="ru-RU" sz="2200" dirty="0" smtClean="0">
                <a:latin typeface="Times New Roman" pitchFamily="18" charset="0"/>
              </a:rPr>
              <a:t>  -</a:t>
            </a:r>
            <a:r>
              <a:rPr lang="ru-RU" sz="2200" b="1" dirty="0">
                <a:latin typeface="Times New Roman" pitchFamily="18" charset="0"/>
              </a:rPr>
              <a:t>1 </a:t>
            </a:r>
            <a:r>
              <a:rPr lang="ru-RU" sz="2200" b="1" dirty="0" smtClean="0">
                <a:latin typeface="Times New Roman" pitchFamily="18" charset="0"/>
              </a:rPr>
              <a:t> 0    1   2   3   4   5   6    7   8   9  10   </a:t>
            </a:r>
            <a:endParaRPr lang="ru-RU" sz="2200" b="1" dirty="0">
              <a:latin typeface="Times New Roman" pitchFamily="18" charset="0"/>
            </a:endParaRPr>
          </a:p>
        </p:txBody>
      </p:sp>
      <p:cxnSp>
        <p:nvCxnSpPr>
          <p:cNvPr id="51" name="Пряма сполучна лінія 58"/>
          <p:cNvCxnSpPr/>
          <p:nvPr/>
        </p:nvCxnSpPr>
        <p:spPr>
          <a:xfrm>
            <a:off x="4500562" y="3071810"/>
            <a:ext cx="152400" cy="0"/>
          </a:xfrm>
          <a:prstGeom prst="line">
            <a:avLst/>
          </a:prstGeom>
          <a:ln w="19050">
            <a:solidFill>
              <a:schemeClr val="tx2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Пряма сполучна лінія 60"/>
          <p:cNvCxnSpPr/>
          <p:nvPr/>
        </p:nvCxnSpPr>
        <p:spPr>
          <a:xfrm>
            <a:off x="4500562" y="2714620"/>
            <a:ext cx="152400" cy="0"/>
          </a:xfrm>
          <a:prstGeom prst="line">
            <a:avLst/>
          </a:prstGeom>
          <a:ln w="19050">
            <a:solidFill>
              <a:schemeClr val="tx2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Пряма сполучна лінія 66"/>
          <p:cNvCxnSpPr/>
          <p:nvPr/>
        </p:nvCxnSpPr>
        <p:spPr>
          <a:xfrm>
            <a:off x="4500562" y="2357430"/>
            <a:ext cx="152400" cy="0"/>
          </a:xfrm>
          <a:prstGeom prst="line">
            <a:avLst/>
          </a:prstGeom>
          <a:ln w="19050">
            <a:solidFill>
              <a:schemeClr val="tx2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Пряма сполучна лінія 71"/>
          <p:cNvCxnSpPr/>
          <p:nvPr/>
        </p:nvCxnSpPr>
        <p:spPr>
          <a:xfrm>
            <a:off x="4500562" y="2000240"/>
            <a:ext cx="152400" cy="0"/>
          </a:xfrm>
          <a:prstGeom prst="line">
            <a:avLst/>
          </a:prstGeom>
          <a:ln w="19050">
            <a:solidFill>
              <a:schemeClr val="tx2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Пряма сполучна лінія 73"/>
          <p:cNvCxnSpPr/>
          <p:nvPr/>
        </p:nvCxnSpPr>
        <p:spPr>
          <a:xfrm rot="5400000">
            <a:off x="5210180" y="3433762"/>
            <a:ext cx="152400" cy="0"/>
          </a:xfrm>
          <a:prstGeom prst="line">
            <a:avLst/>
          </a:prstGeom>
          <a:ln w="19050">
            <a:solidFill>
              <a:schemeClr val="tx2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Пряма сполучна лінія 75"/>
          <p:cNvCxnSpPr/>
          <p:nvPr/>
        </p:nvCxnSpPr>
        <p:spPr>
          <a:xfrm rot="5400000">
            <a:off x="5924560" y="3433762"/>
            <a:ext cx="152400" cy="0"/>
          </a:xfrm>
          <a:prstGeom prst="line">
            <a:avLst/>
          </a:prstGeom>
          <a:ln w="19050">
            <a:solidFill>
              <a:schemeClr val="tx2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Пряма сполучна лінія 78"/>
          <p:cNvCxnSpPr/>
          <p:nvPr/>
        </p:nvCxnSpPr>
        <p:spPr>
          <a:xfrm rot="5400000" flipH="1" flipV="1">
            <a:off x="6638940" y="3433762"/>
            <a:ext cx="152400" cy="0"/>
          </a:xfrm>
          <a:prstGeom prst="line">
            <a:avLst/>
          </a:prstGeom>
          <a:ln w="19050">
            <a:solidFill>
              <a:schemeClr val="tx2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Пряма сполучна лінія 82"/>
          <p:cNvCxnSpPr/>
          <p:nvPr/>
        </p:nvCxnSpPr>
        <p:spPr>
          <a:xfrm rot="5400000">
            <a:off x="7353320" y="3433762"/>
            <a:ext cx="152400" cy="0"/>
          </a:xfrm>
          <a:prstGeom prst="line">
            <a:avLst/>
          </a:prstGeom>
          <a:ln w="19050">
            <a:solidFill>
              <a:schemeClr val="tx2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Пряма сполучна лінія 86"/>
          <p:cNvCxnSpPr/>
          <p:nvPr/>
        </p:nvCxnSpPr>
        <p:spPr>
          <a:xfrm rot="5400000">
            <a:off x="7710510" y="3433762"/>
            <a:ext cx="152400" cy="0"/>
          </a:xfrm>
          <a:prstGeom prst="line">
            <a:avLst/>
          </a:prstGeom>
          <a:ln w="19050">
            <a:solidFill>
              <a:schemeClr val="tx2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Пряма сполучна лінія 95"/>
          <p:cNvCxnSpPr/>
          <p:nvPr/>
        </p:nvCxnSpPr>
        <p:spPr>
          <a:xfrm rot="5400000">
            <a:off x="3781420" y="3433762"/>
            <a:ext cx="152400" cy="0"/>
          </a:xfrm>
          <a:prstGeom prst="line">
            <a:avLst/>
          </a:prstGeom>
          <a:ln w="19050">
            <a:solidFill>
              <a:schemeClr val="tx2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Пряма сполучна лінія 97"/>
          <p:cNvCxnSpPr/>
          <p:nvPr/>
        </p:nvCxnSpPr>
        <p:spPr>
          <a:xfrm rot="5400000">
            <a:off x="3048000" y="3429000"/>
            <a:ext cx="152400" cy="0"/>
          </a:xfrm>
          <a:prstGeom prst="line">
            <a:avLst/>
          </a:prstGeom>
          <a:ln w="19050">
            <a:solidFill>
              <a:schemeClr val="tx2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Прямоугольник 61"/>
          <p:cNvSpPr/>
          <p:nvPr/>
        </p:nvSpPr>
        <p:spPr>
          <a:xfrm>
            <a:off x="7643834" y="2285992"/>
            <a:ext cx="128588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2400" b="1" dirty="0">
                <a:solidFill>
                  <a:srgbClr val="0070C0"/>
                </a:solidFill>
                <a:latin typeface="Book Antiqua" pitchFamily="18" charset="0"/>
              </a:rPr>
              <a:t>у</a:t>
            </a:r>
            <a:r>
              <a:rPr lang="ru-RU" sz="2400" b="1" dirty="0">
                <a:solidFill>
                  <a:prstClr val="black"/>
                </a:solidFill>
                <a:latin typeface="Book Antiqua" pitchFamily="18" charset="0"/>
              </a:rPr>
              <a:t> =</a:t>
            </a:r>
            <a:r>
              <a:rPr lang="ru-RU" b="1" dirty="0">
                <a:solidFill>
                  <a:prstClr val="black"/>
                </a:solidFill>
                <a:latin typeface="Book Antiqua" pitchFamily="18" charset="0"/>
              </a:rPr>
              <a:t> </a:t>
            </a:r>
          </a:p>
        </p:txBody>
      </p:sp>
      <p:pic>
        <p:nvPicPr>
          <p:cNvPr id="63" name="Picture 4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215338" y="2285992"/>
            <a:ext cx="352425" cy="390525"/>
          </a:xfrm>
          <a:prstGeom prst="rect">
            <a:avLst/>
          </a:prstGeom>
          <a:noFill/>
        </p:spPr>
      </p:pic>
      <p:pic>
        <p:nvPicPr>
          <p:cNvPr id="64" name="Picture 4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786710" y="1214422"/>
            <a:ext cx="352425" cy="390525"/>
          </a:xfrm>
          <a:prstGeom prst="rect">
            <a:avLst/>
          </a:prstGeom>
          <a:noFill/>
        </p:spPr>
      </p:pic>
      <p:sp>
        <p:nvSpPr>
          <p:cNvPr id="65" name="Прямоугольник 64"/>
          <p:cNvSpPr/>
          <p:nvPr/>
        </p:nvSpPr>
        <p:spPr>
          <a:xfrm rot="10800000" flipH="1" flipV="1">
            <a:off x="4143372" y="3571876"/>
            <a:ext cx="571504" cy="26007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200" b="1" dirty="0" smtClean="0">
                <a:solidFill>
                  <a:prstClr val="black"/>
                </a:solidFill>
                <a:latin typeface="Times New Roman" pitchFamily="18" charset="0"/>
              </a:rPr>
              <a:t>-1</a:t>
            </a:r>
          </a:p>
          <a:p>
            <a:r>
              <a:rPr lang="ru-RU" sz="2200" b="1" dirty="0" smtClean="0">
                <a:solidFill>
                  <a:prstClr val="black"/>
                </a:solidFill>
                <a:latin typeface="Times New Roman" pitchFamily="18" charset="0"/>
              </a:rPr>
              <a:t>-2</a:t>
            </a:r>
          </a:p>
          <a:p>
            <a:endParaRPr lang="ru-RU" sz="300" b="1" dirty="0" smtClean="0">
              <a:solidFill>
                <a:prstClr val="black"/>
              </a:solidFill>
              <a:latin typeface="Times New Roman" pitchFamily="18" charset="0"/>
            </a:endParaRPr>
          </a:p>
          <a:p>
            <a:r>
              <a:rPr lang="ru-RU" sz="2200" b="1" dirty="0" smtClean="0">
                <a:latin typeface="Times New Roman" pitchFamily="18" charset="0"/>
              </a:rPr>
              <a:t>-3</a:t>
            </a:r>
          </a:p>
          <a:p>
            <a:endParaRPr lang="ru-RU" sz="300" b="1" dirty="0" smtClean="0">
              <a:latin typeface="Times New Roman" pitchFamily="18" charset="0"/>
            </a:endParaRPr>
          </a:p>
          <a:p>
            <a:r>
              <a:rPr lang="ru-RU" sz="2200" b="1" dirty="0" smtClean="0">
                <a:latin typeface="Times New Roman" pitchFamily="18" charset="0"/>
              </a:rPr>
              <a:t>-4</a:t>
            </a:r>
          </a:p>
          <a:p>
            <a:endParaRPr lang="ru-RU" sz="2200" b="1" dirty="0" smtClean="0">
              <a:latin typeface="Times New Roman" pitchFamily="18" charset="0"/>
            </a:endParaRPr>
          </a:p>
          <a:p>
            <a:endParaRPr lang="ru-RU" sz="2200" b="1" dirty="0" smtClean="0">
              <a:latin typeface="Times New Roman" pitchFamily="18" charset="0"/>
            </a:endParaRPr>
          </a:p>
          <a:p>
            <a:endParaRPr lang="uk-UA" sz="2200" b="1" dirty="0"/>
          </a:p>
        </p:txBody>
      </p:sp>
      <p:sp>
        <p:nvSpPr>
          <p:cNvPr id="66" name="Прямоугольник 65"/>
          <p:cNvSpPr/>
          <p:nvPr/>
        </p:nvSpPr>
        <p:spPr>
          <a:xfrm>
            <a:off x="7429520" y="3929066"/>
            <a:ext cx="147027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ru-RU" sz="2400" b="1" dirty="0">
                <a:solidFill>
                  <a:srgbClr val="C00000"/>
                </a:solidFill>
                <a:latin typeface="Book Antiqua" pitchFamily="18" charset="0"/>
              </a:rPr>
              <a:t>у =</a:t>
            </a:r>
            <a:r>
              <a:rPr lang="ru-RU" b="1" dirty="0">
                <a:solidFill>
                  <a:prstClr val="black"/>
                </a:solidFill>
                <a:latin typeface="Book Antiqua" pitchFamily="18" charset="0"/>
              </a:rPr>
              <a:t>        </a:t>
            </a:r>
            <a:r>
              <a:rPr lang="ru-RU" sz="2400" b="1" dirty="0" smtClean="0">
                <a:solidFill>
                  <a:srgbClr val="C00000"/>
                </a:solidFill>
                <a:latin typeface="Book Antiqua" pitchFamily="18" charset="0"/>
                <a:ea typeface="Cambria Math"/>
              </a:rPr>
              <a:t>⎯</a:t>
            </a:r>
            <a:r>
              <a:rPr lang="ru-RU" sz="2400" b="1" dirty="0" smtClean="0">
                <a:solidFill>
                  <a:srgbClr val="C00000"/>
                </a:solidFill>
                <a:latin typeface="Book Antiqua" pitchFamily="18" charset="0"/>
              </a:rPr>
              <a:t> </a:t>
            </a:r>
            <a:r>
              <a:rPr lang="ru-RU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endParaRPr lang="ru-RU" sz="24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7" name="Picture 4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001024" y="3929066"/>
            <a:ext cx="352425" cy="390525"/>
          </a:xfrm>
          <a:prstGeom prst="rect">
            <a:avLst/>
          </a:prstGeom>
          <a:noFill/>
        </p:spPr>
      </p:pic>
      <p:graphicFrame>
        <p:nvGraphicFramePr>
          <p:cNvPr id="68" name="Таблица 67"/>
          <p:cNvGraphicFramePr>
            <a:graphicFrameLocks noGrp="1"/>
          </p:cNvGraphicFramePr>
          <p:nvPr/>
        </p:nvGraphicFramePr>
        <p:xfrm>
          <a:off x="214282" y="1214422"/>
          <a:ext cx="2928958" cy="187675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21444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2862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2862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2862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2862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37839">
                <a:tc>
                  <a:txBody>
                    <a:bodyPr/>
                    <a:lstStyle/>
                    <a:p>
                      <a:pPr algn="ctr">
                        <a:tabLst/>
                      </a:pPr>
                      <a:r>
                        <a:rPr lang="uk-UA" sz="2400" i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х</a:t>
                      </a:r>
                      <a:endParaRPr lang="uk-UA" sz="2400" i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uk-UA" sz="22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uk-UA" sz="22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uk-UA" sz="22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9</a:t>
                      </a:r>
                      <a:endParaRPr lang="uk-UA" sz="22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0766">
                <a:tc>
                  <a:txBody>
                    <a:bodyPr/>
                    <a:lstStyle/>
                    <a:p>
                      <a:r>
                        <a:rPr lang="uk-UA" sz="2000" b="1" i="0" dirty="0" smtClean="0">
                          <a:latin typeface="Times New Roman" pitchFamily="18" charset="0"/>
                          <a:cs typeface="Times New Roman" pitchFamily="18" charset="0"/>
                        </a:rPr>
                        <a:t>У = </a:t>
                      </a:r>
                      <a:endParaRPr lang="uk-UA" sz="2000" b="1" i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200" b="1" i="0" dirty="0" smtClean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uk-UA" sz="2200" b="1" i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200" b="1" i="0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uk-UA" sz="2200" b="1" i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200" b="1" i="0" dirty="0" smtClean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uk-UA" sz="2200" b="1" i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200" b="1" i="0" dirty="0" smtClean="0"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uk-UA" sz="2200" b="1" i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84392">
                <a:tc>
                  <a:txBody>
                    <a:bodyPr/>
                    <a:lstStyle/>
                    <a:p>
                      <a:pPr>
                        <a:tabLst/>
                      </a:pPr>
                      <a:r>
                        <a:rPr lang="uk-UA" sz="2000" b="1" i="0" dirty="0" smtClean="0">
                          <a:latin typeface="Times New Roman" pitchFamily="18" charset="0"/>
                          <a:cs typeface="Times New Roman" pitchFamily="18" charset="0"/>
                        </a:rPr>
                        <a:t>У=      +</a:t>
                      </a:r>
                      <a:r>
                        <a:rPr lang="uk-UA" sz="2200" b="1" i="0" dirty="0" smtClean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uk-UA" sz="2200" b="1" i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200" b="1" i="0" dirty="0" smtClean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uk-UA" sz="2200" b="1" i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200" b="1" i="0" dirty="0" smtClean="0"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uk-UA" sz="2200" b="1" i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200" b="1" i="0" dirty="0" smtClean="0"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uk-UA" sz="2200" b="1" i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200" b="1" i="0" dirty="0" smtClean="0"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uk-UA" sz="2200" b="1" i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84392">
                <a:tc>
                  <a:txBody>
                    <a:bodyPr/>
                    <a:lstStyle/>
                    <a:p>
                      <a:pPr>
                        <a:tabLst/>
                      </a:pPr>
                      <a:r>
                        <a:rPr lang="uk-UA" sz="2000" b="1" i="0" dirty="0" smtClean="0">
                          <a:latin typeface="Times New Roman" pitchFamily="18" charset="0"/>
                          <a:cs typeface="Times New Roman" pitchFamily="18" charset="0"/>
                        </a:rPr>
                        <a:t>У =      -</a:t>
                      </a:r>
                      <a:r>
                        <a:rPr lang="uk-UA" sz="2200" b="1" i="0" dirty="0" smtClean="0"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uk-UA" sz="2200" b="1" i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tabLst/>
                      </a:pPr>
                      <a:r>
                        <a:rPr lang="uk-UA" sz="2200" b="1" i="0" dirty="0" smtClean="0">
                          <a:latin typeface="Times New Roman" pitchFamily="18" charset="0"/>
                          <a:cs typeface="Times New Roman" pitchFamily="18" charset="0"/>
                        </a:rPr>
                        <a:t>-4</a:t>
                      </a:r>
                      <a:endParaRPr lang="uk-UA" sz="2200" b="1" i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200" b="1" i="0" dirty="0" smtClean="0">
                          <a:latin typeface="Times New Roman" pitchFamily="18" charset="0"/>
                          <a:cs typeface="Times New Roman" pitchFamily="18" charset="0"/>
                        </a:rPr>
                        <a:t>-3</a:t>
                      </a:r>
                      <a:endParaRPr lang="uk-UA" sz="2200" b="1" i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200" b="1" i="0" dirty="0" smtClean="0">
                          <a:latin typeface="Times New Roman" pitchFamily="18" charset="0"/>
                          <a:cs typeface="Times New Roman" pitchFamily="18" charset="0"/>
                        </a:rPr>
                        <a:t>-2</a:t>
                      </a:r>
                      <a:endParaRPr lang="uk-UA" sz="2200" b="1" i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200" b="1" i="0" dirty="0" smtClean="0">
                          <a:latin typeface="Times New Roman" pitchFamily="18" charset="0"/>
                          <a:cs typeface="Times New Roman" pitchFamily="18" charset="0"/>
                        </a:rPr>
                        <a:t>-1</a:t>
                      </a:r>
                      <a:endParaRPr lang="uk-UA" sz="2200" b="1" i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pic>
        <p:nvPicPr>
          <p:cNvPr id="69" name="Picture 4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42910" y="2143116"/>
            <a:ext cx="357190" cy="357190"/>
          </a:xfrm>
          <a:prstGeom prst="rect">
            <a:avLst/>
          </a:prstGeom>
          <a:noFill/>
        </p:spPr>
      </p:pic>
      <p:pic>
        <p:nvPicPr>
          <p:cNvPr id="70" name="Picture 4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286512" y="214290"/>
            <a:ext cx="357190" cy="375048"/>
          </a:xfrm>
          <a:prstGeom prst="rect">
            <a:avLst/>
          </a:prstGeom>
          <a:noFill/>
        </p:spPr>
      </p:pic>
      <p:cxnSp>
        <p:nvCxnSpPr>
          <p:cNvPr id="71" name="Пряма сполучна лінія 73"/>
          <p:cNvCxnSpPr/>
          <p:nvPr/>
        </p:nvCxnSpPr>
        <p:spPr>
          <a:xfrm rot="5400000">
            <a:off x="4852990" y="3433762"/>
            <a:ext cx="152400" cy="0"/>
          </a:xfrm>
          <a:prstGeom prst="line">
            <a:avLst/>
          </a:prstGeom>
          <a:ln w="19050">
            <a:solidFill>
              <a:schemeClr val="tx2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Пряма сполучна лінія 73"/>
          <p:cNvCxnSpPr/>
          <p:nvPr/>
        </p:nvCxnSpPr>
        <p:spPr>
          <a:xfrm rot="5400000">
            <a:off x="5567370" y="3433762"/>
            <a:ext cx="152400" cy="0"/>
          </a:xfrm>
          <a:prstGeom prst="line">
            <a:avLst/>
          </a:prstGeom>
          <a:ln w="19050">
            <a:solidFill>
              <a:schemeClr val="tx2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Пряма сполучна лінія 73"/>
          <p:cNvCxnSpPr/>
          <p:nvPr/>
        </p:nvCxnSpPr>
        <p:spPr>
          <a:xfrm rot="5400000">
            <a:off x="6281750" y="3433762"/>
            <a:ext cx="152400" cy="0"/>
          </a:xfrm>
          <a:prstGeom prst="line">
            <a:avLst/>
          </a:prstGeom>
          <a:ln w="19050">
            <a:solidFill>
              <a:schemeClr val="tx2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Пряма сполучна лінія 73"/>
          <p:cNvCxnSpPr/>
          <p:nvPr/>
        </p:nvCxnSpPr>
        <p:spPr>
          <a:xfrm rot="5400000">
            <a:off x="4138610" y="3433762"/>
            <a:ext cx="152400" cy="0"/>
          </a:xfrm>
          <a:prstGeom prst="line">
            <a:avLst/>
          </a:prstGeom>
          <a:ln w="19050">
            <a:solidFill>
              <a:schemeClr val="tx2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Пряма сполучна лінія 73"/>
          <p:cNvCxnSpPr/>
          <p:nvPr/>
        </p:nvCxnSpPr>
        <p:spPr>
          <a:xfrm rot="5400000">
            <a:off x="2714612" y="3429000"/>
            <a:ext cx="142876" cy="0"/>
          </a:xfrm>
          <a:prstGeom prst="line">
            <a:avLst/>
          </a:prstGeom>
          <a:ln w="19050">
            <a:solidFill>
              <a:schemeClr val="tx2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Пряма сполучна лінія 73"/>
          <p:cNvCxnSpPr/>
          <p:nvPr/>
        </p:nvCxnSpPr>
        <p:spPr>
          <a:xfrm rot="5400000">
            <a:off x="6996130" y="3433762"/>
            <a:ext cx="152400" cy="0"/>
          </a:xfrm>
          <a:prstGeom prst="line">
            <a:avLst/>
          </a:prstGeom>
          <a:ln w="19050">
            <a:solidFill>
              <a:schemeClr val="tx2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Пряма сполучна лінія 73"/>
          <p:cNvCxnSpPr/>
          <p:nvPr/>
        </p:nvCxnSpPr>
        <p:spPr>
          <a:xfrm rot="5400000">
            <a:off x="3424230" y="3433762"/>
            <a:ext cx="152400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Пряма сполучна лінія 71"/>
          <p:cNvCxnSpPr/>
          <p:nvPr/>
        </p:nvCxnSpPr>
        <p:spPr>
          <a:xfrm>
            <a:off x="4500562" y="1643050"/>
            <a:ext cx="152400" cy="0"/>
          </a:xfrm>
          <a:prstGeom prst="line">
            <a:avLst/>
          </a:prstGeom>
          <a:ln w="19050">
            <a:solidFill>
              <a:schemeClr val="tx2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Прямая соединительная линия 79"/>
          <p:cNvCxnSpPr>
            <a:endCxn id="5" idx="1"/>
          </p:cNvCxnSpPr>
          <p:nvPr/>
        </p:nvCxnSpPr>
        <p:spPr>
          <a:xfrm rot="5400000">
            <a:off x="4071934" y="714356"/>
            <a:ext cx="1000132" cy="0"/>
          </a:xfrm>
          <a:prstGeom prst="line">
            <a:avLst/>
          </a:prstGeom>
          <a:ln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Прямая соединительная линия 80"/>
          <p:cNvCxnSpPr>
            <a:stCxn id="5" idx="0"/>
          </p:cNvCxnSpPr>
          <p:nvPr/>
        </p:nvCxnSpPr>
        <p:spPr>
          <a:xfrm rot="16200000" flipH="1">
            <a:off x="3750463" y="5822173"/>
            <a:ext cx="1643074" cy="0"/>
          </a:xfrm>
          <a:prstGeom prst="line">
            <a:avLst/>
          </a:prstGeom>
          <a:ln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Прямая соединительная линия 81"/>
          <p:cNvCxnSpPr/>
          <p:nvPr/>
        </p:nvCxnSpPr>
        <p:spPr>
          <a:xfrm>
            <a:off x="214282" y="3429000"/>
            <a:ext cx="2214578" cy="0"/>
          </a:xfrm>
          <a:prstGeom prst="line">
            <a:avLst/>
          </a:prstGeom>
          <a:ln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3" name="Picture 4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357818" y="214290"/>
            <a:ext cx="352425" cy="390525"/>
          </a:xfrm>
          <a:prstGeom prst="rect">
            <a:avLst/>
          </a:prstGeom>
          <a:noFill/>
        </p:spPr>
      </p:pic>
      <p:sp>
        <p:nvSpPr>
          <p:cNvPr id="85" name="Дуга 84"/>
          <p:cNvSpPr/>
          <p:nvPr/>
        </p:nvSpPr>
        <p:spPr>
          <a:xfrm rot="10374469" flipV="1">
            <a:off x="4552939" y="2342995"/>
            <a:ext cx="6798925" cy="1444289"/>
          </a:xfrm>
          <a:prstGeom prst="arc">
            <a:avLst>
              <a:gd name="adj1" fmla="val 15273985"/>
              <a:gd name="adj2" fmla="val 21532659"/>
            </a:avLst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86" name="Дуга 85"/>
          <p:cNvSpPr/>
          <p:nvPr/>
        </p:nvSpPr>
        <p:spPr>
          <a:xfrm rot="10364716" flipV="1">
            <a:off x="4559278" y="3778744"/>
            <a:ext cx="6756643" cy="1358268"/>
          </a:xfrm>
          <a:prstGeom prst="arc">
            <a:avLst>
              <a:gd name="adj1" fmla="val 15260181"/>
              <a:gd name="adj2" fmla="val 21554868"/>
            </a:avLst>
          </a:prstGeom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uk-UA" dirty="0">
              <a:solidFill>
                <a:srgbClr val="C00000"/>
              </a:solidFill>
            </a:endParaRPr>
          </a:p>
        </p:txBody>
      </p:sp>
      <p:sp>
        <p:nvSpPr>
          <p:cNvPr id="88" name="Дуга 87"/>
          <p:cNvSpPr/>
          <p:nvPr/>
        </p:nvSpPr>
        <p:spPr>
          <a:xfrm rot="10374469" flipV="1">
            <a:off x="4564472" y="1629045"/>
            <a:ext cx="6806681" cy="1457063"/>
          </a:xfrm>
          <a:prstGeom prst="arc">
            <a:avLst>
              <a:gd name="adj1" fmla="val 15365128"/>
              <a:gd name="adj2" fmla="val 21524684"/>
            </a:avLst>
          </a:prstGeom>
          <a:ln w="19050">
            <a:solidFill>
              <a:srgbClr val="0099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cxnSp>
        <p:nvCxnSpPr>
          <p:cNvPr id="89" name="Пряма сполучна лінія 58"/>
          <p:cNvCxnSpPr/>
          <p:nvPr/>
        </p:nvCxnSpPr>
        <p:spPr>
          <a:xfrm>
            <a:off x="4500562" y="3786190"/>
            <a:ext cx="152400" cy="0"/>
          </a:xfrm>
          <a:prstGeom prst="line">
            <a:avLst/>
          </a:prstGeom>
          <a:ln w="19050">
            <a:solidFill>
              <a:schemeClr val="tx2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Пряма сполучна лінія 58"/>
          <p:cNvCxnSpPr/>
          <p:nvPr/>
        </p:nvCxnSpPr>
        <p:spPr>
          <a:xfrm>
            <a:off x="4500562" y="4143380"/>
            <a:ext cx="152400" cy="0"/>
          </a:xfrm>
          <a:prstGeom prst="line">
            <a:avLst/>
          </a:prstGeom>
          <a:ln w="19050">
            <a:solidFill>
              <a:schemeClr val="tx2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Пряма сполучна лінія 58"/>
          <p:cNvCxnSpPr/>
          <p:nvPr/>
        </p:nvCxnSpPr>
        <p:spPr>
          <a:xfrm>
            <a:off x="4500562" y="4500570"/>
            <a:ext cx="152400" cy="0"/>
          </a:xfrm>
          <a:prstGeom prst="line">
            <a:avLst/>
          </a:prstGeom>
          <a:ln w="19050">
            <a:solidFill>
              <a:schemeClr val="tx2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Пряма сполучна лінія 58"/>
          <p:cNvCxnSpPr/>
          <p:nvPr/>
        </p:nvCxnSpPr>
        <p:spPr>
          <a:xfrm>
            <a:off x="4500562" y="4857760"/>
            <a:ext cx="152400" cy="0"/>
          </a:xfrm>
          <a:prstGeom prst="line">
            <a:avLst/>
          </a:prstGeom>
          <a:ln w="19050">
            <a:solidFill>
              <a:schemeClr val="tx2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5" name="Прямоугольник 94"/>
          <p:cNvSpPr/>
          <p:nvPr/>
        </p:nvSpPr>
        <p:spPr>
          <a:xfrm>
            <a:off x="4286248" y="1071546"/>
            <a:ext cx="357190" cy="22159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2200" b="1" dirty="0" smtClean="0">
              <a:latin typeface="Times New Roman" pitchFamily="18" charset="0"/>
            </a:endParaRPr>
          </a:p>
          <a:p>
            <a:endParaRPr lang="ru-RU" sz="300" b="1" dirty="0" smtClean="0">
              <a:latin typeface="Times New Roman" pitchFamily="18" charset="0"/>
            </a:endParaRPr>
          </a:p>
          <a:p>
            <a:r>
              <a:rPr lang="ru-RU" sz="2200" b="1" dirty="0" smtClean="0">
                <a:latin typeface="Times New Roman" pitchFamily="18" charset="0"/>
              </a:rPr>
              <a:t>54</a:t>
            </a:r>
          </a:p>
          <a:p>
            <a:r>
              <a:rPr lang="ru-RU" sz="300" b="1" dirty="0" smtClean="0">
                <a:latin typeface="Times New Roman" pitchFamily="18" charset="0"/>
              </a:rPr>
              <a:t> </a:t>
            </a:r>
            <a:r>
              <a:rPr lang="ru-RU" sz="2200" b="1" dirty="0" smtClean="0">
                <a:latin typeface="Times New Roman" pitchFamily="18" charset="0"/>
              </a:rPr>
              <a:t>3</a:t>
            </a:r>
            <a:r>
              <a:rPr lang="ru-RU" sz="2200" b="1" dirty="0" smtClean="0">
                <a:solidFill>
                  <a:prstClr val="black"/>
                </a:solidFill>
                <a:latin typeface="Times New Roman" pitchFamily="18" charset="0"/>
              </a:rPr>
              <a:t>21</a:t>
            </a:r>
            <a:endParaRPr lang="uk-UA" sz="2200" dirty="0"/>
          </a:p>
        </p:txBody>
      </p:sp>
      <p:sp>
        <p:nvSpPr>
          <p:cNvPr id="96" name="Заголовок 95"/>
          <p:cNvSpPr>
            <a:spLocks noGrp="1"/>
          </p:cNvSpPr>
          <p:nvPr>
            <p:ph type="ctrTitle"/>
          </p:nvPr>
        </p:nvSpPr>
        <p:spPr>
          <a:xfrm>
            <a:off x="0" y="-142900"/>
            <a:ext cx="8715404" cy="1470025"/>
          </a:xfrm>
        </p:spPr>
        <p:txBody>
          <a:bodyPr>
            <a:normAutofit/>
          </a:bodyPr>
          <a:lstStyle/>
          <a:p>
            <a:pPr algn="just"/>
            <a:r>
              <a:rPr lang="uk-UA" sz="2400" b="1" dirty="0" smtClean="0">
                <a:latin typeface="Book Antiqua" pitchFamily="18" charset="0"/>
              </a:rPr>
              <a:t>  1. Побудуємо графіки функцій </a:t>
            </a:r>
            <a:r>
              <a:rPr lang="uk-UA" sz="2400" b="1" dirty="0" smtClean="0">
                <a:solidFill>
                  <a:srgbClr val="0070C0"/>
                </a:solidFill>
                <a:latin typeface="Book Antiqua" pitchFamily="18" charset="0"/>
              </a:rPr>
              <a:t>у</a:t>
            </a:r>
            <a:r>
              <a:rPr lang="uk-UA" sz="2400" b="1" dirty="0" smtClean="0">
                <a:latin typeface="Book Antiqua" pitchFamily="18" charset="0"/>
              </a:rPr>
              <a:t>=    , </a:t>
            </a:r>
            <a:r>
              <a:rPr lang="uk-UA" sz="2400" b="1" dirty="0" err="1" smtClean="0">
                <a:solidFill>
                  <a:srgbClr val="009900"/>
                </a:solidFill>
                <a:latin typeface="Book Antiqua" pitchFamily="18" charset="0"/>
              </a:rPr>
              <a:t>у=</a:t>
            </a:r>
            <a:r>
              <a:rPr lang="uk-UA" sz="2400" b="1" dirty="0" smtClean="0">
                <a:solidFill>
                  <a:srgbClr val="0070C0"/>
                </a:solidFill>
                <a:latin typeface="Book Antiqua" pitchFamily="18" charset="0"/>
              </a:rPr>
              <a:t>      </a:t>
            </a:r>
            <a:r>
              <a:rPr lang="uk-UA" sz="2400" b="1" dirty="0" smtClean="0">
                <a:solidFill>
                  <a:srgbClr val="009900"/>
                </a:solidFill>
                <a:latin typeface="Book Antiqua" pitchFamily="18" charset="0"/>
              </a:rPr>
              <a:t>+ </a:t>
            </a:r>
            <a:r>
              <a:rPr lang="uk-UA" sz="2200" b="1" dirty="0" smtClean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uk-UA" sz="2400" b="1" dirty="0" smtClean="0">
                <a:solidFill>
                  <a:srgbClr val="0070C0"/>
                </a:solidFill>
                <a:latin typeface="Book Antiqua" pitchFamily="18" charset="0"/>
              </a:rPr>
              <a:t>, </a:t>
            </a:r>
            <a:r>
              <a:rPr lang="uk-UA" sz="2400" b="1" dirty="0" err="1" smtClean="0">
                <a:solidFill>
                  <a:srgbClr val="C00000"/>
                </a:solidFill>
                <a:latin typeface="Book Antiqua" pitchFamily="18" charset="0"/>
              </a:rPr>
              <a:t>у=</a:t>
            </a:r>
            <a:r>
              <a:rPr lang="uk-UA" sz="2400" b="1" dirty="0" smtClean="0">
                <a:solidFill>
                  <a:srgbClr val="C00000"/>
                </a:solidFill>
                <a:latin typeface="Book Antiqua" pitchFamily="18" charset="0"/>
              </a:rPr>
              <a:t>      </a:t>
            </a:r>
            <a:r>
              <a:rPr lang="ru-RU" sz="2400" b="1" dirty="0" smtClean="0">
                <a:solidFill>
                  <a:srgbClr val="C00000"/>
                </a:solidFill>
                <a:latin typeface="Book Antiqua" pitchFamily="18" charset="0"/>
                <a:ea typeface="Cambria Math"/>
              </a:rPr>
              <a:t>⎯</a:t>
            </a:r>
            <a:r>
              <a:rPr lang="ru-RU" sz="2400" b="1" dirty="0" smtClean="0">
                <a:solidFill>
                  <a:srgbClr val="C00000"/>
                </a:solidFill>
                <a:latin typeface="Book Antiqua" pitchFamily="18" charset="0"/>
              </a:rPr>
              <a:t> </a:t>
            </a:r>
            <a:r>
              <a:rPr lang="ru-RU" sz="2200" b="1" dirty="0" smtClean="0">
                <a:solidFill>
                  <a:srgbClr val="C00000"/>
                </a:solidFill>
                <a:latin typeface="Book Antiqua" pitchFamily="18" charset="0"/>
              </a:rPr>
              <a:t>4</a:t>
            </a:r>
            <a:r>
              <a:rPr lang="ru-RU" sz="2400" b="1" dirty="0" smtClean="0">
                <a:solidFill>
                  <a:srgbClr val="C00000"/>
                </a:solidFill>
                <a:latin typeface="Book Antiqua" pitchFamily="18" charset="0"/>
              </a:rPr>
              <a:t> </a:t>
            </a:r>
            <a:r>
              <a:rPr lang="ru-RU" sz="2400" b="1" dirty="0" smtClean="0">
                <a:solidFill>
                  <a:prstClr val="black"/>
                </a:solidFill>
                <a:latin typeface="Book Antiqua" pitchFamily="18" charset="0"/>
              </a:rPr>
              <a:t/>
            </a:r>
            <a:br>
              <a:rPr lang="ru-RU" sz="2400" b="1" dirty="0" smtClean="0">
                <a:solidFill>
                  <a:prstClr val="black"/>
                </a:solidFill>
                <a:latin typeface="Book Antiqua" pitchFamily="18" charset="0"/>
              </a:rPr>
            </a:br>
            <a:r>
              <a:rPr lang="ru-RU" sz="2400" b="1" dirty="0" smtClean="0">
                <a:solidFill>
                  <a:prstClr val="black"/>
                </a:solidFill>
                <a:latin typeface="Book Antiqua" pitchFamily="18" charset="0"/>
              </a:rPr>
              <a:t>     за </a:t>
            </a:r>
            <a:r>
              <a:rPr lang="ru-RU" sz="2400" b="1" dirty="0" err="1" smtClean="0">
                <a:solidFill>
                  <a:prstClr val="black"/>
                </a:solidFill>
                <a:latin typeface="Book Antiqua" pitchFamily="18" charset="0"/>
              </a:rPr>
              <a:t>допомогою</a:t>
            </a:r>
            <a:r>
              <a:rPr lang="ru-RU" sz="2400" b="1" dirty="0" smtClean="0">
                <a:solidFill>
                  <a:prstClr val="black"/>
                </a:solidFill>
                <a:latin typeface="Book Antiqua" pitchFamily="18" charset="0"/>
              </a:rPr>
              <a:t> </a:t>
            </a:r>
            <a:r>
              <a:rPr lang="ru-RU" sz="2400" b="1" dirty="0" err="1" smtClean="0">
                <a:solidFill>
                  <a:prstClr val="black"/>
                </a:solidFill>
                <a:latin typeface="Book Antiqua" pitchFamily="18" charset="0"/>
              </a:rPr>
              <a:t>таблиці</a:t>
            </a:r>
            <a:r>
              <a:rPr lang="ru-RU" sz="2400" b="1" dirty="0" smtClean="0">
                <a:solidFill>
                  <a:prstClr val="black"/>
                </a:solidFill>
                <a:latin typeface="Book Antiqua" pitchFamily="18" charset="0"/>
              </a:rPr>
              <a:t> </a:t>
            </a:r>
            <a:r>
              <a:rPr lang="ru-RU" sz="2400" b="1" dirty="0" err="1" smtClean="0">
                <a:solidFill>
                  <a:prstClr val="black"/>
                </a:solidFill>
                <a:latin typeface="Book Antiqua" pitchFamily="18" charset="0"/>
              </a:rPr>
              <a:t>їхніх</a:t>
            </a:r>
            <a:r>
              <a:rPr lang="ru-RU" sz="2400" b="1" dirty="0" smtClean="0">
                <a:solidFill>
                  <a:prstClr val="black"/>
                </a:solidFill>
                <a:latin typeface="Book Antiqua" pitchFamily="18" charset="0"/>
              </a:rPr>
              <a:t> </a:t>
            </a:r>
            <a:r>
              <a:rPr lang="ru-RU" sz="2400" b="1" dirty="0" err="1" smtClean="0">
                <a:solidFill>
                  <a:prstClr val="black"/>
                </a:solidFill>
                <a:latin typeface="Book Antiqua" pitchFamily="18" charset="0"/>
              </a:rPr>
              <a:t>значень</a:t>
            </a:r>
            <a:r>
              <a:rPr lang="ru-RU" sz="2400" b="1" dirty="0" smtClean="0">
                <a:solidFill>
                  <a:prstClr val="black"/>
                </a:solidFill>
                <a:latin typeface="Book Antiqua" pitchFamily="18" charset="0"/>
              </a:rPr>
              <a:t> та </a:t>
            </a:r>
            <a:r>
              <a:rPr lang="ru-RU" sz="2400" b="1" dirty="0" err="1" smtClean="0">
                <a:solidFill>
                  <a:prstClr val="black"/>
                </a:solidFill>
                <a:latin typeface="Book Antiqua" pitchFamily="18" charset="0"/>
              </a:rPr>
              <a:t>порівняємо</a:t>
            </a:r>
            <a:r>
              <a:rPr lang="ru-RU" sz="2400" b="1" dirty="0" smtClean="0">
                <a:solidFill>
                  <a:prstClr val="black"/>
                </a:solidFill>
                <a:latin typeface="Book Antiqua" pitchFamily="18" charset="0"/>
              </a:rPr>
              <a:t> </a:t>
            </a:r>
            <a:r>
              <a:rPr lang="ru-RU" sz="2400" b="1" dirty="0" err="1" smtClean="0">
                <a:solidFill>
                  <a:prstClr val="black"/>
                </a:solidFill>
                <a:latin typeface="Book Antiqua" pitchFamily="18" charset="0"/>
              </a:rPr>
              <a:t>їх</a:t>
            </a:r>
            <a:r>
              <a:rPr lang="ru-RU" sz="2400" b="1" dirty="0" smtClean="0">
                <a:solidFill>
                  <a:prstClr val="black"/>
                </a:solidFill>
                <a:latin typeface="Book Antiqua" pitchFamily="18" charset="0"/>
              </a:rPr>
              <a:t>.</a:t>
            </a:r>
            <a:endParaRPr lang="uk-UA" sz="2400" b="1" dirty="0">
              <a:latin typeface="Book Antiqua" pitchFamily="18" charset="0"/>
            </a:endParaRPr>
          </a:p>
        </p:txBody>
      </p:sp>
      <p:sp>
        <p:nvSpPr>
          <p:cNvPr id="120" name="Подзаголовок 119"/>
          <p:cNvSpPr>
            <a:spLocks noGrp="1"/>
          </p:cNvSpPr>
          <p:nvPr>
            <p:ph type="subTitle" idx="1"/>
          </p:nvPr>
        </p:nvSpPr>
        <p:spPr>
          <a:xfrm>
            <a:off x="285720" y="5072074"/>
            <a:ext cx="8572560" cy="1785926"/>
          </a:xfrm>
        </p:spPr>
        <p:txBody>
          <a:bodyPr>
            <a:normAutofit/>
          </a:bodyPr>
          <a:lstStyle/>
          <a:p>
            <a:pPr algn="l"/>
            <a:r>
              <a:rPr lang="uk-UA" sz="2400" dirty="0" smtClean="0">
                <a:solidFill>
                  <a:schemeClr val="tx1"/>
                </a:solidFill>
                <a:latin typeface="Book Antiqua" pitchFamily="18" charset="0"/>
              </a:rPr>
              <a:t>  </a:t>
            </a:r>
            <a:r>
              <a:rPr lang="uk-UA" sz="2400" b="1" dirty="0" smtClean="0">
                <a:solidFill>
                  <a:schemeClr val="tx1"/>
                </a:solidFill>
                <a:latin typeface="Book Antiqua" pitchFamily="18" charset="0"/>
              </a:rPr>
              <a:t>Якщо змістити  кожну точку  графіка  функції  у=</a:t>
            </a:r>
            <a:r>
              <a:rPr lang="uk-UA" sz="2400" b="1" dirty="0" smtClean="0">
                <a:solidFill>
                  <a:srgbClr val="00B050"/>
                </a:solidFill>
                <a:latin typeface="Book Antiqua" pitchFamily="18" charset="0"/>
              </a:rPr>
              <a:t>        </a:t>
            </a:r>
            <a:r>
              <a:rPr lang="uk-UA" sz="2400" b="1" dirty="0" smtClean="0">
                <a:solidFill>
                  <a:srgbClr val="009900"/>
                </a:solidFill>
                <a:latin typeface="Book Antiqua" pitchFamily="18" charset="0"/>
              </a:rPr>
              <a:t>на 2 одиниці вгору </a:t>
            </a:r>
            <a:r>
              <a:rPr lang="uk-UA" sz="2400" b="1" dirty="0" smtClean="0">
                <a:solidFill>
                  <a:schemeClr val="tx1"/>
                </a:solidFill>
                <a:latin typeface="Book Antiqua" pitchFamily="18" charset="0"/>
              </a:rPr>
              <a:t>(</a:t>
            </a:r>
            <a:r>
              <a:rPr lang="uk-UA" sz="2400" b="1" dirty="0" smtClean="0">
                <a:solidFill>
                  <a:srgbClr val="C00000"/>
                </a:solidFill>
                <a:latin typeface="Book Antiqua" pitchFamily="18" charset="0"/>
              </a:rPr>
              <a:t>на 4 одиниці вниз</a:t>
            </a:r>
            <a:r>
              <a:rPr lang="uk-UA" sz="2400" b="1" dirty="0" smtClean="0">
                <a:solidFill>
                  <a:schemeClr val="tx1"/>
                </a:solidFill>
                <a:latin typeface="Book Antiqua" pitchFamily="18" charset="0"/>
              </a:rPr>
              <a:t>) в напрямі осі у, то одержимо відповідну точку графіка функції  </a:t>
            </a:r>
            <a:r>
              <a:rPr lang="uk-UA" sz="2400" b="1" dirty="0" smtClean="0">
                <a:solidFill>
                  <a:srgbClr val="009900"/>
                </a:solidFill>
                <a:latin typeface="Book Antiqua" pitchFamily="18" charset="0"/>
              </a:rPr>
              <a:t>у=     +</a:t>
            </a:r>
            <a:r>
              <a:rPr lang="uk-UA" sz="2200" b="1" dirty="0" smtClean="0">
                <a:solidFill>
                  <a:srgbClr val="009900"/>
                </a:solidFill>
                <a:latin typeface="Book Antiqua" pitchFamily="18" charset="0"/>
              </a:rPr>
              <a:t>2</a:t>
            </a:r>
            <a:r>
              <a:rPr lang="uk-UA" sz="2400" b="1" dirty="0" smtClean="0">
                <a:solidFill>
                  <a:srgbClr val="009900"/>
                </a:solidFill>
                <a:latin typeface="Book Antiqua" pitchFamily="18" charset="0"/>
              </a:rPr>
              <a:t>  </a:t>
            </a:r>
            <a:r>
              <a:rPr lang="uk-UA" sz="2400" b="1" dirty="0" smtClean="0">
                <a:solidFill>
                  <a:schemeClr val="tx1"/>
                </a:solidFill>
                <a:latin typeface="Book Antiqua" pitchFamily="18" charset="0"/>
              </a:rPr>
              <a:t>(</a:t>
            </a:r>
            <a:r>
              <a:rPr lang="uk-UA" sz="2400" b="1" dirty="0" smtClean="0">
                <a:solidFill>
                  <a:srgbClr val="C00000"/>
                </a:solidFill>
                <a:latin typeface="Book Antiqua" pitchFamily="18" charset="0"/>
              </a:rPr>
              <a:t>у =      </a:t>
            </a:r>
            <a:r>
              <a:rPr lang="uk-UA" sz="2400" b="1" dirty="0" smtClean="0">
                <a:solidFill>
                  <a:srgbClr val="C00000"/>
                </a:solidFill>
                <a:latin typeface="Cambria Math"/>
                <a:ea typeface="Cambria Math"/>
              </a:rPr>
              <a:t>⎯ </a:t>
            </a:r>
            <a:r>
              <a:rPr lang="uk-UA" sz="2200" b="1" dirty="0" smtClean="0">
                <a:solidFill>
                  <a:srgbClr val="C00000"/>
                </a:solidFill>
                <a:latin typeface="Book Antiqua" pitchFamily="18" charset="0"/>
              </a:rPr>
              <a:t>4</a:t>
            </a:r>
            <a:r>
              <a:rPr lang="uk-UA" sz="2400" b="1" dirty="0" smtClean="0">
                <a:solidFill>
                  <a:schemeClr val="tx1"/>
                </a:solidFill>
                <a:latin typeface="Book Antiqua" pitchFamily="18" charset="0"/>
              </a:rPr>
              <a:t>).</a:t>
            </a:r>
            <a:endParaRPr lang="uk-UA" sz="2400" b="1" dirty="0">
              <a:solidFill>
                <a:schemeClr val="tx1"/>
              </a:solidFill>
              <a:latin typeface="Book Antiqua" pitchFamily="18" charset="0"/>
            </a:endParaRPr>
          </a:p>
        </p:txBody>
      </p:sp>
      <p:pic>
        <p:nvPicPr>
          <p:cNvPr id="97" name="Picture 4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85786" y="1643050"/>
            <a:ext cx="357190" cy="375048"/>
          </a:xfrm>
          <a:prstGeom prst="rect">
            <a:avLst/>
          </a:prstGeom>
          <a:noFill/>
        </p:spPr>
      </p:pic>
      <p:pic>
        <p:nvPicPr>
          <p:cNvPr id="98" name="Picture 4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14348" y="2643182"/>
            <a:ext cx="340182" cy="357190"/>
          </a:xfrm>
          <a:prstGeom prst="rect">
            <a:avLst/>
          </a:prstGeom>
          <a:noFill/>
        </p:spPr>
      </p:pic>
      <p:pic>
        <p:nvPicPr>
          <p:cNvPr id="99" name="Picture 4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786710" y="214290"/>
            <a:ext cx="357190" cy="375048"/>
          </a:xfrm>
          <a:prstGeom prst="rect">
            <a:avLst/>
          </a:prstGeom>
          <a:noFill/>
        </p:spPr>
      </p:pic>
      <p:cxnSp>
        <p:nvCxnSpPr>
          <p:cNvPr id="102" name="Пряма сполучна лінія 86"/>
          <p:cNvCxnSpPr/>
          <p:nvPr/>
        </p:nvCxnSpPr>
        <p:spPr>
          <a:xfrm rot="5400000">
            <a:off x="8067700" y="3433762"/>
            <a:ext cx="152400" cy="0"/>
          </a:xfrm>
          <a:prstGeom prst="line">
            <a:avLst/>
          </a:prstGeom>
          <a:ln w="19050">
            <a:solidFill>
              <a:schemeClr val="tx2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0" name="Овал 99"/>
          <p:cNvSpPr/>
          <p:nvPr/>
        </p:nvSpPr>
        <p:spPr>
          <a:xfrm flipH="1" flipV="1">
            <a:off x="4929190" y="3071810"/>
            <a:ext cx="45719" cy="45719"/>
          </a:xfrm>
          <a:prstGeom prst="ellipse">
            <a:avLst/>
          </a:prstGeom>
          <a:solidFill>
            <a:srgbClr val="0099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105" name="Овал 104"/>
          <p:cNvSpPr/>
          <p:nvPr/>
        </p:nvSpPr>
        <p:spPr>
          <a:xfrm flipH="1" flipV="1">
            <a:off x="7786710" y="2357430"/>
            <a:ext cx="45719" cy="45719"/>
          </a:xfrm>
          <a:prstGeom prst="ellipse">
            <a:avLst/>
          </a:prstGeom>
          <a:solidFill>
            <a:srgbClr val="0099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106" name="Овал 105"/>
          <p:cNvSpPr/>
          <p:nvPr/>
        </p:nvSpPr>
        <p:spPr>
          <a:xfrm>
            <a:off x="4526280" y="3383280"/>
            <a:ext cx="45719" cy="45719"/>
          </a:xfrm>
          <a:prstGeom prst="ellipse">
            <a:avLst/>
          </a:prstGeom>
          <a:solidFill>
            <a:srgbClr val="0099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107" name="Овал 106"/>
          <p:cNvSpPr/>
          <p:nvPr/>
        </p:nvSpPr>
        <p:spPr>
          <a:xfrm>
            <a:off x="4572000" y="2668901"/>
            <a:ext cx="45720" cy="45719"/>
          </a:xfrm>
          <a:prstGeom prst="ellipse">
            <a:avLst/>
          </a:prstGeom>
          <a:solidFill>
            <a:srgbClr val="0070C0"/>
          </a:solidFill>
          <a:ln>
            <a:solidFill>
              <a:srgbClr val="0099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108" name="Овал 107"/>
          <p:cNvSpPr/>
          <p:nvPr/>
        </p:nvSpPr>
        <p:spPr>
          <a:xfrm flipH="1" flipV="1">
            <a:off x="6000754" y="2668900"/>
            <a:ext cx="45719" cy="45719"/>
          </a:xfrm>
          <a:prstGeom prst="ellipse">
            <a:avLst/>
          </a:prstGeom>
          <a:solidFill>
            <a:srgbClr val="0099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109" name="Овал 108"/>
          <p:cNvSpPr/>
          <p:nvPr/>
        </p:nvSpPr>
        <p:spPr>
          <a:xfrm flipH="1" flipV="1">
            <a:off x="4929190" y="2357430"/>
            <a:ext cx="45719" cy="45719"/>
          </a:xfrm>
          <a:prstGeom prst="ellipse">
            <a:avLst/>
          </a:prstGeom>
          <a:solidFill>
            <a:srgbClr val="0070C0"/>
          </a:solidFill>
          <a:ln>
            <a:solidFill>
              <a:srgbClr val="0099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110" name="Овал 109"/>
          <p:cNvSpPr/>
          <p:nvPr/>
        </p:nvSpPr>
        <p:spPr>
          <a:xfrm flipH="1">
            <a:off x="6000760" y="2000240"/>
            <a:ext cx="45719" cy="45719"/>
          </a:xfrm>
          <a:prstGeom prst="ellipse">
            <a:avLst/>
          </a:prstGeom>
          <a:solidFill>
            <a:srgbClr val="FFFF99"/>
          </a:solidFill>
          <a:ln>
            <a:solidFill>
              <a:srgbClr val="0099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111" name="Овал 110"/>
          <p:cNvSpPr/>
          <p:nvPr/>
        </p:nvSpPr>
        <p:spPr>
          <a:xfrm flipH="1" flipV="1">
            <a:off x="7786710" y="1643050"/>
            <a:ext cx="45719" cy="45719"/>
          </a:xfrm>
          <a:prstGeom prst="ellipse">
            <a:avLst/>
          </a:prstGeom>
          <a:solidFill>
            <a:srgbClr val="0070C0"/>
          </a:solidFill>
          <a:ln>
            <a:solidFill>
              <a:srgbClr val="0099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112" name="Овал 111"/>
          <p:cNvSpPr/>
          <p:nvPr/>
        </p:nvSpPr>
        <p:spPr>
          <a:xfrm flipH="1" flipV="1">
            <a:off x="4572000" y="4786322"/>
            <a:ext cx="71438" cy="71438"/>
          </a:xfrm>
          <a:prstGeom prst="ellipse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113" name="Овал 112"/>
          <p:cNvSpPr/>
          <p:nvPr/>
        </p:nvSpPr>
        <p:spPr>
          <a:xfrm flipV="1">
            <a:off x="4929190" y="4500570"/>
            <a:ext cx="71438" cy="71440"/>
          </a:xfrm>
          <a:prstGeom prst="ellipse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114" name="Овал 113"/>
          <p:cNvSpPr/>
          <p:nvPr/>
        </p:nvSpPr>
        <p:spPr>
          <a:xfrm flipH="1" flipV="1">
            <a:off x="6000760" y="4071942"/>
            <a:ext cx="71439" cy="71438"/>
          </a:xfrm>
          <a:prstGeom prst="ellipse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115" name="Овал 114"/>
          <p:cNvSpPr/>
          <p:nvPr/>
        </p:nvSpPr>
        <p:spPr>
          <a:xfrm flipH="1">
            <a:off x="7786710" y="3786190"/>
            <a:ext cx="71438" cy="71438"/>
          </a:xfrm>
          <a:prstGeom prst="ellipse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121" name="Picture 4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072462" y="5072074"/>
            <a:ext cx="352425" cy="390525"/>
          </a:xfrm>
          <a:prstGeom prst="rect">
            <a:avLst/>
          </a:prstGeom>
          <a:noFill/>
        </p:spPr>
      </p:pic>
      <p:pic>
        <p:nvPicPr>
          <p:cNvPr id="122" name="Picture 4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001024" y="5786454"/>
            <a:ext cx="357190" cy="428628"/>
          </a:xfrm>
          <a:prstGeom prst="rect">
            <a:avLst/>
          </a:prstGeom>
          <a:noFill/>
        </p:spPr>
      </p:pic>
      <p:pic>
        <p:nvPicPr>
          <p:cNvPr id="123" name="Picture 4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928661" y="6143644"/>
            <a:ext cx="386811" cy="428628"/>
          </a:xfrm>
          <a:prstGeom prst="rect">
            <a:avLst/>
          </a:prstGeom>
          <a:noFill/>
        </p:spPr>
      </p:pic>
      <p:sp>
        <p:nvSpPr>
          <p:cNvPr id="116" name="Прямоугольник 115"/>
          <p:cNvSpPr/>
          <p:nvPr/>
        </p:nvSpPr>
        <p:spPr>
          <a:xfrm>
            <a:off x="7143768" y="1214422"/>
            <a:ext cx="164307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2400" b="1" dirty="0" smtClean="0">
                <a:solidFill>
                  <a:srgbClr val="009900"/>
                </a:solidFill>
                <a:latin typeface="Book Antiqua" pitchFamily="18" charset="0"/>
              </a:rPr>
              <a:t> </a:t>
            </a:r>
            <a:r>
              <a:rPr lang="ru-RU" sz="2400" b="1" dirty="0" smtClean="0">
                <a:solidFill>
                  <a:srgbClr val="009900"/>
                </a:solidFill>
                <a:latin typeface="Book Antiqua" pitchFamily="18" charset="0"/>
              </a:rPr>
              <a:t>у =      </a:t>
            </a:r>
            <a:r>
              <a:rPr lang="en-US" sz="2200" b="1" dirty="0" smtClean="0">
                <a:solidFill>
                  <a:srgbClr val="009900"/>
                </a:solidFill>
                <a:latin typeface="Book Antiqua" pitchFamily="18" charset="0"/>
                <a:ea typeface="Cambria Math"/>
              </a:rPr>
              <a:t>+2</a:t>
            </a:r>
            <a:endParaRPr lang="ru-RU" sz="2200" b="1" dirty="0">
              <a:solidFill>
                <a:srgbClr val="0099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20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20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2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2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10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10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10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7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900" decel="10000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900" decel="1000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900" decel="1000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37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900" decel="100000" fill="hold"/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10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1000"/>
                            </p:stCondLst>
                            <p:childTnLst>
                              <p:par>
                                <p:cTn id="6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1" dur="1000"/>
                                        <p:tgtEl>
                                          <p:spTgt spid="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4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10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1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900" decel="100000" fill="hold"/>
                                        <p:tgtEl>
                                          <p:spTgt spid="1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10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900" decel="1000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37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10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900" decel="100000" fill="hold"/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37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10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1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900" decel="100000" fill="hold"/>
                                        <p:tgtEl>
                                          <p:spTgt spid="1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1" dur="10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5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8" dur="1000"/>
                                        <p:tgtEl>
                                          <p:spTgt spid="1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37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3" dur="10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4" dur="1000" fill="hold"/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900" decel="100000" fill="hold"/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1" dur="10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2" dur="1000" fill="hold"/>
                                        <p:tgtEl>
                                          <p:spTgt spid="1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900" decel="100000" fill="hold"/>
                                        <p:tgtEl>
                                          <p:spTgt spid="1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37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9" dur="10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0" dur="1000" fill="hold"/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1" dur="900" decel="100000" fill="hold"/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37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7" dur="10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8" dur="1000" fill="hold"/>
                                        <p:tgtEl>
                                          <p:spTgt spid="1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9" dur="900" decel="100000" fill="hold"/>
                                        <p:tgtEl>
                                          <p:spTgt spid="1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>
                      <p:stCondLst>
                        <p:cond delay="indefinite"/>
                      </p:stCondLst>
                      <p:childTnLst>
                        <p:par>
                          <p:cTn id="152" fill="hold">
                            <p:stCondLst>
                              <p:cond delay="0"/>
                            </p:stCondLst>
                            <p:childTnLst>
                              <p:par>
                                <p:cTn id="15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5" dur="10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6" fill="hold">
                            <p:stCondLst>
                              <p:cond delay="1000"/>
                            </p:stCondLst>
                            <p:childTnLst>
                              <p:par>
                                <p:cTn id="15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9" dur="1000"/>
                                        <p:tgtEl>
                                          <p:spTgt spid="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2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>
                      <p:stCondLst>
                        <p:cond delay="indefinite"/>
                      </p:stCondLst>
                      <p:childTnLst>
                        <p:par>
                          <p:cTn id="164" fill="hold">
                            <p:stCondLst>
                              <p:cond delay="0"/>
                            </p:stCondLst>
                            <p:childTnLst>
                              <p:par>
                                <p:cTn id="16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7" dur="1000"/>
                                        <p:tgtEl>
                                          <p:spTgt spid="1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0" dur="10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3" dur="10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4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6" dur="10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7" fill="hold">
                      <p:stCondLst>
                        <p:cond delay="indefinite"/>
                      </p:stCondLst>
                      <p:childTnLst>
                        <p:par>
                          <p:cTn id="178" fill="hold">
                            <p:stCondLst>
                              <p:cond delay="0"/>
                            </p:stCondLst>
                            <p:childTnLst>
                              <p:par>
                                <p:cTn id="17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3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5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7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1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3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5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7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9" presetID="1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1" presetID="1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3" fill="hold">
                            <p:stCondLst>
                              <p:cond delay="0"/>
                            </p:stCondLst>
                            <p:childTnLst>
                              <p:par>
                                <p:cTn id="204" presetID="0" presetClass="path" presetSubtype="0" accel="50000" decel="5000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6 2.22222E-6 L 0.0026 -0.10162 " pathEditMode="relative" rAng="0" ptsTypes="AA">
                                      <p:cBhvr>
                                        <p:cTn id="205" dur="200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" y="-51"/>
                                    </p:animMotion>
                                  </p:childTnLst>
                                </p:cTn>
                              </p:par>
                              <p:par>
                                <p:cTn id="206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05556E-6 2.59259E-6 L -0.00208 -0.09815 " pathEditMode="relative" rAng="0" ptsTypes="AA">
                                      <p:cBhvr>
                                        <p:cTn id="207" dur="20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" y="-49"/>
                                    </p:animMotion>
                                  </p:childTnLst>
                                </p:cTn>
                              </p:par>
                              <p:par>
                                <p:cTn id="208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55556E-7 -1.11111E-6 L -0.00121 -0.10231 " pathEditMode="relative" rAng="0" ptsTypes="AA">
                                      <p:cBhvr>
                                        <p:cTn id="209" dur="20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" y="-51"/>
                                    </p:animMotion>
                                  </p:childTnLst>
                                </p:cTn>
                              </p:par>
                              <p:par>
                                <p:cTn id="210" presetID="0" presetClass="path" presetSubtype="0" accel="50000" decel="50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7 -2.59259E-6 L -2.77778E-7 -0.10509 " pathEditMode="relative" rAng="0" ptsTypes="AA">
                                      <p:cBhvr>
                                        <p:cTn id="211" dur="2000" fill="hold"/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53"/>
                                    </p:animMotion>
                                  </p:childTnLst>
                                </p:cTn>
                              </p:par>
                              <p:par>
                                <p:cTn id="212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-0.10486 " pathEditMode="relative" ptsTypes="AA">
                                      <p:cBhvr>
                                        <p:cTn id="213" dur="20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4" fill="hold">
                      <p:stCondLst>
                        <p:cond delay="indefinite"/>
                      </p:stCondLst>
                      <p:childTnLst>
                        <p:par>
                          <p:cTn id="215" fill="hold">
                            <p:stCondLst>
                              <p:cond delay="0"/>
                            </p:stCondLst>
                            <p:childTnLst>
                              <p:par>
                                <p:cTn id="216" presetID="0" presetClass="path" presetSubtype="0" accel="50000" decel="5000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0.21018 " pathEditMode="relative" ptsTypes="AA">
                                      <p:cBhvr>
                                        <p:cTn id="217" dur="20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18" presetID="0" presetClass="path" presetSubtype="0" accel="50000" decel="5000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0.20995 " pathEditMode="relative" ptsTypes="AA">
                                      <p:cBhvr>
                                        <p:cTn id="219" dur="20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5" grpId="0" animBg="1"/>
      <p:bldP spid="85" grpId="1" animBg="1"/>
      <p:bldP spid="85" grpId="2" animBg="1"/>
      <p:bldP spid="85" grpId="3" animBg="1"/>
      <p:bldP spid="86" grpId="0" animBg="1"/>
      <p:bldP spid="88" grpId="0" animBg="1"/>
      <p:bldP spid="96" grpId="0"/>
      <p:bldP spid="100" grpId="0" animBg="1"/>
      <p:bldP spid="100" grpId="1" animBg="1"/>
      <p:bldP spid="100" grpId="2" animBg="1"/>
      <p:bldP spid="105" grpId="1" animBg="1"/>
      <p:bldP spid="105" grpId="2" animBg="1"/>
      <p:bldP spid="105" grpId="3" animBg="1"/>
      <p:bldP spid="106" grpId="1" animBg="1"/>
      <p:bldP spid="106" grpId="2" animBg="1"/>
      <p:bldP spid="106" grpId="3" animBg="1"/>
      <p:bldP spid="107" grpId="0" animBg="1"/>
      <p:bldP spid="107" grpId="1" animBg="1"/>
      <p:bldP spid="108" grpId="0" animBg="1"/>
      <p:bldP spid="108" grpId="1" animBg="1"/>
      <p:bldP spid="108" grpId="2" animBg="1"/>
      <p:bldP spid="109" grpId="0" animBg="1"/>
      <p:bldP spid="109" grpId="1" animBg="1"/>
      <p:bldP spid="110" grpId="1" animBg="1"/>
      <p:bldP spid="110" grpId="2" animBg="1"/>
      <p:bldP spid="111" grpId="1" animBg="1"/>
      <p:bldP spid="111" grpId="2" animBg="1"/>
      <p:bldP spid="112" grpId="1" animBg="1"/>
      <p:bldP spid="112" grpId="2" animBg="1"/>
      <p:bldP spid="113" grpId="0" animBg="1"/>
      <p:bldP spid="113" grpId="1" animBg="1"/>
      <p:bldP spid="114" grpId="1" animBg="1"/>
      <p:bldP spid="114" grpId="2" animBg="1"/>
      <p:bldP spid="115" grpId="1" animBg="1"/>
      <p:bldP spid="115" grpId="2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93000">
              <a:srgbClr val="FFFFCC">
                <a:alpha val="0"/>
              </a:srgbClr>
            </a:gs>
            <a:gs pos="100000">
              <a:srgbClr val="9CB86E"/>
            </a:gs>
            <a:gs pos="5000">
              <a:srgbClr val="FFFF99">
                <a:alpha val="64000"/>
              </a:srgbClr>
            </a:gs>
          </a:gsLst>
          <a:path path="rect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20" y="714356"/>
            <a:ext cx="8572560" cy="5072098"/>
          </a:xfrm>
        </p:spPr>
        <p:txBody>
          <a:bodyPr>
            <a:normAutofit fontScale="90000"/>
          </a:bodyPr>
          <a:lstStyle/>
          <a:p>
            <a:pPr algn="just">
              <a:lnSpc>
                <a:spcPct val="130000"/>
              </a:lnSpc>
            </a:pPr>
            <a:r>
              <a:rPr lang="uk-UA" sz="2800" b="1" dirty="0" smtClean="0">
                <a:solidFill>
                  <a:srgbClr val="FF0000"/>
                </a:solidFill>
                <a:latin typeface="Book Antiqua" pitchFamily="18" charset="0"/>
              </a:rPr>
              <a:t>1.</a:t>
            </a:r>
            <a:r>
              <a:rPr lang="uk-UA" sz="3200" b="1" dirty="0" smtClean="0">
                <a:latin typeface="Book Antiqua" pitchFamily="18" charset="0"/>
              </a:rPr>
              <a:t> </a:t>
            </a:r>
            <a:r>
              <a:rPr lang="uk-UA" sz="3100" b="1" dirty="0" smtClean="0">
                <a:solidFill>
                  <a:srgbClr val="FF0000"/>
                </a:solidFill>
                <a:latin typeface="Book Antiqua" pitchFamily="18" charset="0"/>
              </a:rPr>
              <a:t>Побудова </a:t>
            </a:r>
            <a:r>
              <a:rPr lang="uk-UA" sz="3100" b="1" dirty="0" smtClean="0">
                <a:solidFill>
                  <a:srgbClr val="FF0000"/>
                </a:solidFill>
                <a:latin typeface="Book Antiqua" pitchFamily="18" charset="0"/>
                <a:cs typeface="Times New Roman" pitchFamily="18" charset="0"/>
              </a:rPr>
              <a:t>графіка функції у = </a:t>
            </a:r>
            <a:r>
              <a:rPr lang="en-US" sz="3100" b="1" dirty="0" smtClean="0">
                <a:solidFill>
                  <a:srgbClr val="FF0000"/>
                </a:solidFill>
                <a:latin typeface="Book Antiqua" pitchFamily="18" charset="0"/>
                <a:cs typeface="Times New Roman" pitchFamily="18" charset="0"/>
              </a:rPr>
              <a:t>f(x) </a:t>
            </a:r>
            <a:r>
              <a:rPr lang="en-US" sz="3100" b="1" u="sng" dirty="0" smtClean="0">
                <a:solidFill>
                  <a:srgbClr val="FF0000"/>
                </a:solidFill>
                <a:latin typeface="Book Antiqua" pitchFamily="18" charset="0"/>
                <a:cs typeface="Times New Roman" pitchFamily="18" charset="0"/>
              </a:rPr>
              <a:t>+</a:t>
            </a:r>
            <a:r>
              <a:rPr lang="en-US" sz="3100" b="1" dirty="0" smtClean="0">
                <a:solidFill>
                  <a:srgbClr val="FF0000"/>
                </a:solidFill>
                <a:latin typeface="Book Antiqua" pitchFamily="18" charset="0"/>
                <a:cs typeface="Times New Roman" pitchFamily="18" charset="0"/>
              </a:rPr>
              <a:t> n</a:t>
            </a:r>
            <a:r>
              <a:rPr lang="uk-UA" sz="3100" b="1" dirty="0" smtClean="0">
                <a:solidFill>
                  <a:srgbClr val="FF0000"/>
                </a:solidFill>
                <a:latin typeface="Book Antiqua" pitchFamily="18" charset="0"/>
                <a:cs typeface="Times New Roman" pitchFamily="18" charset="0"/>
              </a:rPr>
              <a:t>, де </a:t>
            </a:r>
            <a:r>
              <a:rPr lang="en-US" sz="3100" b="1" dirty="0" smtClean="0">
                <a:solidFill>
                  <a:srgbClr val="FF0000"/>
                </a:solidFill>
                <a:latin typeface="Book Antiqua" pitchFamily="18" charset="0"/>
                <a:cs typeface="Times New Roman" pitchFamily="18" charset="0"/>
              </a:rPr>
              <a:t>n</a:t>
            </a:r>
            <a:r>
              <a:rPr lang="uk-UA" sz="3100" b="1" dirty="0" smtClean="0">
                <a:solidFill>
                  <a:srgbClr val="FF0000"/>
                </a:solidFill>
                <a:latin typeface="Book Antiqua" pitchFamily="18" charset="0"/>
                <a:cs typeface="Times New Roman" pitchFamily="18" charset="0"/>
              </a:rPr>
              <a:t> </a:t>
            </a:r>
            <a:r>
              <a:rPr lang="en-US" sz="3100" b="1" dirty="0" smtClean="0">
                <a:solidFill>
                  <a:srgbClr val="FF0000"/>
                </a:solidFill>
                <a:latin typeface="Book Antiqua" pitchFamily="18" charset="0"/>
                <a:cs typeface="Times New Roman" pitchFamily="18" charset="0"/>
              </a:rPr>
              <a:t>˃</a:t>
            </a:r>
            <a:r>
              <a:rPr lang="uk-UA" sz="3100" b="1" dirty="0" smtClean="0">
                <a:solidFill>
                  <a:srgbClr val="FF0000"/>
                </a:solidFill>
                <a:latin typeface="Book Antiqua" pitchFamily="18" charset="0"/>
                <a:cs typeface="Times New Roman" pitchFamily="18" charset="0"/>
              </a:rPr>
              <a:t> 0.</a:t>
            </a:r>
            <a:r>
              <a:rPr lang="uk-UA" sz="3100" dirty="0" smtClean="0">
                <a:latin typeface="Book Antiqua" pitchFamily="18" charset="0"/>
                <a:cs typeface="Times New Roman" pitchFamily="18" charset="0"/>
              </a:rPr>
              <a:t/>
            </a:r>
            <a:br>
              <a:rPr lang="uk-UA" sz="3100" dirty="0" smtClean="0">
                <a:latin typeface="Book Antiqua" pitchFamily="18" charset="0"/>
                <a:cs typeface="Times New Roman" pitchFamily="18" charset="0"/>
              </a:rPr>
            </a:br>
            <a:r>
              <a:rPr lang="uk-UA" sz="2900" dirty="0" smtClean="0">
                <a:latin typeface="Book Antiqua" pitchFamily="18" charset="0"/>
                <a:cs typeface="Times New Roman" pitchFamily="18" charset="0"/>
              </a:rPr>
              <a:t/>
            </a:r>
            <a:br>
              <a:rPr lang="uk-UA" sz="2900" dirty="0" smtClean="0">
                <a:latin typeface="Book Antiqua" pitchFamily="18" charset="0"/>
                <a:cs typeface="Times New Roman" pitchFamily="18" charset="0"/>
              </a:rPr>
            </a:br>
            <a:r>
              <a:rPr lang="uk-UA" sz="2800" b="1" dirty="0" smtClean="0">
                <a:latin typeface="Book Antiqua" pitchFamily="18" charset="0"/>
              </a:rPr>
              <a:t>Графік функції </a:t>
            </a:r>
            <a:r>
              <a:rPr lang="en-US" sz="2800" b="1" dirty="0" smtClean="0">
                <a:latin typeface="Book Antiqua" pitchFamily="18" charset="0"/>
              </a:rPr>
              <a:t>y=f(x)+n</a:t>
            </a:r>
            <a:r>
              <a:rPr lang="uk-UA" sz="2800" b="1" dirty="0" smtClean="0">
                <a:latin typeface="Book Antiqua" pitchFamily="18" charset="0"/>
              </a:rPr>
              <a:t>, де </a:t>
            </a:r>
            <a:r>
              <a:rPr lang="en-US" sz="2800" b="1" dirty="0" smtClean="0">
                <a:latin typeface="Book Antiqua" pitchFamily="18" charset="0"/>
              </a:rPr>
              <a:t>n</a:t>
            </a:r>
            <a:r>
              <a:rPr lang="en-US" sz="2800" b="1" dirty="0" smtClean="0">
                <a:latin typeface="Book Antiqua" pitchFamily="18" charset="0"/>
                <a:cs typeface="Calibri"/>
              </a:rPr>
              <a:t>&gt;</a:t>
            </a:r>
            <a:r>
              <a:rPr lang="uk-UA" sz="2800" b="1" dirty="0" smtClean="0">
                <a:latin typeface="Book Antiqua" pitchFamily="18" charset="0"/>
                <a:cs typeface="Calibri"/>
              </a:rPr>
              <a:t>0,</a:t>
            </a:r>
            <a:r>
              <a:rPr lang="en-US" sz="2800" b="1" dirty="0" smtClean="0">
                <a:latin typeface="Book Antiqua" pitchFamily="18" charset="0"/>
              </a:rPr>
              <a:t> </a:t>
            </a:r>
            <a:r>
              <a:rPr lang="uk-UA" sz="2800" b="1" dirty="0" smtClean="0">
                <a:latin typeface="Book Antiqua" pitchFamily="18" charset="0"/>
              </a:rPr>
              <a:t>можна одержати із графіка функції </a:t>
            </a:r>
            <a:r>
              <a:rPr lang="en-US" sz="2800" b="1" dirty="0" smtClean="0">
                <a:latin typeface="Book Antiqua" pitchFamily="18" charset="0"/>
              </a:rPr>
              <a:t>y=f(x)</a:t>
            </a:r>
            <a:r>
              <a:rPr lang="uk-UA" sz="2800" b="1" dirty="0" smtClean="0">
                <a:latin typeface="Book Antiqua" pitchFamily="18" charset="0"/>
              </a:rPr>
              <a:t> за допомогою паралельного перенесення вздовж осі у на </a:t>
            </a:r>
            <a:r>
              <a:rPr lang="en-US" sz="2800" b="1" dirty="0" smtClean="0">
                <a:latin typeface="Book Antiqua" pitchFamily="18" charset="0"/>
              </a:rPr>
              <a:t>n</a:t>
            </a:r>
            <a:r>
              <a:rPr lang="uk-UA" sz="2800" b="1" dirty="0" smtClean="0">
                <a:latin typeface="Book Antiqua" pitchFamily="18" charset="0"/>
              </a:rPr>
              <a:t> одиниць угору.</a:t>
            </a:r>
            <a:br>
              <a:rPr lang="uk-UA" sz="2800" b="1" dirty="0" smtClean="0">
                <a:latin typeface="Book Antiqua" pitchFamily="18" charset="0"/>
              </a:rPr>
            </a:br>
            <a:r>
              <a:rPr lang="uk-UA" sz="2800" b="1" dirty="0" smtClean="0">
                <a:latin typeface="Book Antiqua" pitchFamily="18" charset="0"/>
              </a:rPr>
              <a:t> </a:t>
            </a:r>
            <a:br>
              <a:rPr lang="uk-UA" sz="2800" b="1" dirty="0" smtClean="0">
                <a:latin typeface="Book Antiqua" pitchFamily="18" charset="0"/>
              </a:rPr>
            </a:br>
            <a:r>
              <a:rPr lang="uk-UA" sz="2800" b="1" dirty="0" smtClean="0">
                <a:latin typeface="Book Antiqua" pitchFamily="18" charset="0"/>
              </a:rPr>
              <a:t>Графік функції </a:t>
            </a:r>
            <a:r>
              <a:rPr lang="en-US" sz="2800" b="1" dirty="0" smtClean="0">
                <a:latin typeface="Book Antiqua" pitchFamily="18" charset="0"/>
              </a:rPr>
              <a:t>y=f(x)</a:t>
            </a:r>
            <a:r>
              <a:rPr lang="en-US" sz="2800" b="1" dirty="0" smtClean="0">
                <a:latin typeface="Cambria Math"/>
                <a:ea typeface="Cambria Math"/>
              </a:rPr>
              <a:t>⎯</a:t>
            </a:r>
            <a:r>
              <a:rPr lang="en-US" sz="2800" b="1" dirty="0" smtClean="0">
                <a:latin typeface="Book Antiqua" pitchFamily="18" charset="0"/>
              </a:rPr>
              <a:t>n</a:t>
            </a:r>
            <a:r>
              <a:rPr lang="uk-UA" sz="2800" b="1" dirty="0" smtClean="0">
                <a:latin typeface="Book Antiqua" pitchFamily="18" charset="0"/>
              </a:rPr>
              <a:t>, де </a:t>
            </a:r>
            <a:r>
              <a:rPr lang="en-US" sz="2800" b="1" dirty="0" smtClean="0">
                <a:latin typeface="Book Antiqua" pitchFamily="18" charset="0"/>
              </a:rPr>
              <a:t>n</a:t>
            </a:r>
            <a:r>
              <a:rPr lang="en-US" sz="2800" b="1" dirty="0" smtClean="0">
                <a:latin typeface="Book Antiqua" pitchFamily="18" charset="0"/>
                <a:cs typeface="Calibri"/>
              </a:rPr>
              <a:t>&gt;</a:t>
            </a:r>
            <a:r>
              <a:rPr lang="uk-UA" sz="2800" b="1" dirty="0" smtClean="0">
                <a:latin typeface="Book Antiqua" pitchFamily="18" charset="0"/>
                <a:cs typeface="Calibri"/>
              </a:rPr>
              <a:t>0,</a:t>
            </a:r>
            <a:r>
              <a:rPr lang="en-US" sz="2800" b="1" dirty="0" smtClean="0">
                <a:latin typeface="Book Antiqua" pitchFamily="18" charset="0"/>
              </a:rPr>
              <a:t> </a:t>
            </a:r>
            <a:r>
              <a:rPr lang="uk-UA" sz="2800" b="1" dirty="0" smtClean="0">
                <a:latin typeface="Book Antiqua" pitchFamily="18" charset="0"/>
              </a:rPr>
              <a:t>можна одержати із графіка функції </a:t>
            </a:r>
            <a:r>
              <a:rPr lang="en-US" sz="2800" b="1" dirty="0" smtClean="0">
                <a:latin typeface="Book Antiqua" pitchFamily="18" charset="0"/>
              </a:rPr>
              <a:t>y=f(x)</a:t>
            </a:r>
            <a:r>
              <a:rPr lang="uk-UA" sz="2800" b="1" dirty="0" smtClean="0">
                <a:latin typeface="Book Antiqua" pitchFamily="18" charset="0"/>
              </a:rPr>
              <a:t> за допомогою паралельного перенесення вздовж осі у </a:t>
            </a:r>
            <a:r>
              <a:rPr lang="uk-UA" sz="2800" b="1" dirty="0" smtClean="0">
                <a:latin typeface="Book Antiqua" pitchFamily="18" charset="0"/>
                <a:cs typeface="Calibri"/>
              </a:rPr>
              <a:t>на </a:t>
            </a:r>
            <a:r>
              <a:rPr lang="en-US" sz="2800" b="1" dirty="0" smtClean="0">
                <a:latin typeface="Book Antiqua" pitchFamily="18" charset="0"/>
              </a:rPr>
              <a:t>n </a:t>
            </a:r>
            <a:r>
              <a:rPr lang="uk-UA" sz="2800" b="1" dirty="0" smtClean="0">
                <a:latin typeface="Book Antiqua" pitchFamily="18" charset="0"/>
              </a:rPr>
              <a:t>одиниць униз</a:t>
            </a:r>
            <a:r>
              <a:rPr lang="uk-UA" sz="2800" b="1" dirty="0" smtClean="0">
                <a:latin typeface="Times New Roman"/>
                <a:cs typeface="Times New Roman"/>
              </a:rPr>
              <a:t>.</a:t>
            </a:r>
            <a:endParaRPr lang="uk-UA" sz="2800" b="1" dirty="0">
              <a:latin typeface="Book Antiqua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5429264"/>
            <a:ext cx="8229600" cy="1525567"/>
          </a:xfrm>
        </p:spPr>
        <p:txBody>
          <a:bodyPr>
            <a:normAutofit/>
          </a:bodyPr>
          <a:lstStyle/>
          <a:p>
            <a:pPr>
              <a:buNone/>
            </a:pPr>
            <a:endParaRPr lang="uk-UA" sz="2000" dirty="0">
              <a:latin typeface="Book Antiqu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95000">
              <a:srgbClr val="FFFFCC">
                <a:alpha val="14000"/>
              </a:srgbClr>
            </a:gs>
            <a:gs pos="99000">
              <a:srgbClr val="9CB86E">
                <a:alpha val="38000"/>
              </a:srgbClr>
            </a:gs>
            <a:gs pos="0">
              <a:srgbClr val="FFFFCC">
                <a:alpha val="42000"/>
              </a:srgbClr>
            </a:gs>
          </a:gsLst>
          <a:path path="rect">
            <a:fillToRect l="100000" t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4"/>
          <p:cNvSpPr txBox="1">
            <a:spLocks noChangeArrowheads="1"/>
          </p:cNvSpPr>
          <p:nvPr/>
        </p:nvSpPr>
        <p:spPr bwMode="auto">
          <a:xfrm>
            <a:off x="4214810" y="1071546"/>
            <a:ext cx="328611" cy="523220"/>
          </a:xfrm>
          <a:prstGeom prst="rect">
            <a:avLst/>
          </a:prstGeom>
          <a:noFill/>
          <a:ln w="9525" algn="ctr">
            <a:noFill/>
            <a:prstDash val="sysDot"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2800" b="1" dirty="0">
                <a:latin typeface="Book Antiqua" pitchFamily="18" charset="0"/>
              </a:rPr>
              <a:t>y</a:t>
            </a:r>
            <a:endParaRPr lang="ru-RU" sz="2800" b="1" dirty="0">
              <a:latin typeface="Book Antiqua" pitchFamily="18" charset="0"/>
            </a:endParaRPr>
          </a:p>
        </p:txBody>
      </p:sp>
      <p:sp>
        <p:nvSpPr>
          <p:cNvPr id="4" name="Line 5"/>
          <p:cNvSpPr>
            <a:spLocks noChangeShapeType="1"/>
          </p:cNvSpPr>
          <p:nvPr/>
        </p:nvSpPr>
        <p:spPr bwMode="auto">
          <a:xfrm>
            <a:off x="2428859" y="3429000"/>
            <a:ext cx="6338903" cy="1587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stealth" w="lg" len="lg"/>
          </a:ln>
        </p:spPr>
        <p:txBody>
          <a:bodyPr/>
          <a:lstStyle/>
          <a:p>
            <a:endParaRPr lang="uk-UA"/>
          </a:p>
        </p:txBody>
      </p:sp>
      <p:sp>
        <p:nvSpPr>
          <p:cNvPr id="5" name="Line 6"/>
          <p:cNvSpPr>
            <a:spLocks noChangeShapeType="1"/>
          </p:cNvSpPr>
          <p:nvPr/>
        </p:nvSpPr>
        <p:spPr bwMode="auto">
          <a:xfrm flipV="1">
            <a:off x="4572000" y="1214422"/>
            <a:ext cx="0" cy="3786214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stealth" w="lg" len="lg"/>
          </a:ln>
        </p:spPr>
        <p:txBody>
          <a:bodyPr/>
          <a:lstStyle/>
          <a:p>
            <a:endParaRPr lang="uk-UA"/>
          </a:p>
        </p:txBody>
      </p:sp>
      <p:sp>
        <p:nvSpPr>
          <p:cNvPr id="6" name="Text Box 7"/>
          <p:cNvSpPr txBox="1">
            <a:spLocks noChangeArrowheads="1"/>
          </p:cNvSpPr>
          <p:nvPr/>
        </p:nvSpPr>
        <p:spPr bwMode="auto">
          <a:xfrm>
            <a:off x="8334375" y="3357562"/>
            <a:ext cx="452467" cy="523220"/>
          </a:xfrm>
          <a:prstGeom prst="rect">
            <a:avLst/>
          </a:prstGeom>
          <a:noFill/>
          <a:ln w="9525" algn="ctr">
            <a:noFill/>
            <a:prstDash val="sysDot"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2800" b="1" dirty="0">
                <a:latin typeface="Book Antiqua" pitchFamily="18" charset="0"/>
              </a:rPr>
              <a:t>x</a:t>
            </a:r>
            <a:endParaRPr lang="ru-RU" sz="2800" b="1" dirty="0">
              <a:latin typeface="Book Antiqua" pitchFamily="18" charset="0"/>
            </a:endParaRPr>
          </a:p>
        </p:txBody>
      </p:sp>
      <p:sp>
        <p:nvSpPr>
          <p:cNvPr id="7" name="Line 8"/>
          <p:cNvSpPr>
            <a:spLocks noChangeShapeType="1"/>
          </p:cNvSpPr>
          <p:nvPr/>
        </p:nvSpPr>
        <p:spPr bwMode="auto">
          <a:xfrm>
            <a:off x="5157788" y="3429000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uk-UA"/>
          </a:p>
        </p:txBody>
      </p:sp>
      <p:sp>
        <p:nvSpPr>
          <p:cNvPr id="8" name="Line 9"/>
          <p:cNvSpPr>
            <a:spLocks noChangeShapeType="1"/>
          </p:cNvSpPr>
          <p:nvPr/>
        </p:nvSpPr>
        <p:spPr bwMode="auto">
          <a:xfrm>
            <a:off x="214283" y="3071811"/>
            <a:ext cx="8643998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uk-UA"/>
          </a:p>
        </p:txBody>
      </p:sp>
      <p:sp>
        <p:nvSpPr>
          <p:cNvPr id="9" name="Line 10"/>
          <p:cNvSpPr>
            <a:spLocks noChangeShapeType="1"/>
          </p:cNvSpPr>
          <p:nvPr/>
        </p:nvSpPr>
        <p:spPr bwMode="auto">
          <a:xfrm>
            <a:off x="214282" y="2714620"/>
            <a:ext cx="8643998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uk-UA"/>
          </a:p>
        </p:txBody>
      </p:sp>
      <p:sp>
        <p:nvSpPr>
          <p:cNvPr id="10" name="Line 11"/>
          <p:cNvSpPr>
            <a:spLocks noChangeShapeType="1"/>
          </p:cNvSpPr>
          <p:nvPr/>
        </p:nvSpPr>
        <p:spPr bwMode="auto">
          <a:xfrm>
            <a:off x="250001" y="2357430"/>
            <a:ext cx="8643998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uk-UA" dirty="0"/>
          </a:p>
        </p:txBody>
      </p:sp>
      <p:sp>
        <p:nvSpPr>
          <p:cNvPr id="11" name="Line 12"/>
          <p:cNvSpPr>
            <a:spLocks noChangeShapeType="1"/>
          </p:cNvSpPr>
          <p:nvPr/>
        </p:nvSpPr>
        <p:spPr bwMode="auto">
          <a:xfrm>
            <a:off x="214282" y="2000240"/>
            <a:ext cx="8640763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uk-UA"/>
          </a:p>
        </p:txBody>
      </p:sp>
      <p:sp>
        <p:nvSpPr>
          <p:cNvPr id="12" name="Line 13"/>
          <p:cNvSpPr>
            <a:spLocks noChangeShapeType="1"/>
          </p:cNvSpPr>
          <p:nvPr/>
        </p:nvSpPr>
        <p:spPr bwMode="auto">
          <a:xfrm>
            <a:off x="214282" y="1643050"/>
            <a:ext cx="8670925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uk-UA" dirty="0"/>
          </a:p>
        </p:txBody>
      </p:sp>
      <p:sp>
        <p:nvSpPr>
          <p:cNvPr id="13" name="Line 14"/>
          <p:cNvSpPr>
            <a:spLocks noChangeShapeType="1"/>
          </p:cNvSpPr>
          <p:nvPr/>
        </p:nvSpPr>
        <p:spPr bwMode="auto">
          <a:xfrm>
            <a:off x="214283" y="1285860"/>
            <a:ext cx="8643998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uk-UA"/>
          </a:p>
        </p:txBody>
      </p:sp>
      <p:sp>
        <p:nvSpPr>
          <p:cNvPr id="14" name="Line 15"/>
          <p:cNvSpPr>
            <a:spLocks noChangeShapeType="1"/>
          </p:cNvSpPr>
          <p:nvPr/>
        </p:nvSpPr>
        <p:spPr bwMode="auto">
          <a:xfrm>
            <a:off x="214282" y="928670"/>
            <a:ext cx="8640763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uk-UA"/>
          </a:p>
        </p:txBody>
      </p:sp>
      <p:sp>
        <p:nvSpPr>
          <p:cNvPr id="15" name="Line 16"/>
          <p:cNvSpPr>
            <a:spLocks noChangeShapeType="1"/>
          </p:cNvSpPr>
          <p:nvPr/>
        </p:nvSpPr>
        <p:spPr bwMode="auto">
          <a:xfrm>
            <a:off x="214282" y="571480"/>
            <a:ext cx="8670925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uk-UA" dirty="0"/>
          </a:p>
        </p:txBody>
      </p:sp>
      <p:sp>
        <p:nvSpPr>
          <p:cNvPr id="16" name="Line 17"/>
          <p:cNvSpPr>
            <a:spLocks noChangeShapeType="1"/>
          </p:cNvSpPr>
          <p:nvPr/>
        </p:nvSpPr>
        <p:spPr bwMode="auto">
          <a:xfrm>
            <a:off x="244475" y="198438"/>
            <a:ext cx="8613805" cy="15852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uk-UA"/>
          </a:p>
        </p:txBody>
      </p:sp>
      <p:sp>
        <p:nvSpPr>
          <p:cNvPr id="17" name="Line 18"/>
          <p:cNvSpPr>
            <a:spLocks noChangeShapeType="1"/>
          </p:cNvSpPr>
          <p:nvPr/>
        </p:nvSpPr>
        <p:spPr bwMode="auto">
          <a:xfrm>
            <a:off x="198438" y="3779838"/>
            <a:ext cx="8686800" cy="14287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uk-UA"/>
          </a:p>
        </p:txBody>
      </p:sp>
      <p:sp>
        <p:nvSpPr>
          <p:cNvPr id="18" name="Line 19"/>
          <p:cNvSpPr>
            <a:spLocks noChangeShapeType="1"/>
          </p:cNvSpPr>
          <p:nvPr/>
        </p:nvSpPr>
        <p:spPr bwMode="auto">
          <a:xfrm>
            <a:off x="228600" y="4130675"/>
            <a:ext cx="8640763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uk-UA"/>
          </a:p>
        </p:txBody>
      </p:sp>
      <p:sp>
        <p:nvSpPr>
          <p:cNvPr id="19" name="Line 20"/>
          <p:cNvSpPr>
            <a:spLocks noChangeShapeType="1"/>
          </p:cNvSpPr>
          <p:nvPr/>
        </p:nvSpPr>
        <p:spPr bwMode="auto">
          <a:xfrm flipV="1">
            <a:off x="212725" y="4495800"/>
            <a:ext cx="8656638" cy="15875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uk-UA"/>
          </a:p>
        </p:txBody>
      </p:sp>
      <p:sp>
        <p:nvSpPr>
          <p:cNvPr id="20" name="Line 21"/>
          <p:cNvSpPr>
            <a:spLocks noChangeShapeType="1"/>
          </p:cNvSpPr>
          <p:nvPr/>
        </p:nvSpPr>
        <p:spPr bwMode="auto">
          <a:xfrm>
            <a:off x="214283" y="4857761"/>
            <a:ext cx="8643998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uk-UA" dirty="0"/>
          </a:p>
        </p:txBody>
      </p:sp>
      <p:sp>
        <p:nvSpPr>
          <p:cNvPr id="21" name="Line 22"/>
          <p:cNvSpPr>
            <a:spLocks noChangeShapeType="1"/>
          </p:cNvSpPr>
          <p:nvPr/>
        </p:nvSpPr>
        <p:spPr bwMode="auto">
          <a:xfrm>
            <a:off x="212725" y="5211762"/>
            <a:ext cx="8645555" cy="3187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uk-UA"/>
          </a:p>
        </p:txBody>
      </p:sp>
      <p:sp>
        <p:nvSpPr>
          <p:cNvPr id="22" name="Line 23"/>
          <p:cNvSpPr>
            <a:spLocks noChangeShapeType="1"/>
          </p:cNvSpPr>
          <p:nvPr/>
        </p:nvSpPr>
        <p:spPr bwMode="auto">
          <a:xfrm>
            <a:off x="228600" y="5578475"/>
            <a:ext cx="8626475" cy="14288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uk-UA" dirty="0"/>
          </a:p>
        </p:txBody>
      </p:sp>
      <p:sp>
        <p:nvSpPr>
          <p:cNvPr id="23" name="Line 24"/>
          <p:cNvSpPr>
            <a:spLocks noChangeShapeType="1"/>
          </p:cNvSpPr>
          <p:nvPr/>
        </p:nvSpPr>
        <p:spPr bwMode="auto">
          <a:xfrm>
            <a:off x="212725" y="5927725"/>
            <a:ext cx="8672513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uk-UA"/>
          </a:p>
        </p:txBody>
      </p:sp>
      <p:sp>
        <p:nvSpPr>
          <p:cNvPr id="24" name="Line 25"/>
          <p:cNvSpPr>
            <a:spLocks noChangeShapeType="1"/>
          </p:cNvSpPr>
          <p:nvPr/>
        </p:nvSpPr>
        <p:spPr bwMode="auto">
          <a:xfrm flipV="1">
            <a:off x="228600" y="6286521"/>
            <a:ext cx="8629680" cy="7918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uk-UA"/>
          </a:p>
        </p:txBody>
      </p:sp>
      <p:sp>
        <p:nvSpPr>
          <p:cNvPr id="25" name="Line 26"/>
          <p:cNvSpPr>
            <a:spLocks noChangeShapeType="1"/>
          </p:cNvSpPr>
          <p:nvPr/>
        </p:nvSpPr>
        <p:spPr bwMode="auto">
          <a:xfrm>
            <a:off x="212725" y="6659563"/>
            <a:ext cx="8656638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uk-UA"/>
          </a:p>
        </p:txBody>
      </p:sp>
      <p:sp>
        <p:nvSpPr>
          <p:cNvPr id="26" name="Line 27"/>
          <p:cNvSpPr>
            <a:spLocks noChangeShapeType="1"/>
          </p:cNvSpPr>
          <p:nvPr/>
        </p:nvSpPr>
        <p:spPr bwMode="auto">
          <a:xfrm flipH="1">
            <a:off x="4929190" y="212725"/>
            <a:ext cx="15875" cy="643255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uk-UA"/>
          </a:p>
        </p:txBody>
      </p:sp>
      <p:sp>
        <p:nvSpPr>
          <p:cNvPr id="27" name="Line 28"/>
          <p:cNvSpPr>
            <a:spLocks noChangeShapeType="1"/>
          </p:cNvSpPr>
          <p:nvPr/>
        </p:nvSpPr>
        <p:spPr bwMode="auto">
          <a:xfrm>
            <a:off x="5273675" y="198438"/>
            <a:ext cx="0" cy="6461125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uk-UA"/>
          </a:p>
        </p:txBody>
      </p:sp>
      <p:sp>
        <p:nvSpPr>
          <p:cNvPr id="28" name="Line 29"/>
          <p:cNvSpPr>
            <a:spLocks noChangeShapeType="1"/>
          </p:cNvSpPr>
          <p:nvPr/>
        </p:nvSpPr>
        <p:spPr bwMode="auto">
          <a:xfrm>
            <a:off x="5622925" y="228600"/>
            <a:ext cx="14288" cy="6416675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uk-UA"/>
          </a:p>
        </p:txBody>
      </p:sp>
      <p:sp>
        <p:nvSpPr>
          <p:cNvPr id="29" name="Line 30"/>
          <p:cNvSpPr>
            <a:spLocks noChangeShapeType="1"/>
          </p:cNvSpPr>
          <p:nvPr/>
        </p:nvSpPr>
        <p:spPr bwMode="auto">
          <a:xfrm>
            <a:off x="6000760" y="214290"/>
            <a:ext cx="0" cy="642942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 b="1" dirty="0">
              <a:latin typeface="Book Antiqua" pitchFamily="18" charset="0"/>
            </a:endParaRPr>
          </a:p>
        </p:txBody>
      </p:sp>
      <p:sp>
        <p:nvSpPr>
          <p:cNvPr id="30" name="Line 31"/>
          <p:cNvSpPr>
            <a:spLocks noChangeShapeType="1"/>
          </p:cNvSpPr>
          <p:nvPr/>
        </p:nvSpPr>
        <p:spPr bwMode="auto">
          <a:xfrm>
            <a:off x="6340475" y="228600"/>
            <a:ext cx="15875" cy="6416675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uk-UA"/>
          </a:p>
        </p:txBody>
      </p:sp>
      <p:sp>
        <p:nvSpPr>
          <p:cNvPr id="31" name="Line 32"/>
          <p:cNvSpPr>
            <a:spLocks noChangeShapeType="1"/>
          </p:cNvSpPr>
          <p:nvPr/>
        </p:nvSpPr>
        <p:spPr bwMode="auto">
          <a:xfrm>
            <a:off x="6715140" y="214290"/>
            <a:ext cx="30163" cy="6430962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r>
              <a:rPr lang="ru-RU" b="1" dirty="0" smtClean="0">
                <a:latin typeface="Book Antiqua" pitchFamily="18" charset="0"/>
              </a:rPr>
              <a:t> </a:t>
            </a:r>
          </a:p>
          <a:p>
            <a:endParaRPr lang="uk-UA" dirty="0"/>
          </a:p>
        </p:txBody>
      </p:sp>
      <p:sp>
        <p:nvSpPr>
          <p:cNvPr id="32" name="Line 33"/>
          <p:cNvSpPr>
            <a:spLocks noChangeShapeType="1"/>
          </p:cNvSpPr>
          <p:nvPr/>
        </p:nvSpPr>
        <p:spPr bwMode="auto">
          <a:xfrm>
            <a:off x="7072330" y="214290"/>
            <a:ext cx="0" cy="642942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pPr lvl="0"/>
            <a:endParaRPr lang="ru-RU" sz="2400" b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3" name="Line 34"/>
          <p:cNvSpPr>
            <a:spLocks noChangeShapeType="1"/>
          </p:cNvSpPr>
          <p:nvPr/>
        </p:nvSpPr>
        <p:spPr bwMode="auto">
          <a:xfrm>
            <a:off x="7437438" y="212725"/>
            <a:ext cx="0" cy="6446838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uk-UA"/>
          </a:p>
        </p:txBody>
      </p:sp>
      <p:sp>
        <p:nvSpPr>
          <p:cNvPr id="34" name="Line 35"/>
          <p:cNvSpPr>
            <a:spLocks noChangeShapeType="1"/>
          </p:cNvSpPr>
          <p:nvPr/>
        </p:nvSpPr>
        <p:spPr bwMode="auto">
          <a:xfrm flipH="1">
            <a:off x="7786710" y="214290"/>
            <a:ext cx="0" cy="642942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pPr lvl="0"/>
            <a:endParaRPr lang="ru-RU" sz="2400" b="1" dirty="0" smtClean="0">
              <a:solidFill>
                <a:prstClr val="black"/>
              </a:solidFill>
              <a:latin typeface="Book Antiqua" pitchFamily="18" charset="0"/>
            </a:endParaRPr>
          </a:p>
          <a:p>
            <a:pPr lvl="0"/>
            <a:endParaRPr lang="ru-RU" sz="2400" b="1" dirty="0" smtClean="0">
              <a:solidFill>
                <a:prstClr val="black"/>
              </a:solidFill>
              <a:latin typeface="Book Antiqua" pitchFamily="18" charset="0"/>
            </a:endParaRPr>
          </a:p>
          <a:p>
            <a:pPr lvl="0"/>
            <a:endParaRPr lang="ru-RU" sz="2400" b="1" dirty="0" smtClean="0">
              <a:solidFill>
                <a:prstClr val="black"/>
              </a:solidFill>
              <a:latin typeface="Book Antiqua" pitchFamily="18" charset="0"/>
            </a:endParaRPr>
          </a:p>
        </p:txBody>
      </p:sp>
      <p:sp>
        <p:nvSpPr>
          <p:cNvPr id="35" name="Line 36"/>
          <p:cNvSpPr>
            <a:spLocks noChangeShapeType="1"/>
          </p:cNvSpPr>
          <p:nvPr/>
        </p:nvSpPr>
        <p:spPr bwMode="auto">
          <a:xfrm>
            <a:off x="8143900" y="214290"/>
            <a:ext cx="15875" cy="643255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uk-UA"/>
          </a:p>
        </p:txBody>
      </p:sp>
      <p:sp>
        <p:nvSpPr>
          <p:cNvPr id="36" name="Line 37"/>
          <p:cNvSpPr>
            <a:spLocks noChangeShapeType="1"/>
          </p:cNvSpPr>
          <p:nvPr/>
        </p:nvSpPr>
        <p:spPr bwMode="auto">
          <a:xfrm>
            <a:off x="8501090" y="214290"/>
            <a:ext cx="0" cy="642942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uk-UA"/>
          </a:p>
        </p:txBody>
      </p:sp>
      <p:sp>
        <p:nvSpPr>
          <p:cNvPr id="37" name="Line 38"/>
          <p:cNvSpPr>
            <a:spLocks noChangeShapeType="1"/>
          </p:cNvSpPr>
          <p:nvPr/>
        </p:nvSpPr>
        <p:spPr bwMode="auto">
          <a:xfrm>
            <a:off x="8858280" y="214290"/>
            <a:ext cx="0" cy="642942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uk-UA"/>
          </a:p>
        </p:txBody>
      </p:sp>
      <p:sp>
        <p:nvSpPr>
          <p:cNvPr id="38" name="Line 39"/>
          <p:cNvSpPr>
            <a:spLocks noChangeShapeType="1"/>
          </p:cNvSpPr>
          <p:nvPr/>
        </p:nvSpPr>
        <p:spPr bwMode="auto">
          <a:xfrm>
            <a:off x="4214810" y="214290"/>
            <a:ext cx="0" cy="6461125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uk-UA"/>
          </a:p>
        </p:txBody>
      </p:sp>
      <p:sp>
        <p:nvSpPr>
          <p:cNvPr id="39" name="Line 40"/>
          <p:cNvSpPr>
            <a:spLocks noChangeShapeType="1"/>
          </p:cNvSpPr>
          <p:nvPr/>
        </p:nvSpPr>
        <p:spPr bwMode="auto">
          <a:xfrm>
            <a:off x="3857620" y="214290"/>
            <a:ext cx="0" cy="6440487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uk-UA"/>
          </a:p>
        </p:txBody>
      </p:sp>
      <p:sp>
        <p:nvSpPr>
          <p:cNvPr id="40" name="Line 41"/>
          <p:cNvSpPr>
            <a:spLocks noChangeShapeType="1"/>
          </p:cNvSpPr>
          <p:nvPr/>
        </p:nvSpPr>
        <p:spPr bwMode="auto">
          <a:xfrm>
            <a:off x="3500431" y="214290"/>
            <a:ext cx="0" cy="642942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uk-UA"/>
          </a:p>
        </p:txBody>
      </p:sp>
      <p:sp>
        <p:nvSpPr>
          <p:cNvPr id="41" name="Line 42"/>
          <p:cNvSpPr>
            <a:spLocks noChangeShapeType="1"/>
          </p:cNvSpPr>
          <p:nvPr/>
        </p:nvSpPr>
        <p:spPr bwMode="auto">
          <a:xfrm>
            <a:off x="3108325" y="182563"/>
            <a:ext cx="34915" cy="6461147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uk-UA"/>
          </a:p>
        </p:txBody>
      </p:sp>
      <p:sp>
        <p:nvSpPr>
          <p:cNvPr id="42" name="Line 43"/>
          <p:cNvSpPr>
            <a:spLocks noChangeShapeType="1"/>
          </p:cNvSpPr>
          <p:nvPr/>
        </p:nvSpPr>
        <p:spPr bwMode="auto">
          <a:xfrm>
            <a:off x="2759074" y="182563"/>
            <a:ext cx="26975" cy="6461147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uk-UA"/>
          </a:p>
        </p:txBody>
      </p:sp>
      <p:sp>
        <p:nvSpPr>
          <p:cNvPr id="43" name="Line 44"/>
          <p:cNvSpPr>
            <a:spLocks noChangeShapeType="1"/>
          </p:cNvSpPr>
          <p:nvPr/>
        </p:nvSpPr>
        <p:spPr bwMode="auto">
          <a:xfrm>
            <a:off x="2379663" y="204788"/>
            <a:ext cx="12700" cy="647065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uk-UA"/>
          </a:p>
        </p:txBody>
      </p:sp>
      <p:sp>
        <p:nvSpPr>
          <p:cNvPr id="44" name="Line 45"/>
          <p:cNvSpPr>
            <a:spLocks noChangeShapeType="1"/>
          </p:cNvSpPr>
          <p:nvPr/>
        </p:nvSpPr>
        <p:spPr bwMode="auto">
          <a:xfrm>
            <a:off x="2025650" y="198438"/>
            <a:ext cx="1588" cy="6461125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uk-UA"/>
          </a:p>
        </p:txBody>
      </p:sp>
      <p:sp>
        <p:nvSpPr>
          <p:cNvPr id="45" name="Line 46"/>
          <p:cNvSpPr>
            <a:spLocks noChangeShapeType="1"/>
          </p:cNvSpPr>
          <p:nvPr/>
        </p:nvSpPr>
        <p:spPr bwMode="auto">
          <a:xfrm>
            <a:off x="1643042" y="214291"/>
            <a:ext cx="1" cy="642942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uk-UA"/>
          </a:p>
        </p:txBody>
      </p:sp>
      <p:sp>
        <p:nvSpPr>
          <p:cNvPr id="46" name="Line 47"/>
          <p:cNvSpPr>
            <a:spLocks noChangeShapeType="1"/>
          </p:cNvSpPr>
          <p:nvPr/>
        </p:nvSpPr>
        <p:spPr bwMode="auto">
          <a:xfrm>
            <a:off x="1295400" y="182563"/>
            <a:ext cx="0" cy="6462712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uk-UA"/>
          </a:p>
        </p:txBody>
      </p:sp>
      <p:sp>
        <p:nvSpPr>
          <p:cNvPr id="47" name="Line 48"/>
          <p:cNvSpPr>
            <a:spLocks noChangeShapeType="1"/>
          </p:cNvSpPr>
          <p:nvPr/>
        </p:nvSpPr>
        <p:spPr bwMode="auto">
          <a:xfrm>
            <a:off x="931863" y="204788"/>
            <a:ext cx="28575" cy="6440487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pPr marL="360363" indent="-720725"/>
            <a:endParaRPr lang="uk-UA" dirty="0"/>
          </a:p>
        </p:txBody>
      </p:sp>
      <p:sp>
        <p:nvSpPr>
          <p:cNvPr id="48" name="Line 49"/>
          <p:cNvSpPr>
            <a:spLocks noChangeShapeType="1"/>
          </p:cNvSpPr>
          <p:nvPr/>
        </p:nvSpPr>
        <p:spPr bwMode="auto">
          <a:xfrm>
            <a:off x="579438" y="182563"/>
            <a:ext cx="14287" cy="647700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uk-UA"/>
          </a:p>
        </p:txBody>
      </p:sp>
      <p:sp>
        <p:nvSpPr>
          <p:cNvPr id="49" name="Line 50"/>
          <p:cNvSpPr>
            <a:spLocks noChangeShapeType="1"/>
          </p:cNvSpPr>
          <p:nvPr/>
        </p:nvSpPr>
        <p:spPr bwMode="auto">
          <a:xfrm flipH="1">
            <a:off x="214282" y="214290"/>
            <a:ext cx="1" cy="642942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uk-UA"/>
          </a:p>
        </p:txBody>
      </p:sp>
      <p:sp>
        <p:nvSpPr>
          <p:cNvPr id="50" name="Text Box 51"/>
          <p:cNvSpPr txBox="1">
            <a:spLocks noChangeArrowheads="1"/>
          </p:cNvSpPr>
          <p:nvPr/>
        </p:nvSpPr>
        <p:spPr bwMode="auto">
          <a:xfrm>
            <a:off x="1714480" y="3000372"/>
            <a:ext cx="6715172" cy="923330"/>
          </a:xfrm>
          <a:prstGeom prst="rect">
            <a:avLst/>
          </a:prstGeom>
          <a:noFill/>
          <a:ln w="9525" algn="ctr">
            <a:noFill/>
            <a:prstDash val="sysDot"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5400" dirty="0" smtClean="0">
                <a:latin typeface="Times New Roman" pitchFamily="18" charset="0"/>
              </a:rPr>
              <a:t>     </a:t>
            </a:r>
            <a:r>
              <a:rPr lang="ru-RU" sz="2200" b="1" dirty="0" smtClean="0">
                <a:latin typeface="Times New Roman" pitchFamily="18" charset="0"/>
              </a:rPr>
              <a:t>-5 -4  -3  -2</a:t>
            </a:r>
            <a:r>
              <a:rPr lang="ru-RU" sz="2200" dirty="0" smtClean="0">
                <a:latin typeface="Times New Roman" pitchFamily="18" charset="0"/>
              </a:rPr>
              <a:t>  -</a:t>
            </a:r>
            <a:r>
              <a:rPr lang="ru-RU" sz="2200" b="1" dirty="0">
                <a:latin typeface="Times New Roman" pitchFamily="18" charset="0"/>
              </a:rPr>
              <a:t>1 </a:t>
            </a:r>
            <a:r>
              <a:rPr lang="ru-RU" sz="2200" b="1" dirty="0" smtClean="0">
                <a:latin typeface="Times New Roman" pitchFamily="18" charset="0"/>
              </a:rPr>
              <a:t> 0    1   2   3   4   5   6    7   8   9  10   </a:t>
            </a:r>
            <a:endParaRPr lang="ru-RU" sz="2200" b="1" dirty="0">
              <a:latin typeface="Times New Roman" pitchFamily="18" charset="0"/>
            </a:endParaRPr>
          </a:p>
        </p:txBody>
      </p:sp>
      <p:cxnSp>
        <p:nvCxnSpPr>
          <p:cNvPr id="51" name="Пряма сполучна лінія 58"/>
          <p:cNvCxnSpPr/>
          <p:nvPr/>
        </p:nvCxnSpPr>
        <p:spPr>
          <a:xfrm>
            <a:off x="4500562" y="3071810"/>
            <a:ext cx="152400" cy="0"/>
          </a:xfrm>
          <a:prstGeom prst="line">
            <a:avLst/>
          </a:prstGeom>
          <a:ln w="19050">
            <a:solidFill>
              <a:schemeClr val="tx2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Пряма сполучна лінія 60"/>
          <p:cNvCxnSpPr/>
          <p:nvPr/>
        </p:nvCxnSpPr>
        <p:spPr>
          <a:xfrm>
            <a:off x="4500562" y="2714620"/>
            <a:ext cx="152400" cy="0"/>
          </a:xfrm>
          <a:prstGeom prst="line">
            <a:avLst/>
          </a:prstGeom>
          <a:ln w="19050">
            <a:solidFill>
              <a:schemeClr val="tx2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Пряма сполучна лінія 66"/>
          <p:cNvCxnSpPr/>
          <p:nvPr/>
        </p:nvCxnSpPr>
        <p:spPr>
          <a:xfrm>
            <a:off x="4500562" y="2357430"/>
            <a:ext cx="152400" cy="0"/>
          </a:xfrm>
          <a:prstGeom prst="line">
            <a:avLst/>
          </a:prstGeom>
          <a:ln w="19050">
            <a:solidFill>
              <a:schemeClr val="tx2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Пряма сполучна лінія 71"/>
          <p:cNvCxnSpPr/>
          <p:nvPr/>
        </p:nvCxnSpPr>
        <p:spPr>
          <a:xfrm>
            <a:off x="4500562" y="2000240"/>
            <a:ext cx="152400" cy="0"/>
          </a:xfrm>
          <a:prstGeom prst="line">
            <a:avLst/>
          </a:prstGeom>
          <a:ln w="19050">
            <a:solidFill>
              <a:schemeClr val="tx2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Пряма сполучна лінія 73"/>
          <p:cNvCxnSpPr/>
          <p:nvPr/>
        </p:nvCxnSpPr>
        <p:spPr>
          <a:xfrm rot="5400000">
            <a:off x="5210180" y="3433762"/>
            <a:ext cx="152400" cy="0"/>
          </a:xfrm>
          <a:prstGeom prst="line">
            <a:avLst/>
          </a:prstGeom>
          <a:ln w="19050">
            <a:solidFill>
              <a:schemeClr val="tx2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Пряма сполучна лінія 75"/>
          <p:cNvCxnSpPr/>
          <p:nvPr/>
        </p:nvCxnSpPr>
        <p:spPr>
          <a:xfrm rot="5400000">
            <a:off x="5924560" y="3433762"/>
            <a:ext cx="152400" cy="0"/>
          </a:xfrm>
          <a:prstGeom prst="line">
            <a:avLst/>
          </a:prstGeom>
          <a:ln w="19050">
            <a:solidFill>
              <a:schemeClr val="tx2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Пряма сполучна лінія 78"/>
          <p:cNvCxnSpPr/>
          <p:nvPr/>
        </p:nvCxnSpPr>
        <p:spPr>
          <a:xfrm rot="5400000" flipH="1" flipV="1">
            <a:off x="6638940" y="3433762"/>
            <a:ext cx="152400" cy="0"/>
          </a:xfrm>
          <a:prstGeom prst="line">
            <a:avLst/>
          </a:prstGeom>
          <a:ln w="19050">
            <a:solidFill>
              <a:schemeClr val="tx2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Пряма сполучна лінія 82"/>
          <p:cNvCxnSpPr/>
          <p:nvPr/>
        </p:nvCxnSpPr>
        <p:spPr>
          <a:xfrm rot="5400000">
            <a:off x="7353320" y="3433762"/>
            <a:ext cx="152400" cy="0"/>
          </a:xfrm>
          <a:prstGeom prst="line">
            <a:avLst/>
          </a:prstGeom>
          <a:ln w="19050">
            <a:solidFill>
              <a:schemeClr val="tx2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Пряма сполучна лінія 86"/>
          <p:cNvCxnSpPr/>
          <p:nvPr/>
        </p:nvCxnSpPr>
        <p:spPr>
          <a:xfrm rot="5400000">
            <a:off x="7710510" y="3433762"/>
            <a:ext cx="152400" cy="0"/>
          </a:xfrm>
          <a:prstGeom prst="line">
            <a:avLst/>
          </a:prstGeom>
          <a:ln w="19050">
            <a:solidFill>
              <a:schemeClr val="tx2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Пряма сполучна лінія 95"/>
          <p:cNvCxnSpPr/>
          <p:nvPr/>
        </p:nvCxnSpPr>
        <p:spPr>
          <a:xfrm rot="5400000">
            <a:off x="3781420" y="3433762"/>
            <a:ext cx="152400" cy="0"/>
          </a:xfrm>
          <a:prstGeom prst="line">
            <a:avLst/>
          </a:prstGeom>
          <a:ln w="19050">
            <a:solidFill>
              <a:schemeClr val="tx2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Пряма сполучна лінія 97"/>
          <p:cNvCxnSpPr/>
          <p:nvPr/>
        </p:nvCxnSpPr>
        <p:spPr>
          <a:xfrm rot="5400000">
            <a:off x="3048000" y="3429000"/>
            <a:ext cx="152400" cy="0"/>
          </a:xfrm>
          <a:prstGeom prst="line">
            <a:avLst/>
          </a:prstGeom>
          <a:ln w="19050">
            <a:solidFill>
              <a:schemeClr val="tx2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Прямоугольник 64"/>
          <p:cNvSpPr/>
          <p:nvPr/>
        </p:nvSpPr>
        <p:spPr>
          <a:xfrm rot="10800000" flipH="1" flipV="1">
            <a:off x="4143372" y="3571876"/>
            <a:ext cx="571504" cy="26007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200" b="1" dirty="0" smtClean="0">
                <a:solidFill>
                  <a:prstClr val="black"/>
                </a:solidFill>
                <a:latin typeface="Times New Roman" pitchFamily="18" charset="0"/>
              </a:rPr>
              <a:t>-1</a:t>
            </a:r>
          </a:p>
          <a:p>
            <a:r>
              <a:rPr lang="ru-RU" sz="2200" b="1" dirty="0" smtClean="0">
                <a:solidFill>
                  <a:prstClr val="black"/>
                </a:solidFill>
                <a:latin typeface="Times New Roman" pitchFamily="18" charset="0"/>
              </a:rPr>
              <a:t>-2</a:t>
            </a:r>
          </a:p>
          <a:p>
            <a:endParaRPr lang="ru-RU" sz="300" b="1" dirty="0" smtClean="0">
              <a:solidFill>
                <a:prstClr val="black"/>
              </a:solidFill>
              <a:latin typeface="Times New Roman" pitchFamily="18" charset="0"/>
            </a:endParaRPr>
          </a:p>
          <a:p>
            <a:r>
              <a:rPr lang="ru-RU" sz="2200" b="1" dirty="0" smtClean="0">
                <a:latin typeface="Times New Roman" pitchFamily="18" charset="0"/>
              </a:rPr>
              <a:t>-3</a:t>
            </a:r>
          </a:p>
          <a:p>
            <a:endParaRPr lang="ru-RU" sz="300" b="1" dirty="0" smtClean="0">
              <a:latin typeface="Times New Roman" pitchFamily="18" charset="0"/>
            </a:endParaRPr>
          </a:p>
          <a:p>
            <a:r>
              <a:rPr lang="ru-RU" sz="2200" b="1" dirty="0" smtClean="0">
                <a:latin typeface="Times New Roman" pitchFamily="18" charset="0"/>
              </a:rPr>
              <a:t>-4</a:t>
            </a:r>
          </a:p>
          <a:p>
            <a:endParaRPr lang="ru-RU" sz="2200" b="1" dirty="0" smtClean="0">
              <a:latin typeface="Times New Roman" pitchFamily="18" charset="0"/>
            </a:endParaRPr>
          </a:p>
          <a:p>
            <a:endParaRPr lang="ru-RU" sz="2200" b="1" dirty="0" smtClean="0">
              <a:latin typeface="Times New Roman" pitchFamily="18" charset="0"/>
            </a:endParaRPr>
          </a:p>
          <a:p>
            <a:endParaRPr lang="uk-UA" sz="2200" b="1" dirty="0"/>
          </a:p>
        </p:txBody>
      </p:sp>
      <p:cxnSp>
        <p:nvCxnSpPr>
          <p:cNvPr id="71" name="Пряма сполучна лінія 73"/>
          <p:cNvCxnSpPr/>
          <p:nvPr/>
        </p:nvCxnSpPr>
        <p:spPr>
          <a:xfrm rot="5400000">
            <a:off x="4852990" y="3433762"/>
            <a:ext cx="152400" cy="0"/>
          </a:xfrm>
          <a:prstGeom prst="line">
            <a:avLst/>
          </a:prstGeom>
          <a:ln w="19050">
            <a:solidFill>
              <a:schemeClr val="tx2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Пряма сполучна лінія 73"/>
          <p:cNvCxnSpPr/>
          <p:nvPr/>
        </p:nvCxnSpPr>
        <p:spPr>
          <a:xfrm rot="5400000">
            <a:off x="5567370" y="3433762"/>
            <a:ext cx="152400" cy="0"/>
          </a:xfrm>
          <a:prstGeom prst="line">
            <a:avLst/>
          </a:prstGeom>
          <a:ln w="19050">
            <a:solidFill>
              <a:schemeClr val="tx2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Пряма сполучна лінія 73"/>
          <p:cNvCxnSpPr/>
          <p:nvPr/>
        </p:nvCxnSpPr>
        <p:spPr>
          <a:xfrm rot="5400000">
            <a:off x="6281750" y="3433762"/>
            <a:ext cx="152400" cy="0"/>
          </a:xfrm>
          <a:prstGeom prst="line">
            <a:avLst/>
          </a:prstGeom>
          <a:ln w="19050">
            <a:solidFill>
              <a:schemeClr val="tx2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Пряма сполучна лінія 73"/>
          <p:cNvCxnSpPr/>
          <p:nvPr/>
        </p:nvCxnSpPr>
        <p:spPr>
          <a:xfrm rot="5400000">
            <a:off x="4138610" y="3433762"/>
            <a:ext cx="152400" cy="0"/>
          </a:xfrm>
          <a:prstGeom prst="line">
            <a:avLst/>
          </a:prstGeom>
          <a:ln w="19050">
            <a:solidFill>
              <a:schemeClr val="tx2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Пряма сполучна лінія 73"/>
          <p:cNvCxnSpPr/>
          <p:nvPr/>
        </p:nvCxnSpPr>
        <p:spPr>
          <a:xfrm rot="5400000">
            <a:off x="2714612" y="3429000"/>
            <a:ext cx="142876" cy="0"/>
          </a:xfrm>
          <a:prstGeom prst="line">
            <a:avLst/>
          </a:prstGeom>
          <a:ln w="19050">
            <a:solidFill>
              <a:schemeClr val="tx2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Пряма сполучна лінія 73"/>
          <p:cNvCxnSpPr/>
          <p:nvPr/>
        </p:nvCxnSpPr>
        <p:spPr>
          <a:xfrm rot="5400000">
            <a:off x="6996130" y="3433762"/>
            <a:ext cx="152400" cy="0"/>
          </a:xfrm>
          <a:prstGeom prst="line">
            <a:avLst/>
          </a:prstGeom>
          <a:ln w="19050">
            <a:solidFill>
              <a:schemeClr val="tx2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Пряма сполучна лінія 73"/>
          <p:cNvCxnSpPr/>
          <p:nvPr/>
        </p:nvCxnSpPr>
        <p:spPr>
          <a:xfrm rot="5400000">
            <a:off x="3424230" y="3433762"/>
            <a:ext cx="152400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Пряма сполучна лінія 71"/>
          <p:cNvCxnSpPr/>
          <p:nvPr/>
        </p:nvCxnSpPr>
        <p:spPr>
          <a:xfrm>
            <a:off x="4500562" y="1643050"/>
            <a:ext cx="152400" cy="0"/>
          </a:xfrm>
          <a:prstGeom prst="line">
            <a:avLst/>
          </a:prstGeom>
          <a:ln w="19050">
            <a:solidFill>
              <a:schemeClr val="tx2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Прямая соединительная линия 79"/>
          <p:cNvCxnSpPr>
            <a:endCxn id="5" idx="1"/>
          </p:cNvCxnSpPr>
          <p:nvPr/>
        </p:nvCxnSpPr>
        <p:spPr>
          <a:xfrm rot="5400000">
            <a:off x="4071934" y="714356"/>
            <a:ext cx="1000132" cy="0"/>
          </a:xfrm>
          <a:prstGeom prst="line">
            <a:avLst/>
          </a:prstGeom>
          <a:ln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Прямая соединительная линия 80"/>
          <p:cNvCxnSpPr>
            <a:stCxn id="5" idx="0"/>
          </p:cNvCxnSpPr>
          <p:nvPr/>
        </p:nvCxnSpPr>
        <p:spPr>
          <a:xfrm rot="16200000" flipH="1">
            <a:off x="3750463" y="5822173"/>
            <a:ext cx="1643074" cy="0"/>
          </a:xfrm>
          <a:prstGeom prst="line">
            <a:avLst/>
          </a:prstGeom>
          <a:ln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Прямая соединительная линия 81"/>
          <p:cNvCxnSpPr/>
          <p:nvPr/>
        </p:nvCxnSpPr>
        <p:spPr>
          <a:xfrm>
            <a:off x="214282" y="3429000"/>
            <a:ext cx="2214578" cy="0"/>
          </a:xfrm>
          <a:prstGeom prst="line">
            <a:avLst/>
          </a:prstGeom>
          <a:ln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Пряма сполучна лінія 58"/>
          <p:cNvCxnSpPr/>
          <p:nvPr/>
        </p:nvCxnSpPr>
        <p:spPr>
          <a:xfrm>
            <a:off x="4500562" y="3786190"/>
            <a:ext cx="152400" cy="0"/>
          </a:xfrm>
          <a:prstGeom prst="line">
            <a:avLst/>
          </a:prstGeom>
          <a:ln w="19050">
            <a:solidFill>
              <a:schemeClr val="tx2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Пряма сполучна лінія 58"/>
          <p:cNvCxnSpPr/>
          <p:nvPr/>
        </p:nvCxnSpPr>
        <p:spPr>
          <a:xfrm>
            <a:off x="4500562" y="4143380"/>
            <a:ext cx="152400" cy="0"/>
          </a:xfrm>
          <a:prstGeom prst="line">
            <a:avLst/>
          </a:prstGeom>
          <a:ln w="19050">
            <a:solidFill>
              <a:schemeClr val="tx2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Пряма сполучна лінія 58"/>
          <p:cNvCxnSpPr/>
          <p:nvPr/>
        </p:nvCxnSpPr>
        <p:spPr>
          <a:xfrm>
            <a:off x="4500562" y="4500570"/>
            <a:ext cx="152400" cy="0"/>
          </a:xfrm>
          <a:prstGeom prst="line">
            <a:avLst/>
          </a:prstGeom>
          <a:ln w="19050">
            <a:solidFill>
              <a:schemeClr val="tx2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Пряма сполучна лінія 58"/>
          <p:cNvCxnSpPr/>
          <p:nvPr/>
        </p:nvCxnSpPr>
        <p:spPr>
          <a:xfrm>
            <a:off x="4500562" y="4857760"/>
            <a:ext cx="152400" cy="0"/>
          </a:xfrm>
          <a:prstGeom prst="line">
            <a:avLst/>
          </a:prstGeom>
          <a:ln w="19050">
            <a:solidFill>
              <a:schemeClr val="tx2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5" name="Прямоугольник 94"/>
          <p:cNvSpPr/>
          <p:nvPr/>
        </p:nvSpPr>
        <p:spPr>
          <a:xfrm>
            <a:off x="4286248" y="1071546"/>
            <a:ext cx="357190" cy="22159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2200" b="1" dirty="0" smtClean="0">
              <a:latin typeface="Times New Roman" pitchFamily="18" charset="0"/>
            </a:endParaRPr>
          </a:p>
          <a:p>
            <a:endParaRPr lang="ru-RU" sz="300" b="1" dirty="0" smtClean="0">
              <a:latin typeface="Times New Roman" pitchFamily="18" charset="0"/>
            </a:endParaRPr>
          </a:p>
          <a:p>
            <a:r>
              <a:rPr lang="ru-RU" sz="2200" b="1" dirty="0" smtClean="0">
                <a:latin typeface="Times New Roman" pitchFamily="18" charset="0"/>
              </a:rPr>
              <a:t>54</a:t>
            </a:r>
          </a:p>
          <a:p>
            <a:r>
              <a:rPr lang="ru-RU" sz="300" b="1" dirty="0" smtClean="0">
                <a:latin typeface="Times New Roman" pitchFamily="18" charset="0"/>
              </a:rPr>
              <a:t> </a:t>
            </a:r>
            <a:r>
              <a:rPr lang="ru-RU" sz="2200" b="1" dirty="0" smtClean="0">
                <a:latin typeface="Times New Roman" pitchFamily="18" charset="0"/>
              </a:rPr>
              <a:t>3</a:t>
            </a:r>
            <a:r>
              <a:rPr lang="ru-RU" sz="2200" b="1" dirty="0" smtClean="0">
                <a:solidFill>
                  <a:prstClr val="black"/>
                </a:solidFill>
                <a:latin typeface="Times New Roman" pitchFamily="18" charset="0"/>
              </a:rPr>
              <a:t>21</a:t>
            </a:r>
            <a:endParaRPr lang="uk-UA" sz="2200" dirty="0"/>
          </a:p>
        </p:txBody>
      </p:sp>
      <p:sp>
        <p:nvSpPr>
          <p:cNvPr id="96" name="Заголовок 95"/>
          <p:cNvSpPr>
            <a:spLocks noGrp="1"/>
          </p:cNvSpPr>
          <p:nvPr>
            <p:ph type="title"/>
          </p:nvPr>
        </p:nvSpPr>
        <p:spPr>
          <a:xfrm>
            <a:off x="214282" y="5572140"/>
            <a:ext cx="8572560" cy="1071570"/>
          </a:xfrm>
        </p:spPr>
        <p:txBody>
          <a:bodyPr>
            <a:normAutofit/>
          </a:bodyPr>
          <a:lstStyle/>
          <a:p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uk-UA" sz="2800" b="1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</a:t>
            </a:r>
            <a:endParaRPr lang="uk-UA" sz="2800" b="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0" name="Подзаголовок 119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93857"/>
          </a:xfrm>
        </p:spPr>
        <p:txBody>
          <a:bodyPr>
            <a:normAutofit/>
          </a:bodyPr>
          <a:lstStyle/>
          <a:p>
            <a:r>
              <a:rPr lang="uk-UA" sz="2400" b="1" dirty="0" smtClean="0">
                <a:solidFill>
                  <a:schemeClr val="tx1"/>
                </a:solidFill>
                <a:latin typeface="Book Antiqua" pitchFamily="18" charset="0"/>
              </a:rPr>
              <a:t>                                                      </a:t>
            </a:r>
            <a:r>
              <a:rPr lang="en-US" sz="2400" b="1" dirty="0" smtClean="0">
                <a:solidFill>
                  <a:srgbClr val="C00000"/>
                </a:solidFill>
                <a:latin typeface="Book Antiqua" pitchFamily="18" charset="0"/>
                <a:ea typeface="Cambria Math"/>
              </a:rPr>
              <a:t> </a:t>
            </a:r>
            <a:r>
              <a:rPr lang="uk-UA" sz="2400" b="1" dirty="0" smtClean="0">
                <a:solidFill>
                  <a:srgbClr val="C00000"/>
                </a:solidFill>
                <a:latin typeface="Book Antiqua" pitchFamily="18" charset="0"/>
              </a:rPr>
              <a:t>у = х</a:t>
            </a:r>
            <a:r>
              <a:rPr lang="uk-UA" sz="2400" b="1" dirty="0" smtClean="0">
                <a:solidFill>
                  <a:srgbClr val="C00000"/>
                </a:solidFill>
                <a:latin typeface="Times New Roman"/>
                <a:cs typeface="Times New Roman"/>
              </a:rPr>
              <a:t>² </a:t>
            </a:r>
            <a:r>
              <a:rPr lang="uk-UA" sz="2400" b="1" dirty="0" smtClean="0">
                <a:solidFill>
                  <a:srgbClr val="C00000"/>
                </a:solidFill>
                <a:latin typeface="Cambria Math"/>
                <a:ea typeface="Cambria Math"/>
                <a:cs typeface="Times New Roman"/>
              </a:rPr>
              <a:t>⎯</a:t>
            </a:r>
            <a:r>
              <a:rPr lang="uk-UA" sz="2400" b="1" dirty="0" smtClean="0">
                <a:solidFill>
                  <a:srgbClr val="C00000"/>
                </a:solidFill>
                <a:latin typeface="Times New Roman"/>
                <a:cs typeface="Times New Roman"/>
              </a:rPr>
              <a:t> 3 </a:t>
            </a:r>
            <a:endParaRPr lang="uk-UA" sz="2400" b="1" dirty="0">
              <a:solidFill>
                <a:srgbClr val="C00000"/>
              </a:solidFill>
              <a:latin typeface="Book Antiqua" pitchFamily="18" charset="0"/>
            </a:endParaRPr>
          </a:p>
        </p:txBody>
      </p:sp>
      <p:cxnSp>
        <p:nvCxnSpPr>
          <p:cNvPr id="102" name="Пряма сполучна лінія 86"/>
          <p:cNvCxnSpPr/>
          <p:nvPr/>
        </p:nvCxnSpPr>
        <p:spPr>
          <a:xfrm rot="5400000">
            <a:off x="8067700" y="3433762"/>
            <a:ext cx="152400" cy="0"/>
          </a:xfrm>
          <a:prstGeom prst="line">
            <a:avLst/>
          </a:prstGeom>
          <a:ln w="19050">
            <a:solidFill>
              <a:schemeClr val="tx2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7" name="Полилиния 96"/>
          <p:cNvSpPr/>
          <p:nvPr/>
        </p:nvSpPr>
        <p:spPr>
          <a:xfrm>
            <a:off x="3643306" y="1071546"/>
            <a:ext cx="928694" cy="2357455"/>
          </a:xfrm>
          <a:custGeom>
            <a:avLst/>
            <a:gdLst>
              <a:gd name="connsiteX0" fmla="*/ 0 w 733425"/>
              <a:gd name="connsiteY0" fmla="*/ 0 h 1628775"/>
              <a:gd name="connsiteX1" fmla="*/ 371475 w 733425"/>
              <a:gd name="connsiteY1" fmla="*/ 1266825 h 1628775"/>
              <a:gd name="connsiteX2" fmla="*/ 733425 w 733425"/>
              <a:gd name="connsiteY2" fmla="*/ 1628775 h 1628775"/>
              <a:gd name="connsiteX3" fmla="*/ 733425 w 733425"/>
              <a:gd name="connsiteY3" fmla="*/ 1628775 h 1628775"/>
              <a:gd name="connsiteX4" fmla="*/ 733425 w 733425"/>
              <a:gd name="connsiteY4" fmla="*/ 1628775 h 16287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33425" h="1628775">
                <a:moveTo>
                  <a:pt x="0" y="0"/>
                </a:moveTo>
                <a:cubicBezTo>
                  <a:pt x="124618" y="497681"/>
                  <a:pt x="249237" y="995362"/>
                  <a:pt x="371475" y="1266825"/>
                </a:cubicBezTo>
                <a:cubicBezTo>
                  <a:pt x="493713" y="1538288"/>
                  <a:pt x="733425" y="1628775"/>
                  <a:pt x="733425" y="1628775"/>
                </a:cubicBezTo>
                <a:lnTo>
                  <a:pt x="733425" y="1628775"/>
                </a:lnTo>
                <a:lnTo>
                  <a:pt x="733425" y="1628775"/>
                </a:lnTo>
              </a:path>
            </a:pathLst>
          </a:cu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uk-UA" dirty="0"/>
          </a:p>
        </p:txBody>
      </p:sp>
      <p:sp>
        <p:nvSpPr>
          <p:cNvPr id="103" name="Полилиния 102"/>
          <p:cNvSpPr/>
          <p:nvPr/>
        </p:nvSpPr>
        <p:spPr>
          <a:xfrm>
            <a:off x="4572000" y="1152509"/>
            <a:ext cx="928694" cy="2276491"/>
          </a:xfrm>
          <a:custGeom>
            <a:avLst/>
            <a:gdLst>
              <a:gd name="connsiteX0" fmla="*/ 838200 w 838200"/>
              <a:gd name="connsiteY0" fmla="*/ 0 h 1704975"/>
              <a:gd name="connsiteX1" fmla="*/ 381000 w 838200"/>
              <a:gd name="connsiteY1" fmla="*/ 1381125 h 1704975"/>
              <a:gd name="connsiteX2" fmla="*/ 0 w 838200"/>
              <a:gd name="connsiteY2" fmla="*/ 1704975 h 1704975"/>
              <a:gd name="connsiteX3" fmla="*/ 0 w 838200"/>
              <a:gd name="connsiteY3" fmla="*/ 1704975 h 17049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38200" h="1704975">
                <a:moveTo>
                  <a:pt x="838200" y="0"/>
                </a:moveTo>
                <a:cubicBezTo>
                  <a:pt x="679450" y="548481"/>
                  <a:pt x="520700" y="1096962"/>
                  <a:pt x="381000" y="1381125"/>
                </a:cubicBezTo>
                <a:cubicBezTo>
                  <a:pt x="241300" y="1665288"/>
                  <a:pt x="0" y="1704975"/>
                  <a:pt x="0" y="1704975"/>
                </a:cubicBezTo>
                <a:lnTo>
                  <a:pt x="0" y="1704975"/>
                </a:lnTo>
              </a:path>
            </a:pathLst>
          </a:cu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104" name="Прямоугольник 103"/>
          <p:cNvSpPr/>
          <p:nvPr/>
        </p:nvSpPr>
        <p:spPr>
          <a:xfrm>
            <a:off x="285720" y="214290"/>
            <a:ext cx="850112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§"/>
            </a:pPr>
            <a:r>
              <a:rPr lang="uk-UA" sz="2400" b="1" dirty="0" smtClean="0">
                <a:solidFill>
                  <a:srgbClr val="0070C0"/>
                </a:solidFill>
                <a:latin typeface="Book Antiqua" pitchFamily="18" charset="0"/>
              </a:rPr>
              <a:t>   Побудуємо графіки функцій  </a:t>
            </a:r>
            <a:r>
              <a:rPr lang="uk-UA" sz="2400" b="1" dirty="0" smtClean="0">
                <a:solidFill>
                  <a:srgbClr val="009900"/>
                </a:solidFill>
                <a:latin typeface="Book Antiqua" pitchFamily="18" charset="0"/>
              </a:rPr>
              <a:t>у = х</a:t>
            </a:r>
            <a:r>
              <a:rPr lang="uk-UA" sz="2400" b="1" dirty="0" smtClean="0">
                <a:solidFill>
                  <a:srgbClr val="009900"/>
                </a:solidFill>
                <a:latin typeface="Times New Roman"/>
                <a:cs typeface="Times New Roman"/>
              </a:rPr>
              <a:t>² + 1</a:t>
            </a:r>
            <a:r>
              <a:rPr lang="uk-UA" sz="2400" b="1" dirty="0" smtClean="0">
                <a:solidFill>
                  <a:srgbClr val="0070C0"/>
                </a:solidFill>
                <a:latin typeface="Times New Roman"/>
                <a:cs typeface="Times New Roman"/>
              </a:rPr>
              <a:t>, </a:t>
            </a:r>
            <a:r>
              <a:rPr lang="uk-UA" sz="2400" b="1" dirty="0" smtClean="0">
                <a:solidFill>
                  <a:srgbClr val="C00000"/>
                </a:solidFill>
                <a:latin typeface="Book Antiqua" pitchFamily="18" charset="0"/>
              </a:rPr>
              <a:t>у = х</a:t>
            </a:r>
            <a:r>
              <a:rPr lang="uk-UA" sz="2400" b="1" dirty="0" smtClean="0">
                <a:solidFill>
                  <a:srgbClr val="C00000"/>
                </a:solidFill>
                <a:latin typeface="Times New Roman"/>
                <a:cs typeface="Times New Roman"/>
              </a:rPr>
              <a:t>² </a:t>
            </a:r>
            <a:r>
              <a:rPr lang="uk-UA" sz="2400" b="1" dirty="0" smtClean="0">
                <a:solidFill>
                  <a:srgbClr val="C00000"/>
                </a:solidFill>
                <a:latin typeface="Cambria Math"/>
                <a:ea typeface="Cambria Math"/>
                <a:cs typeface="Times New Roman"/>
              </a:rPr>
              <a:t>⎯ </a:t>
            </a:r>
            <a:r>
              <a:rPr lang="uk-UA" sz="2400" b="1" dirty="0" smtClean="0">
                <a:solidFill>
                  <a:srgbClr val="C00000"/>
                </a:solidFill>
                <a:latin typeface="Times New Roman"/>
                <a:cs typeface="Times New Roman"/>
              </a:rPr>
              <a:t>3.</a:t>
            </a:r>
          </a:p>
          <a:p>
            <a:r>
              <a:rPr lang="uk-UA" sz="2200" b="1" dirty="0" smtClean="0">
                <a:latin typeface="Book Antiqua" pitchFamily="18" charset="0"/>
                <a:cs typeface="Times New Roman"/>
              </a:rPr>
              <a:t>Використаємо графік функції </a:t>
            </a:r>
            <a:r>
              <a:rPr lang="uk-UA" sz="2200" b="1" dirty="0" smtClean="0">
                <a:latin typeface="Book Antiqua" pitchFamily="18" charset="0"/>
              </a:rPr>
              <a:t>у = х</a:t>
            </a:r>
            <a:r>
              <a:rPr lang="uk-UA" sz="2200" b="1" dirty="0" smtClean="0">
                <a:latin typeface="Book Antiqua" pitchFamily="18" charset="0"/>
                <a:cs typeface="Times New Roman"/>
              </a:rPr>
              <a:t>². </a:t>
            </a:r>
            <a:endParaRPr lang="uk-UA" sz="2200" b="1" dirty="0">
              <a:latin typeface="Book Antiqua" pitchFamily="18" charset="0"/>
            </a:endParaRPr>
          </a:p>
        </p:txBody>
      </p:sp>
      <p:sp>
        <p:nvSpPr>
          <p:cNvPr id="114" name="Полилиния 113"/>
          <p:cNvSpPr/>
          <p:nvPr/>
        </p:nvSpPr>
        <p:spPr>
          <a:xfrm>
            <a:off x="3714744" y="1357298"/>
            <a:ext cx="857256" cy="2071702"/>
          </a:xfrm>
          <a:custGeom>
            <a:avLst/>
            <a:gdLst>
              <a:gd name="connsiteX0" fmla="*/ 0 w 733425"/>
              <a:gd name="connsiteY0" fmla="*/ 0 h 1628775"/>
              <a:gd name="connsiteX1" fmla="*/ 371475 w 733425"/>
              <a:gd name="connsiteY1" fmla="*/ 1266825 h 1628775"/>
              <a:gd name="connsiteX2" fmla="*/ 733425 w 733425"/>
              <a:gd name="connsiteY2" fmla="*/ 1628775 h 1628775"/>
              <a:gd name="connsiteX3" fmla="*/ 733425 w 733425"/>
              <a:gd name="connsiteY3" fmla="*/ 1628775 h 1628775"/>
              <a:gd name="connsiteX4" fmla="*/ 733425 w 733425"/>
              <a:gd name="connsiteY4" fmla="*/ 1628775 h 16287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33425" h="1628775">
                <a:moveTo>
                  <a:pt x="0" y="0"/>
                </a:moveTo>
                <a:cubicBezTo>
                  <a:pt x="124618" y="497681"/>
                  <a:pt x="249237" y="995362"/>
                  <a:pt x="371475" y="1266825"/>
                </a:cubicBezTo>
                <a:cubicBezTo>
                  <a:pt x="493713" y="1538288"/>
                  <a:pt x="733425" y="1628775"/>
                  <a:pt x="733425" y="1628775"/>
                </a:cubicBezTo>
                <a:lnTo>
                  <a:pt x="733425" y="1628775"/>
                </a:lnTo>
                <a:lnTo>
                  <a:pt x="733425" y="1628775"/>
                </a:lnTo>
              </a:path>
            </a:pathLst>
          </a:custGeom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uk-UA" dirty="0">
              <a:solidFill>
                <a:srgbClr val="00B050"/>
              </a:solidFill>
            </a:endParaRPr>
          </a:p>
        </p:txBody>
      </p:sp>
      <p:sp>
        <p:nvSpPr>
          <p:cNvPr id="118" name="Полилиния 117"/>
          <p:cNvSpPr/>
          <p:nvPr/>
        </p:nvSpPr>
        <p:spPr>
          <a:xfrm>
            <a:off x="4572000" y="1428736"/>
            <a:ext cx="857256" cy="2000264"/>
          </a:xfrm>
          <a:custGeom>
            <a:avLst/>
            <a:gdLst>
              <a:gd name="connsiteX0" fmla="*/ 838200 w 838200"/>
              <a:gd name="connsiteY0" fmla="*/ 0 h 1704975"/>
              <a:gd name="connsiteX1" fmla="*/ 381000 w 838200"/>
              <a:gd name="connsiteY1" fmla="*/ 1381125 h 1704975"/>
              <a:gd name="connsiteX2" fmla="*/ 0 w 838200"/>
              <a:gd name="connsiteY2" fmla="*/ 1704975 h 1704975"/>
              <a:gd name="connsiteX3" fmla="*/ 0 w 838200"/>
              <a:gd name="connsiteY3" fmla="*/ 1704975 h 17049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38200" h="1704975">
                <a:moveTo>
                  <a:pt x="838200" y="0"/>
                </a:moveTo>
                <a:cubicBezTo>
                  <a:pt x="679450" y="548481"/>
                  <a:pt x="520700" y="1096962"/>
                  <a:pt x="381000" y="1381125"/>
                </a:cubicBezTo>
                <a:cubicBezTo>
                  <a:pt x="241300" y="1665288"/>
                  <a:pt x="0" y="1704975"/>
                  <a:pt x="0" y="1704975"/>
                </a:cubicBezTo>
                <a:lnTo>
                  <a:pt x="0" y="1704975"/>
                </a:lnTo>
              </a:path>
            </a:pathLst>
          </a:custGeom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119" name="Полилиния 118"/>
          <p:cNvSpPr/>
          <p:nvPr/>
        </p:nvSpPr>
        <p:spPr>
          <a:xfrm>
            <a:off x="3714744" y="1285860"/>
            <a:ext cx="857256" cy="2143140"/>
          </a:xfrm>
          <a:custGeom>
            <a:avLst/>
            <a:gdLst>
              <a:gd name="connsiteX0" fmla="*/ 0 w 733425"/>
              <a:gd name="connsiteY0" fmla="*/ 0 h 1628775"/>
              <a:gd name="connsiteX1" fmla="*/ 371475 w 733425"/>
              <a:gd name="connsiteY1" fmla="*/ 1266825 h 1628775"/>
              <a:gd name="connsiteX2" fmla="*/ 733425 w 733425"/>
              <a:gd name="connsiteY2" fmla="*/ 1628775 h 1628775"/>
              <a:gd name="connsiteX3" fmla="*/ 733425 w 733425"/>
              <a:gd name="connsiteY3" fmla="*/ 1628775 h 1628775"/>
              <a:gd name="connsiteX4" fmla="*/ 733425 w 733425"/>
              <a:gd name="connsiteY4" fmla="*/ 1628775 h 16287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33425" h="1628775">
                <a:moveTo>
                  <a:pt x="0" y="0"/>
                </a:moveTo>
                <a:cubicBezTo>
                  <a:pt x="124618" y="497681"/>
                  <a:pt x="249237" y="995362"/>
                  <a:pt x="371475" y="1266825"/>
                </a:cubicBezTo>
                <a:cubicBezTo>
                  <a:pt x="493713" y="1538288"/>
                  <a:pt x="733425" y="1628775"/>
                  <a:pt x="733425" y="1628775"/>
                </a:cubicBezTo>
                <a:lnTo>
                  <a:pt x="733425" y="1628775"/>
                </a:lnTo>
                <a:lnTo>
                  <a:pt x="733425" y="1628775"/>
                </a:lnTo>
              </a:path>
            </a:pathLst>
          </a:cu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121" name="Полилиния 120"/>
          <p:cNvSpPr/>
          <p:nvPr/>
        </p:nvSpPr>
        <p:spPr>
          <a:xfrm>
            <a:off x="4572000" y="1428736"/>
            <a:ext cx="857256" cy="2000264"/>
          </a:xfrm>
          <a:custGeom>
            <a:avLst/>
            <a:gdLst>
              <a:gd name="connsiteX0" fmla="*/ 838200 w 838200"/>
              <a:gd name="connsiteY0" fmla="*/ 0 h 1704975"/>
              <a:gd name="connsiteX1" fmla="*/ 381000 w 838200"/>
              <a:gd name="connsiteY1" fmla="*/ 1381125 h 1704975"/>
              <a:gd name="connsiteX2" fmla="*/ 0 w 838200"/>
              <a:gd name="connsiteY2" fmla="*/ 1704975 h 1704975"/>
              <a:gd name="connsiteX3" fmla="*/ 0 w 838200"/>
              <a:gd name="connsiteY3" fmla="*/ 1704975 h 17049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38200" h="1704975">
                <a:moveTo>
                  <a:pt x="838200" y="0"/>
                </a:moveTo>
                <a:cubicBezTo>
                  <a:pt x="679450" y="548481"/>
                  <a:pt x="520700" y="1096962"/>
                  <a:pt x="381000" y="1381125"/>
                </a:cubicBezTo>
                <a:cubicBezTo>
                  <a:pt x="241300" y="1665288"/>
                  <a:pt x="0" y="1704975"/>
                  <a:pt x="0" y="1704975"/>
                </a:cubicBezTo>
                <a:lnTo>
                  <a:pt x="0" y="1704975"/>
                </a:lnTo>
              </a:path>
            </a:pathLst>
          </a:cu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122" name="Прямоугольник 121"/>
          <p:cNvSpPr/>
          <p:nvPr/>
        </p:nvSpPr>
        <p:spPr>
          <a:xfrm>
            <a:off x="5143504" y="2143116"/>
            <a:ext cx="124996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smtClean="0">
                <a:latin typeface="Book Antiqua" pitchFamily="18" charset="0"/>
                <a:ea typeface="Cambria Math"/>
              </a:rPr>
              <a:t>  </a:t>
            </a:r>
            <a:r>
              <a:rPr lang="uk-UA" sz="2400" b="1" dirty="0" smtClean="0">
                <a:latin typeface="Book Antiqua" pitchFamily="18" charset="0"/>
              </a:rPr>
              <a:t>у = х</a:t>
            </a:r>
            <a:r>
              <a:rPr lang="uk-UA" sz="2400" b="1" dirty="0" smtClean="0">
                <a:latin typeface="Times New Roman"/>
                <a:cs typeface="Times New Roman"/>
              </a:rPr>
              <a:t>² </a:t>
            </a:r>
            <a:endParaRPr lang="uk-UA" sz="2400" dirty="0"/>
          </a:p>
        </p:txBody>
      </p:sp>
      <p:sp>
        <p:nvSpPr>
          <p:cNvPr id="123" name="Прямоугольник 122"/>
          <p:cNvSpPr/>
          <p:nvPr/>
        </p:nvSpPr>
        <p:spPr>
          <a:xfrm>
            <a:off x="5214942" y="1428736"/>
            <a:ext cx="165622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 smtClean="0">
                <a:solidFill>
                  <a:srgbClr val="009900"/>
                </a:solidFill>
                <a:latin typeface="Book Antiqua" pitchFamily="18" charset="0"/>
                <a:ea typeface="Cambria Math"/>
              </a:rPr>
              <a:t>  </a:t>
            </a:r>
            <a:r>
              <a:rPr lang="uk-UA" sz="2400" b="1" dirty="0" smtClean="0">
                <a:solidFill>
                  <a:srgbClr val="009900"/>
                </a:solidFill>
                <a:latin typeface="Book Antiqua" pitchFamily="18" charset="0"/>
              </a:rPr>
              <a:t>у = х</a:t>
            </a:r>
            <a:r>
              <a:rPr lang="uk-UA" sz="2400" b="1" dirty="0" smtClean="0">
                <a:solidFill>
                  <a:srgbClr val="009900"/>
                </a:solidFill>
                <a:latin typeface="Times New Roman"/>
                <a:cs typeface="Times New Roman"/>
              </a:rPr>
              <a:t>² + 1 </a:t>
            </a:r>
            <a:endParaRPr lang="uk-UA" sz="2400" dirty="0">
              <a:solidFill>
                <a:srgbClr val="009900"/>
              </a:solidFill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1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2000"/>
                                        <p:tgtEl>
                                          <p:spTgt spid="10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0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000"/>
                            </p:stCondLst>
                            <p:childTnLst>
                              <p:par>
                                <p:cTn id="1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10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000"/>
                            </p:stCondLst>
                            <p:childTnLst>
                              <p:par>
                                <p:cTn id="2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1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0" presetClass="path" presetSubtype="0" accel="50000" decel="50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-0.05255 " pathEditMode="relative" ptsTypes="AA">
                                      <p:cBhvr>
                                        <p:cTn id="33" dur="2000" fill="hold"/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34" presetID="0" presetClass="path" presetSubtype="0" accel="50000" decel="50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-0.05255 " pathEditMode="relative" ptsTypes="AA">
                                      <p:cBhvr>
                                        <p:cTn id="35" dur="2000" fill="hold"/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2000"/>
                            </p:stCondLst>
                            <p:childTnLst>
                              <p:par>
                                <p:cTn id="3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1000"/>
                                        <p:tgtEl>
                                          <p:spTgt spid="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0" presetClass="path" presetSubtype="0" accel="50000" decel="50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0.15741 " pathEditMode="relative" ptsTypes="AA">
                                      <p:cBhvr>
                                        <p:cTn id="47" dur="2000" fill="hold"/>
                                        <p:tgtEl>
                                          <p:spTgt spid="1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48" presetID="0" presetClass="path" presetSubtype="0" accel="50000" decel="50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0.15741 " pathEditMode="relative" ptsTypes="AA">
                                      <p:cBhvr>
                                        <p:cTn id="49" dur="2000" fill="hold"/>
                                        <p:tgtEl>
                                          <p:spTgt spid="1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2000"/>
                            </p:stCondLst>
                            <p:childTnLst>
                              <p:par>
                                <p:cTn id="5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1000"/>
                                        <p:tgtEl>
                                          <p:spTgt spid="1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3000"/>
                            </p:stCondLst>
                            <p:childTnLst>
                              <p:par>
                                <p:cTn id="55" presetID="23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56" dur="500" fill="hold"/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57" dur="500" fill="hold"/>
                                        <p:tgtEl>
                                          <p:spTgt spid="1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58" dur="500" fill="hold"/>
                                        <p:tgtEl>
                                          <p:spTgt spid="11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set>
                                      <p:cBhvr>
                                        <p:cTn id="59" dur="500" fill="hold"/>
                                        <p:tgtEl>
                                          <p:spTgt spid="1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23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1" dur="500" fill="hold"/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62" dur="500" fill="hold"/>
                                        <p:tgtEl>
                                          <p:spTgt spid="1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63" dur="500" fill="hold"/>
                                        <p:tgtEl>
                                          <p:spTgt spid="11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set>
                                      <p:cBhvr>
                                        <p:cTn id="64" dur="500" fill="hold"/>
                                        <p:tgtEl>
                                          <p:spTgt spid="1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3500"/>
                            </p:stCondLst>
                            <p:childTnLst>
                              <p:par>
                                <p:cTn id="66" presetID="23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7" dur="500" fill="hold"/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68" dur="500" fill="hold"/>
                                        <p:tgtEl>
                                          <p:spTgt spid="1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69" dur="500" fill="hold"/>
                                        <p:tgtEl>
                                          <p:spTgt spid="11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set>
                                      <p:cBhvr>
                                        <p:cTn id="70" dur="500" fill="hold"/>
                                        <p:tgtEl>
                                          <p:spTgt spid="1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23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72" dur="500" fill="hold"/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73" dur="500" fill="hold"/>
                                        <p:tgtEl>
                                          <p:spTgt spid="1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74" dur="500" fill="hold"/>
                                        <p:tgtEl>
                                          <p:spTgt spid="12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set>
                                      <p:cBhvr>
                                        <p:cTn id="75" dur="500" fill="hold"/>
                                        <p:tgtEl>
                                          <p:spTgt spid="1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" grpId="0" animBg="1"/>
      <p:bldP spid="114" grpId="0" animBg="1"/>
      <p:bldP spid="114" grpId="1" animBg="1"/>
      <p:bldP spid="114" grpId="2" animBg="1"/>
      <p:bldP spid="118" grpId="0" animBg="1"/>
      <p:bldP spid="118" grpId="1" animBg="1"/>
      <p:bldP spid="118" grpId="2" animBg="1"/>
      <p:bldP spid="119" grpId="0" animBg="1"/>
      <p:bldP spid="119" grpId="1" animBg="1"/>
      <p:bldP spid="119" grpId="2" animBg="1"/>
      <p:bldP spid="121" grpId="0" animBg="1"/>
      <p:bldP spid="121" grpId="1" animBg="1"/>
      <p:bldP spid="121" grpId="2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96000">
              <a:srgbClr val="FFFFCC">
                <a:alpha val="43000"/>
              </a:srgbClr>
            </a:gs>
            <a:gs pos="100000">
              <a:srgbClr val="9CB86E">
                <a:alpha val="68000"/>
              </a:srgbClr>
            </a:gs>
            <a:gs pos="0">
              <a:srgbClr val="FFFFCC">
                <a:alpha val="42000"/>
              </a:srgbClr>
            </a:gs>
          </a:gsLst>
          <a:path path="rect">
            <a:fillToRect l="100000" t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4"/>
          <p:cNvSpPr txBox="1">
            <a:spLocks noChangeArrowheads="1"/>
          </p:cNvSpPr>
          <p:nvPr/>
        </p:nvSpPr>
        <p:spPr bwMode="auto">
          <a:xfrm>
            <a:off x="4214810" y="1071546"/>
            <a:ext cx="328611" cy="523220"/>
          </a:xfrm>
          <a:prstGeom prst="rect">
            <a:avLst/>
          </a:prstGeom>
          <a:noFill/>
          <a:ln w="9525" algn="ctr">
            <a:noFill/>
            <a:prstDash val="sysDot"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2800" b="1" dirty="0">
                <a:latin typeface="Book Antiqua" pitchFamily="18" charset="0"/>
              </a:rPr>
              <a:t>y</a:t>
            </a:r>
            <a:endParaRPr lang="ru-RU" sz="2800" b="1" dirty="0">
              <a:latin typeface="Book Antiqua" pitchFamily="18" charset="0"/>
            </a:endParaRPr>
          </a:p>
        </p:txBody>
      </p:sp>
      <p:sp>
        <p:nvSpPr>
          <p:cNvPr id="4" name="Line 5"/>
          <p:cNvSpPr>
            <a:spLocks noChangeShapeType="1"/>
          </p:cNvSpPr>
          <p:nvPr/>
        </p:nvSpPr>
        <p:spPr bwMode="auto">
          <a:xfrm>
            <a:off x="2428859" y="3429000"/>
            <a:ext cx="6338903" cy="1587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stealth" w="lg" len="lg"/>
          </a:ln>
        </p:spPr>
        <p:txBody>
          <a:bodyPr/>
          <a:lstStyle/>
          <a:p>
            <a:endParaRPr lang="uk-UA"/>
          </a:p>
        </p:txBody>
      </p:sp>
      <p:sp>
        <p:nvSpPr>
          <p:cNvPr id="5" name="Line 6"/>
          <p:cNvSpPr>
            <a:spLocks noChangeShapeType="1"/>
          </p:cNvSpPr>
          <p:nvPr/>
        </p:nvSpPr>
        <p:spPr bwMode="auto">
          <a:xfrm flipV="1">
            <a:off x="4572000" y="1214422"/>
            <a:ext cx="0" cy="3429024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stealth" w="lg" len="lg"/>
          </a:ln>
        </p:spPr>
        <p:txBody>
          <a:bodyPr/>
          <a:lstStyle/>
          <a:p>
            <a:endParaRPr lang="uk-UA"/>
          </a:p>
        </p:txBody>
      </p:sp>
      <p:sp>
        <p:nvSpPr>
          <p:cNvPr id="6" name="Text Box 7"/>
          <p:cNvSpPr txBox="1">
            <a:spLocks noChangeArrowheads="1"/>
          </p:cNvSpPr>
          <p:nvPr/>
        </p:nvSpPr>
        <p:spPr bwMode="auto">
          <a:xfrm>
            <a:off x="8334375" y="3357562"/>
            <a:ext cx="452467" cy="523220"/>
          </a:xfrm>
          <a:prstGeom prst="rect">
            <a:avLst/>
          </a:prstGeom>
          <a:noFill/>
          <a:ln w="9525" algn="ctr">
            <a:noFill/>
            <a:prstDash val="sysDot"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2800" b="1" dirty="0">
                <a:latin typeface="Book Antiqua" pitchFamily="18" charset="0"/>
              </a:rPr>
              <a:t>x</a:t>
            </a:r>
            <a:endParaRPr lang="ru-RU" sz="2800" b="1" dirty="0">
              <a:latin typeface="Book Antiqua" pitchFamily="18" charset="0"/>
            </a:endParaRPr>
          </a:p>
        </p:txBody>
      </p:sp>
      <p:sp>
        <p:nvSpPr>
          <p:cNvPr id="7" name="Line 8"/>
          <p:cNvSpPr>
            <a:spLocks noChangeShapeType="1"/>
          </p:cNvSpPr>
          <p:nvPr/>
        </p:nvSpPr>
        <p:spPr bwMode="auto">
          <a:xfrm>
            <a:off x="5157788" y="3429000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uk-UA"/>
          </a:p>
        </p:txBody>
      </p:sp>
      <p:sp>
        <p:nvSpPr>
          <p:cNvPr id="8" name="Line 9"/>
          <p:cNvSpPr>
            <a:spLocks noChangeShapeType="1"/>
          </p:cNvSpPr>
          <p:nvPr/>
        </p:nvSpPr>
        <p:spPr bwMode="auto">
          <a:xfrm>
            <a:off x="214283" y="3071811"/>
            <a:ext cx="8643998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uk-UA"/>
          </a:p>
        </p:txBody>
      </p:sp>
      <p:sp>
        <p:nvSpPr>
          <p:cNvPr id="9" name="Line 10"/>
          <p:cNvSpPr>
            <a:spLocks noChangeShapeType="1"/>
          </p:cNvSpPr>
          <p:nvPr/>
        </p:nvSpPr>
        <p:spPr bwMode="auto">
          <a:xfrm>
            <a:off x="214282" y="2714620"/>
            <a:ext cx="8643998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uk-UA"/>
          </a:p>
        </p:txBody>
      </p:sp>
      <p:sp>
        <p:nvSpPr>
          <p:cNvPr id="10" name="Line 11"/>
          <p:cNvSpPr>
            <a:spLocks noChangeShapeType="1"/>
          </p:cNvSpPr>
          <p:nvPr/>
        </p:nvSpPr>
        <p:spPr bwMode="auto">
          <a:xfrm>
            <a:off x="214282" y="2357430"/>
            <a:ext cx="8643998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uk-UA" dirty="0"/>
          </a:p>
        </p:txBody>
      </p:sp>
      <p:sp>
        <p:nvSpPr>
          <p:cNvPr id="11" name="Line 12"/>
          <p:cNvSpPr>
            <a:spLocks noChangeShapeType="1"/>
          </p:cNvSpPr>
          <p:nvPr/>
        </p:nvSpPr>
        <p:spPr bwMode="auto">
          <a:xfrm>
            <a:off x="214282" y="2000240"/>
            <a:ext cx="8640763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uk-UA"/>
          </a:p>
        </p:txBody>
      </p:sp>
      <p:sp>
        <p:nvSpPr>
          <p:cNvPr id="12" name="Line 13"/>
          <p:cNvSpPr>
            <a:spLocks noChangeShapeType="1"/>
          </p:cNvSpPr>
          <p:nvPr/>
        </p:nvSpPr>
        <p:spPr bwMode="auto">
          <a:xfrm>
            <a:off x="214282" y="1643050"/>
            <a:ext cx="8670925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uk-UA" dirty="0"/>
          </a:p>
        </p:txBody>
      </p:sp>
      <p:sp>
        <p:nvSpPr>
          <p:cNvPr id="13" name="Line 14"/>
          <p:cNvSpPr>
            <a:spLocks noChangeShapeType="1"/>
          </p:cNvSpPr>
          <p:nvPr/>
        </p:nvSpPr>
        <p:spPr bwMode="auto">
          <a:xfrm>
            <a:off x="214283" y="1285860"/>
            <a:ext cx="8643998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uk-UA"/>
          </a:p>
        </p:txBody>
      </p:sp>
      <p:sp>
        <p:nvSpPr>
          <p:cNvPr id="14" name="Line 15"/>
          <p:cNvSpPr>
            <a:spLocks noChangeShapeType="1"/>
          </p:cNvSpPr>
          <p:nvPr/>
        </p:nvSpPr>
        <p:spPr bwMode="auto">
          <a:xfrm>
            <a:off x="214282" y="928670"/>
            <a:ext cx="8640763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uk-UA"/>
          </a:p>
        </p:txBody>
      </p:sp>
      <p:sp>
        <p:nvSpPr>
          <p:cNvPr id="15" name="Line 16"/>
          <p:cNvSpPr>
            <a:spLocks noChangeShapeType="1"/>
          </p:cNvSpPr>
          <p:nvPr/>
        </p:nvSpPr>
        <p:spPr bwMode="auto">
          <a:xfrm>
            <a:off x="214282" y="571480"/>
            <a:ext cx="8670925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uk-UA"/>
          </a:p>
        </p:txBody>
      </p:sp>
      <p:sp>
        <p:nvSpPr>
          <p:cNvPr id="16" name="Line 17"/>
          <p:cNvSpPr>
            <a:spLocks noChangeShapeType="1"/>
          </p:cNvSpPr>
          <p:nvPr/>
        </p:nvSpPr>
        <p:spPr bwMode="auto">
          <a:xfrm>
            <a:off x="244475" y="198438"/>
            <a:ext cx="8613805" cy="15852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uk-UA"/>
          </a:p>
        </p:txBody>
      </p:sp>
      <p:sp>
        <p:nvSpPr>
          <p:cNvPr id="17" name="Line 18"/>
          <p:cNvSpPr>
            <a:spLocks noChangeShapeType="1"/>
          </p:cNvSpPr>
          <p:nvPr/>
        </p:nvSpPr>
        <p:spPr bwMode="auto">
          <a:xfrm>
            <a:off x="198438" y="3779838"/>
            <a:ext cx="8686800" cy="14287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uk-UA"/>
          </a:p>
        </p:txBody>
      </p:sp>
      <p:sp>
        <p:nvSpPr>
          <p:cNvPr id="18" name="Line 19"/>
          <p:cNvSpPr>
            <a:spLocks noChangeShapeType="1"/>
          </p:cNvSpPr>
          <p:nvPr/>
        </p:nvSpPr>
        <p:spPr bwMode="auto">
          <a:xfrm>
            <a:off x="251618" y="4143380"/>
            <a:ext cx="8640763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uk-UA"/>
          </a:p>
        </p:txBody>
      </p:sp>
      <p:sp>
        <p:nvSpPr>
          <p:cNvPr id="19" name="Line 20"/>
          <p:cNvSpPr>
            <a:spLocks noChangeShapeType="1"/>
          </p:cNvSpPr>
          <p:nvPr/>
        </p:nvSpPr>
        <p:spPr bwMode="auto">
          <a:xfrm flipV="1">
            <a:off x="212725" y="4495800"/>
            <a:ext cx="8656638" cy="15875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uk-UA"/>
          </a:p>
        </p:txBody>
      </p:sp>
      <p:sp>
        <p:nvSpPr>
          <p:cNvPr id="20" name="Line 21"/>
          <p:cNvSpPr>
            <a:spLocks noChangeShapeType="1"/>
          </p:cNvSpPr>
          <p:nvPr/>
        </p:nvSpPr>
        <p:spPr bwMode="auto">
          <a:xfrm>
            <a:off x="214283" y="4857761"/>
            <a:ext cx="8643998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uk-UA" dirty="0"/>
          </a:p>
        </p:txBody>
      </p:sp>
      <p:sp>
        <p:nvSpPr>
          <p:cNvPr id="21" name="Line 22"/>
          <p:cNvSpPr>
            <a:spLocks noChangeShapeType="1"/>
          </p:cNvSpPr>
          <p:nvPr/>
        </p:nvSpPr>
        <p:spPr bwMode="auto">
          <a:xfrm>
            <a:off x="212725" y="5211762"/>
            <a:ext cx="8645555" cy="3187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uk-UA"/>
          </a:p>
        </p:txBody>
      </p:sp>
      <p:sp>
        <p:nvSpPr>
          <p:cNvPr id="22" name="Line 23"/>
          <p:cNvSpPr>
            <a:spLocks noChangeShapeType="1"/>
          </p:cNvSpPr>
          <p:nvPr/>
        </p:nvSpPr>
        <p:spPr bwMode="auto">
          <a:xfrm>
            <a:off x="228600" y="5578475"/>
            <a:ext cx="8626475" cy="14288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uk-UA" dirty="0"/>
          </a:p>
        </p:txBody>
      </p:sp>
      <p:sp>
        <p:nvSpPr>
          <p:cNvPr id="23" name="Line 24"/>
          <p:cNvSpPr>
            <a:spLocks noChangeShapeType="1"/>
          </p:cNvSpPr>
          <p:nvPr/>
        </p:nvSpPr>
        <p:spPr bwMode="auto">
          <a:xfrm>
            <a:off x="212725" y="5927725"/>
            <a:ext cx="8672513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uk-UA"/>
          </a:p>
        </p:txBody>
      </p:sp>
      <p:sp>
        <p:nvSpPr>
          <p:cNvPr id="24" name="Line 25"/>
          <p:cNvSpPr>
            <a:spLocks noChangeShapeType="1"/>
          </p:cNvSpPr>
          <p:nvPr/>
        </p:nvSpPr>
        <p:spPr bwMode="auto">
          <a:xfrm flipV="1">
            <a:off x="228600" y="6286521"/>
            <a:ext cx="8629680" cy="7918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uk-UA"/>
          </a:p>
        </p:txBody>
      </p:sp>
      <p:sp>
        <p:nvSpPr>
          <p:cNvPr id="25" name="Line 26"/>
          <p:cNvSpPr>
            <a:spLocks noChangeShapeType="1"/>
          </p:cNvSpPr>
          <p:nvPr/>
        </p:nvSpPr>
        <p:spPr bwMode="auto">
          <a:xfrm>
            <a:off x="212725" y="6659563"/>
            <a:ext cx="8656638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uk-UA"/>
          </a:p>
        </p:txBody>
      </p:sp>
      <p:sp>
        <p:nvSpPr>
          <p:cNvPr id="26" name="Line 27"/>
          <p:cNvSpPr>
            <a:spLocks noChangeShapeType="1"/>
          </p:cNvSpPr>
          <p:nvPr/>
        </p:nvSpPr>
        <p:spPr bwMode="auto">
          <a:xfrm flipH="1">
            <a:off x="4929190" y="285728"/>
            <a:ext cx="15875" cy="643255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uk-UA"/>
          </a:p>
        </p:txBody>
      </p:sp>
      <p:sp>
        <p:nvSpPr>
          <p:cNvPr id="27" name="Line 28"/>
          <p:cNvSpPr>
            <a:spLocks noChangeShapeType="1"/>
          </p:cNvSpPr>
          <p:nvPr/>
        </p:nvSpPr>
        <p:spPr bwMode="auto">
          <a:xfrm>
            <a:off x="5273675" y="198438"/>
            <a:ext cx="0" cy="6461125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uk-UA"/>
          </a:p>
        </p:txBody>
      </p:sp>
      <p:sp>
        <p:nvSpPr>
          <p:cNvPr id="28" name="Line 29"/>
          <p:cNvSpPr>
            <a:spLocks noChangeShapeType="1"/>
          </p:cNvSpPr>
          <p:nvPr/>
        </p:nvSpPr>
        <p:spPr bwMode="auto">
          <a:xfrm>
            <a:off x="5622925" y="228600"/>
            <a:ext cx="14288" cy="6416675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uk-UA"/>
          </a:p>
        </p:txBody>
      </p:sp>
      <p:sp>
        <p:nvSpPr>
          <p:cNvPr id="29" name="Line 30"/>
          <p:cNvSpPr>
            <a:spLocks noChangeShapeType="1"/>
          </p:cNvSpPr>
          <p:nvPr/>
        </p:nvSpPr>
        <p:spPr bwMode="auto">
          <a:xfrm>
            <a:off x="6000760" y="214290"/>
            <a:ext cx="0" cy="642942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 b="1" dirty="0">
              <a:latin typeface="Book Antiqua" pitchFamily="18" charset="0"/>
            </a:endParaRPr>
          </a:p>
        </p:txBody>
      </p:sp>
      <p:sp>
        <p:nvSpPr>
          <p:cNvPr id="30" name="Line 31"/>
          <p:cNvSpPr>
            <a:spLocks noChangeShapeType="1"/>
          </p:cNvSpPr>
          <p:nvPr/>
        </p:nvSpPr>
        <p:spPr bwMode="auto">
          <a:xfrm>
            <a:off x="6340475" y="228600"/>
            <a:ext cx="15875" cy="6416675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uk-UA"/>
          </a:p>
        </p:txBody>
      </p:sp>
      <p:sp>
        <p:nvSpPr>
          <p:cNvPr id="31" name="Line 32"/>
          <p:cNvSpPr>
            <a:spLocks noChangeShapeType="1"/>
          </p:cNvSpPr>
          <p:nvPr/>
        </p:nvSpPr>
        <p:spPr bwMode="auto">
          <a:xfrm>
            <a:off x="6715140" y="214290"/>
            <a:ext cx="30163" cy="6430962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r>
              <a:rPr lang="ru-RU" b="1" dirty="0" smtClean="0">
                <a:latin typeface="Book Antiqua" pitchFamily="18" charset="0"/>
              </a:rPr>
              <a:t> </a:t>
            </a:r>
          </a:p>
          <a:p>
            <a:endParaRPr lang="uk-UA" dirty="0"/>
          </a:p>
        </p:txBody>
      </p:sp>
      <p:sp>
        <p:nvSpPr>
          <p:cNvPr id="32" name="Line 33"/>
          <p:cNvSpPr>
            <a:spLocks noChangeShapeType="1"/>
          </p:cNvSpPr>
          <p:nvPr/>
        </p:nvSpPr>
        <p:spPr bwMode="auto">
          <a:xfrm>
            <a:off x="7072330" y="214290"/>
            <a:ext cx="0" cy="642942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pPr lvl="0"/>
            <a:endParaRPr lang="ru-RU" sz="2400" b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3" name="Line 34"/>
          <p:cNvSpPr>
            <a:spLocks noChangeShapeType="1"/>
          </p:cNvSpPr>
          <p:nvPr/>
        </p:nvSpPr>
        <p:spPr bwMode="auto">
          <a:xfrm>
            <a:off x="7437438" y="212725"/>
            <a:ext cx="0" cy="6446838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uk-UA"/>
          </a:p>
        </p:txBody>
      </p:sp>
      <p:sp>
        <p:nvSpPr>
          <p:cNvPr id="34" name="Line 35"/>
          <p:cNvSpPr>
            <a:spLocks noChangeShapeType="1"/>
          </p:cNvSpPr>
          <p:nvPr/>
        </p:nvSpPr>
        <p:spPr bwMode="auto">
          <a:xfrm flipH="1">
            <a:off x="7786710" y="214290"/>
            <a:ext cx="0" cy="642942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pPr lvl="0"/>
            <a:endParaRPr lang="ru-RU" sz="2400" b="1" dirty="0" smtClean="0">
              <a:solidFill>
                <a:prstClr val="black"/>
              </a:solidFill>
              <a:latin typeface="Book Antiqua" pitchFamily="18" charset="0"/>
            </a:endParaRPr>
          </a:p>
          <a:p>
            <a:pPr lvl="0"/>
            <a:endParaRPr lang="ru-RU" sz="2400" b="1" dirty="0" smtClean="0">
              <a:solidFill>
                <a:prstClr val="black"/>
              </a:solidFill>
              <a:latin typeface="Book Antiqua" pitchFamily="18" charset="0"/>
            </a:endParaRPr>
          </a:p>
          <a:p>
            <a:pPr lvl="0"/>
            <a:endParaRPr lang="ru-RU" sz="2400" b="1" dirty="0" smtClean="0">
              <a:solidFill>
                <a:prstClr val="black"/>
              </a:solidFill>
              <a:latin typeface="Book Antiqua" pitchFamily="18" charset="0"/>
            </a:endParaRPr>
          </a:p>
        </p:txBody>
      </p:sp>
      <p:sp>
        <p:nvSpPr>
          <p:cNvPr id="35" name="Line 36"/>
          <p:cNvSpPr>
            <a:spLocks noChangeShapeType="1"/>
          </p:cNvSpPr>
          <p:nvPr/>
        </p:nvSpPr>
        <p:spPr bwMode="auto">
          <a:xfrm>
            <a:off x="8143900" y="214290"/>
            <a:ext cx="15875" cy="643255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uk-UA"/>
          </a:p>
        </p:txBody>
      </p:sp>
      <p:sp>
        <p:nvSpPr>
          <p:cNvPr id="36" name="Line 37"/>
          <p:cNvSpPr>
            <a:spLocks noChangeShapeType="1"/>
          </p:cNvSpPr>
          <p:nvPr/>
        </p:nvSpPr>
        <p:spPr bwMode="auto">
          <a:xfrm>
            <a:off x="8501090" y="214290"/>
            <a:ext cx="0" cy="642942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uk-UA"/>
          </a:p>
        </p:txBody>
      </p:sp>
      <p:sp>
        <p:nvSpPr>
          <p:cNvPr id="37" name="Line 38"/>
          <p:cNvSpPr>
            <a:spLocks noChangeShapeType="1"/>
          </p:cNvSpPr>
          <p:nvPr/>
        </p:nvSpPr>
        <p:spPr bwMode="auto">
          <a:xfrm>
            <a:off x="8858280" y="214290"/>
            <a:ext cx="0" cy="642942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uk-UA"/>
          </a:p>
        </p:txBody>
      </p:sp>
      <p:sp>
        <p:nvSpPr>
          <p:cNvPr id="38" name="Line 39"/>
          <p:cNvSpPr>
            <a:spLocks noChangeShapeType="1"/>
          </p:cNvSpPr>
          <p:nvPr/>
        </p:nvSpPr>
        <p:spPr bwMode="auto">
          <a:xfrm>
            <a:off x="4214810" y="214290"/>
            <a:ext cx="0" cy="6461125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uk-UA"/>
          </a:p>
        </p:txBody>
      </p:sp>
      <p:sp>
        <p:nvSpPr>
          <p:cNvPr id="39" name="Line 40"/>
          <p:cNvSpPr>
            <a:spLocks noChangeShapeType="1"/>
          </p:cNvSpPr>
          <p:nvPr/>
        </p:nvSpPr>
        <p:spPr bwMode="auto">
          <a:xfrm>
            <a:off x="3857620" y="214290"/>
            <a:ext cx="0" cy="6440487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uk-UA"/>
          </a:p>
        </p:txBody>
      </p:sp>
      <p:sp>
        <p:nvSpPr>
          <p:cNvPr id="40" name="Line 41"/>
          <p:cNvSpPr>
            <a:spLocks noChangeShapeType="1"/>
          </p:cNvSpPr>
          <p:nvPr/>
        </p:nvSpPr>
        <p:spPr bwMode="auto">
          <a:xfrm>
            <a:off x="3500431" y="214290"/>
            <a:ext cx="0" cy="642942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uk-UA"/>
          </a:p>
        </p:txBody>
      </p:sp>
      <p:sp>
        <p:nvSpPr>
          <p:cNvPr id="41" name="Line 42"/>
          <p:cNvSpPr>
            <a:spLocks noChangeShapeType="1"/>
          </p:cNvSpPr>
          <p:nvPr/>
        </p:nvSpPr>
        <p:spPr bwMode="auto">
          <a:xfrm>
            <a:off x="3108325" y="182563"/>
            <a:ext cx="34915" cy="6461147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uk-UA"/>
          </a:p>
        </p:txBody>
      </p:sp>
      <p:sp>
        <p:nvSpPr>
          <p:cNvPr id="42" name="Line 43"/>
          <p:cNvSpPr>
            <a:spLocks noChangeShapeType="1"/>
          </p:cNvSpPr>
          <p:nvPr/>
        </p:nvSpPr>
        <p:spPr bwMode="auto">
          <a:xfrm>
            <a:off x="2759074" y="182563"/>
            <a:ext cx="26975" cy="6461147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uk-UA"/>
          </a:p>
        </p:txBody>
      </p:sp>
      <p:sp>
        <p:nvSpPr>
          <p:cNvPr id="43" name="Line 44"/>
          <p:cNvSpPr>
            <a:spLocks noChangeShapeType="1"/>
          </p:cNvSpPr>
          <p:nvPr/>
        </p:nvSpPr>
        <p:spPr bwMode="auto">
          <a:xfrm>
            <a:off x="2379663" y="204788"/>
            <a:ext cx="12700" cy="647065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uk-UA"/>
          </a:p>
        </p:txBody>
      </p:sp>
      <p:sp>
        <p:nvSpPr>
          <p:cNvPr id="44" name="Line 45"/>
          <p:cNvSpPr>
            <a:spLocks noChangeShapeType="1"/>
          </p:cNvSpPr>
          <p:nvPr/>
        </p:nvSpPr>
        <p:spPr bwMode="auto">
          <a:xfrm>
            <a:off x="2025650" y="198438"/>
            <a:ext cx="1588" cy="6461125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uk-UA"/>
          </a:p>
        </p:txBody>
      </p:sp>
      <p:sp>
        <p:nvSpPr>
          <p:cNvPr id="45" name="Line 46"/>
          <p:cNvSpPr>
            <a:spLocks noChangeShapeType="1"/>
          </p:cNvSpPr>
          <p:nvPr/>
        </p:nvSpPr>
        <p:spPr bwMode="auto">
          <a:xfrm>
            <a:off x="1643042" y="214291"/>
            <a:ext cx="1" cy="642942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uk-UA"/>
          </a:p>
        </p:txBody>
      </p:sp>
      <p:sp>
        <p:nvSpPr>
          <p:cNvPr id="46" name="Line 47"/>
          <p:cNvSpPr>
            <a:spLocks noChangeShapeType="1"/>
          </p:cNvSpPr>
          <p:nvPr/>
        </p:nvSpPr>
        <p:spPr bwMode="auto">
          <a:xfrm>
            <a:off x="1295400" y="182563"/>
            <a:ext cx="0" cy="6462712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uk-UA"/>
          </a:p>
        </p:txBody>
      </p:sp>
      <p:sp>
        <p:nvSpPr>
          <p:cNvPr id="47" name="Line 48"/>
          <p:cNvSpPr>
            <a:spLocks noChangeShapeType="1"/>
          </p:cNvSpPr>
          <p:nvPr/>
        </p:nvSpPr>
        <p:spPr bwMode="auto">
          <a:xfrm>
            <a:off x="931863" y="204788"/>
            <a:ext cx="28575" cy="6440487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uk-UA"/>
          </a:p>
        </p:txBody>
      </p:sp>
      <p:sp>
        <p:nvSpPr>
          <p:cNvPr id="48" name="Line 49"/>
          <p:cNvSpPr>
            <a:spLocks noChangeShapeType="1"/>
          </p:cNvSpPr>
          <p:nvPr/>
        </p:nvSpPr>
        <p:spPr bwMode="auto">
          <a:xfrm>
            <a:off x="579438" y="182563"/>
            <a:ext cx="14287" cy="647700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uk-UA"/>
          </a:p>
        </p:txBody>
      </p:sp>
      <p:sp>
        <p:nvSpPr>
          <p:cNvPr id="49" name="Line 50"/>
          <p:cNvSpPr>
            <a:spLocks noChangeShapeType="1"/>
          </p:cNvSpPr>
          <p:nvPr/>
        </p:nvSpPr>
        <p:spPr bwMode="auto">
          <a:xfrm flipH="1">
            <a:off x="214282" y="214290"/>
            <a:ext cx="1" cy="642942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uk-UA"/>
          </a:p>
        </p:txBody>
      </p:sp>
      <p:sp>
        <p:nvSpPr>
          <p:cNvPr id="50" name="Text Box 51"/>
          <p:cNvSpPr txBox="1">
            <a:spLocks noChangeArrowheads="1"/>
          </p:cNvSpPr>
          <p:nvPr/>
        </p:nvSpPr>
        <p:spPr bwMode="auto">
          <a:xfrm>
            <a:off x="1714480" y="3000372"/>
            <a:ext cx="6715172" cy="923330"/>
          </a:xfrm>
          <a:prstGeom prst="rect">
            <a:avLst/>
          </a:prstGeom>
          <a:noFill/>
          <a:ln w="9525" algn="ctr">
            <a:noFill/>
            <a:prstDash val="sysDot"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5400" dirty="0" smtClean="0">
                <a:latin typeface="Times New Roman" pitchFamily="18" charset="0"/>
              </a:rPr>
              <a:t>     </a:t>
            </a:r>
            <a:r>
              <a:rPr lang="ru-RU" sz="2200" b="1" dirty="0" smtClean="0">
                <a:latin typeface="Times New Roman" pitchFamily="18" charset="0"/>
              </a:rPr>
              <a:t>-5 -4  -3  -2</a:t>
            </a:r>
            <a:r>
              <a:rPr lang="ru-RU" sz="2200" dirty="0" smtClean="0">
                <a:latin typeface="Times New Roman" pitchFamily="18" charset="0"/>
              </a:rPr>
              <a:t>  -</a:t>
            </a:r>
            <a:r>
              <a:rPr lang="ru-RU" sz="2200" b="1" dirty="0">
                <a:latin typeface="Times New Roman" pitchFamily="18" charset="0"/>
              </a:rPr>
              <a:t>1 </a:t>
            </a:r>
            <a:r>
              <a:rPr lang="ru-RU" sz="2200" b="1" dirty="0" smtClean="0">
                <a:latin typeface="Times New Roman" pitchFamily="18" charset="0"/>
              </a:rPr>
              <a:t> 0    1   2   3   4   5   6    7   8   9  10   </a:t>
            </a:r>
            <a:endParaRPr lang="ru-RU" sz="2200" b="1" dirty="0">
              <a:latin typeface="Times New Roman" pitchFamily="18" charset="0"/>
            </a:endParaRPr>
          </a:p>
        </p:txBody>
      </p:sp>
      <p:cxnSp>
        <p:nvCxnSpPr>
          <p:cNvPr id="51" name="Пряма сполучна лінія 58"/>
          <p:cNvCxnSpPr/>
          <p:nvPr/>
        </p:nvCxnSpPr>
        <p:spPr>
          <a:xfrm>
            <a:off x="4500562" y="3071810"/>
            <a:ext cx="152400" cy="0"/>
          </a:xfrm>
          <a:prstGeom prst="line">
            <a:avLst/>
          </a:prstGeom>
          <a:ln w="19050">
            <a:solidFill>
              <a:schemeClr val="tx2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Пряма сполучна лінія 60"/>
          <p:cNvCxnSpPr/>
          <p:nvPr/>
        </p:nvCxnSpPr>
        <p:spPr>
          <a:xfrm>
            <a:off x="4500562" y="2714620"/>
            <a:ext cx="152400" cy="0"/>
          </a:xfrm>
          <a:prstGeom prst="line">
            <a:avLst/>
          </a:prstGeom>
          <a:ln w="19050">
            <a:solidFill>
              <a:schemeClr val="tx2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Пряма сполучна лінія 66"/>
          <p:cNvCxnSpPr/>
          <p:nvPr/>
        </p:nvCxnSpPr>
        <p:spPr>
          <a:xfrm>
            <a:off x="4500562" y="2357430"/>
            <a:ext cx="152400" cy="0"/>
          </a:xfrm>
          <a:prstGeom prst="line">
            <a:avLst/>
          </a:prstGeom>
          <a:ln w="19050">
            <a:solidFill>
              <a:schemeClr val="tx2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Пряма сполучна лінія 71"/>
          <p:cNvCxnSpPr/>
          <p:nvPr/>
        </p:nvCxnSpPr>
        <p:spPr>
          <a:xfrm>
            <a:off x="4500562" y="2000240"/>
            <a:ext cx="152400" cy="0"/>
          </a:xfrm>
          <a:prstGeom prst="line">
            <a:avLst/>
          </a:prstGeom>
          <a:ln w="19050">
            <a:solidFill>
              <a:schemeClr val="tx2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Пряма сполучна лінія 73"/>
          <p:cNvCxnSpPr/>
          <p:nvPr/>
        </p:nvCxnSpPr>
        <p:spPr>
          <a:xfrm rot="5400000">
            <a:off x="5210180" y="3433762"/>
            <a:ext cx="152400" cy="0"/>
          </a:xfrm>
          <a:prstGeom prst="line">
            <a:avLst/>
          </a:prstGeom>
          <a:ln w="19050">
            <a:solidFill>
              <a:schemeClr val="tx2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Пряма сполучна лінія 75"/>
          <p:cNvCxnSpPr/>
          <p:nvPr/>
        </p:nvCxnSpPr>
        <p:spPr>
          <a:xfrm rot="5400000">
            <a:off x="5924560" y="3433762"/>
            <a:ext cx="152400" cy="0"/>
          </a:xfrm>
          <a:prstGeom prst="line">
            <a:avLst/>
          </a:prstGeom>
          <a:ln w="19050">
            <a:solidFill>
              <a:schemeClr val="tx2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Пряма сполучна лінія 78"/>
          <p:cNvCxnSpPr/>
          <p:nvPr/>
        </p:nvCxnSpPr>
        <p:spPr>
          <a:xfrm rot="5400000" flipH="1" flipV="1">
            <a:off x="6638940" y="3433762"/>
            <a:ext cx="152400" cy="0"/>
          </a:xfrm>
          <a:prstGeom prst="line">
            <a:avLst/>
          </a:prstGeom>
          <a:ln w="19050">
            <a:solidFill>
              <a:schemeClr val="tx2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Пряма сполучна лінія 82"/>
          <p:cNvCxnSpPr/>
          <p:nvPr/>
        </p:nvCxnSpPr>
        <p:spPr>
          <a:xfrm rot="5400000">
            <a:off x="7353320" y="3433762"/>
            <a:ext cx="152400" cy="0"/>
          </a:xfrm>
          <a:prstGeom prst="line">
            <a:avLst/>
          </a:prstGeom>
          <a:ln w="19050">
            <a:solidFill>
              <a:schemeClr val="tx2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Пряма сполучна лінія 86"/>
          <p:cNvCxnSpPr/>
          <p:nvPr/>
        </p:nvCxnSpPr>
        <p:spPr>
          <a:xfrm rot="5400000">
            <a:off x="7710510" y="3433762"/>
            <a:ext cx="152400" cy="0"/>
          </a:xfrm>
          <a:prstGeom prst="line">
            <a:avLst/>
          </a:prstGeom>
          <a:ln w="19050">
            <a:solidFill>
              <a:schemeClr val="tx2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Пряма сполучна лінія 95"/>
          <p:cNvCxnSpPr/>
          <p:nvPr/>
        </p:nvCxnSpPr>
        <p:spPr>
          <a:xfrm rot="5400000">
            <a:off x="3817139" y="3469481"/>
            <a:ext cx="80962" cy="0"/>
          </a:xfrm>
          <a:prstGeom prst="line">
            <a:avLst/>
          </a:prstGeom>
          <a:ln w="19050">
            <a:solidFill>
              <a:schemeClr val="tx2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Пряма сполучна лінія 97"/>
          <p:cNvCxnSpPr/>
          <p:nvPr/>
        </p:nvCxnSpPr>
        <p:spPr>
          <a:xfrm rot="5400000">
            <a:off x="3048000" y="3429000"/>
            <a:ext cx="152400" cy="0"/>
          </a:xfrm>
          <a:prstGeom prst="line">
            <a:avLst/>
          </a:prstGeom>
          <a:ln w="19050">
            <a:solidFill>
              <a:schemeClr val="tx2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Прямоугольник 61"/>
          <p:cNvSpPr/>
          <p:nvPr/>
        </p:nvSpPr>
        <p:spPr>
          <a:xfrm>
            <a:off x="7358082" y="2000240"/>
            <a:ext cx="128588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2400" b="1" dirty="0">
                <a:solidFill>
                  <a:srgbClr val="009900"/>
                </a:solidFill>
                <a:latin typeface="Book Antiqua" pitchFamily="18" charset="0"/>
              </a:rPr>
              <a:t>у =</a:t>
            </a:r>
            <a:r>
              <a:rPr lang="ru-RU" b="1" dirty="0">
                <a:solidFill>
                  <a:srgbClr val="009900"/>
                </a:solidFill>
                <a:latin typeface="Book Antiqua" pitchFamily="18" charset="0"/>
              </a:rPr>
              <a:t> </a:t>
            </a:r>
          </a:p>
        </p:txBody>
      </p:sp>
      <p:pic>
        <p:nvPicPr>
          <p:cNvPr id="63" name="Picture 4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929586" y="2000240"/>
            <a:ext cx="352425" cy="390525"/>
          </a:xfrm>
          <a:prstGeom prst="rect">
            <a:avLst/>
          </a:prstGeom>
          <a:noFill/>
        </p:spPr>
      </p:pic>
      <p:sp>
        <p:nvSpPr>
          <p:cNvPr id="65" name="Прямоугольник 64"/>
          <p:cNvSpPr/>
          <p:nvPr/>
        </p:nvSpPr>
        <p:spPr>
          <a:xfrm rot="10800000" flipH="1" flipV="1">
            <a:off x="4143372" y="3571876"/>
            <a:ext cx="571504" cy="26007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200" b="1" dirty="0" smtClean="0">
                <a:solidFill>
                  <a:prstClr val="black"/>
                </a:solidFill>
                <a:latin typeface="Times New Roman" pitchFamily="18" charset="0"/>
              </a:rPr>
              <a:t>-1</a:t>
            </a:r>
          </a:p>
          <a:p>
            <a:r>
              <a:rPr lang="ru-RU" sz="2200" b="1" dirty="0" smtClean="0">
                <a:solidFill>
                  <a:prstClr val="black"/>
                </a:solidFill>
                <a:latin typeface="Times New Roman" pitchFamily="18" charset="0"/>
              </a:rPr>
              <a:t>-2</a:t>
            </a:r>
          </a:p>
          <a:p>
            <a:endParaRPr lang="ru-RU" sz="300" b="1" dirty="0" smtClean="0">
              <a:solidFill>
                <a:prstClr val="black"/>
              </a:solidFill>
              <a:latin typeface="Times New Roman" pitchFamily="18" charset="0"/>
            </a:endParaRPr>
          </a:p>
          <a:p>
            <a:r>
              <a:rPr lang="ru-RU" sz="2200" b="1" dirty="0" smtClean="0">
                <a:latin typeface="Times New Roman" pitchFamily="18" charset="0"/>
              </a:rPr>
              <a:t>-3</a:t>
            </a:r>
          </a:p>
          <a:p>
            <a:endParaRPr lang="ru-RU" sz="300" b="1" dirty="0" smtClean="0">
              <a:latin typeface="Times New Roman" pitchFamily="18" charset="0"/>
            </a:endParaRPr>
          </a:p>
          <a:p>
            <a:endParaRPr lang="ru-RU" sz="2200" b="1" dirty="0" smtClean="0">
              <a:latin typeface="Times New Roman" pitchFamily="18" charset="0"/>
            </a:endParaRPr>
          </a:p>
          <a:p>
            <a:endParaRPr lang="ru-RU" sz="2200" b="1" dirty="0" smtClean="0">
              <a:latin typeface="Times New Roman" pitchFamily="18" charset="0"/>
            </a:endParaRPr>
          </a:p>
          <a:p>
            <a:endParaRPr lang="ru-RU" sz="2200" b="1" dirty="0" smtClean="0">
              <a:latin typeface="Times New Roman" pitchFamily="18" charset="0"/>
            </a:endParaRPr>
          </a:p>
          <a:p>
            <a:endParaRPr lang="uk-UA" sz="2200" b="1" dirty="0"/>
          </a:p>
        </p:txBody>
      </p:sp>
      <p:sp>
        <p:nvSpPr>
          <p:cNvPr id="66" name="Прямоугольник 65"/>
          <p:cNvSpPr/>
          <p:nvPr/>
        </p:nvSpPr>
        <p:spPr>
          <a:xfrm>
            <a:off x="7072330" y="2714620"/>
            <a:ext cx="142876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2400" b="1" dirty="0">
                <a:solidFill>
                  <a:srgbClr val="C00000"/>
                </a:solidFill>
                <a:latin typeface="Book Antiqua" pitchFamily="18" charset="0"/>
              </a:rPr>
              <a:t>у</a:t>
            </a:r>
            <a:r>
              <a:rPr lang="ru-RU" sz="2400" b="1" dirty="0">
                <a:solidFill>
                  <a:prstClr val="black"/>
                </a:solidFill>
                <a:latin typeface="Book Antiqua" pitchFamily="18" charset="0"/>
              </a:rPr>
              <a:t> </a:t>
            </a:r>
            <a:r>
              <a:rPr lang="ru-RU" sz="2400" b="1" dirty="0">
                <a:solidFill>
                  <a:srgbClr val="C00000"/>
                </a:solidFill>
                <a:latin typeface="Book Antiqua" pitchFamily="18" charset="0"/>
              </a:rPr>
              <a:t>=</a:t>
            </a:r>
            <a:r>
              <a:rPr lang="ru-RU" b="1" dirty="0">
                <a:solidFill>
                  <a:prstClr val="black"/>
                </a:solidFill>
                <a:latin typeface="Book Antiqua" pitchFamily="18" charset="0"/>
              </a:rPr>
              <a:t>        </a:t>
            </a:r>
            <a:endParaRPr lang="ru-RU" sz="2400" b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8" name="Таблица 67"/>
          <p:cNvGraphicFramePr>
            <a:graphicFrameLocks noGrp="1"/>
          </p:cNvGraphicFramePr>
          <p:nvPr/>
        </p:nvGraphicFramePr>
        <p:xfrm>
          <a:off x="214282" y="1285860"/>
          <a:ext cx="3286148" cy="1883184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07157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2862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5719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5719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5719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5719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35719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437839">
                <a:tc>
                  <a:txBody>
                    <a:bodyPr/>
                    <a:lstStyle/>
                    <a:p>
                      <a:pPr algn="ctr">
                        <a:tabLst/>
                      </a:pPr>
                      <a:r>
                        <a:rPr lang="uk-UA" sz="2400" i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х</a:t>
                      </a:r>
                      <a:endParaRPr lang="uk-UA" sz="2400" i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tabLst/>
                      </a:pPr>
                      <a:r>
                        <a:rPr lang="uk-UA" sz="2400" i="0" dirty="0" smtClean="0">
                          <a:solidFill>
                            <a:schemeClr val="tx1"/>
                          </a:solidFill>
                          <a:latin typeface="Book Antiqua" pitchFamily="18" charset="0"/>
                          <a:cs typeface="Times New Roman" pitchFamily="18" charset="0"/>
                        </a:rPr>
                        <a:t>-</a:t>
                      </a:r>
                      <a:r>
                        <a:rPr lang="uk-UA" sz="2000" i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uk-UA" sz="2000" i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uk-UA" sz="22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uk-UA" sz="22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uk-UA" sz="22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uk-UA" sz="22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uk-UA" sz="22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0766">
                <a:tc>
                  <a:txBody>
                    <a:bodyPr/>
                    <a:lstStyle/>
                    <a:p>
                      <a:r>
                        <a:rPr lang="uk-UA" sz="2400" b="0" i="0" dirty="0" smtClean="0">
                          <a:latin typeface="Times New Roman" pitchFamily="18" charset="0"/>
                          <a:cs typeface="Times New Roman" pitchFamily="18" charset="0"/>
                        </a:rPr>
                        <a:t>у</a:t>
                      </a:r>
                      <a:r>
                        <a:rPr lang="uk-UA" sz="2000" b="1" i="0" dirty="0" smtClean="0">
                          <a:latin typeface="Times New Roman" pitchFamily="18" charset="0"/>
                          <a:cs typeface="Times New Roman" pitchFamily="18" charset="0"/>
                        </a:rPr>
                        <a:t> =</a:t>
                      </a:r>
                      <a:endParaRPr lang="uk-UA" sz="2000" b="1" i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uk-UA" sz="2000" b="1" i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200" b="1" i="0" dirty="0" smtClean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uk-UA" sz="2200" b="1" i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200" b="1" i="0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uk-UA" sz="2200" b="1" i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uk-UA" sz="2200" b="1" i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uk-UA" sz="2200" b="1" i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200" b="1" i="0" dirty="0" smtClean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uk-UA" sz="2200" b="1" i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84392">
                <a:tc>
                  <a:txBody>
                    <a:bodyPr/>
                    <a:lstStyle/>
                    <a:p>
                      <a:pPr>
                        <a:tabLst/>
                      </a:pPr>
                      <a:r>
                        <a:rPr lang="uk-UA" sz="2400" b="0" i="0" dirty="0" smtClean="0">
                          <a:latin typeface="Times New Roman" pitchFamily="18" charset="0"/>
                          <a:cs typeface="Times New Roman" pitchFamily="18" charset="0"/>
                        </a:rPr>
                        <a:t>у</a:t>
                      </a:r>
                      <a:r>
                        <a:rPr lang="uk-UA" sz="2000" b="1" i="0" dirty="0" smtClean="0">
                          <a:latin typeface="Times New Roman" pitchFamily="18" charset="0"/>
                          <a:cs typeface="Times New Roman" pitchFamily="18" charset="0"/>
                        </a:rPr>
                        <a:t>=</a:t>
                      </a:r>
                      <a:endParaRPr lang="uk-UA" sz="2200" b="1" i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tabLst/>
                      </a:pPr>
                      <a:endParaRPr lang="uk-UA" sz="2200" b="1" i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uk-UA" sz="2200" b="1" i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uk-UA" sz="2200" b="1" i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uk-UA" sz="2200" b="1" i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200" b="1" i="0" dirty="0" smtClean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uk-UA" sz="2200" b="1" i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200" b="1" i="0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uk-UA" sz="2200" b="1" i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84392">
                <a:tc>
                  <a:txBody>
                    <a:bodyPr/>
                    <a:lstStyle/>
                    <a:p>
                      <a:pPr>
                        <a:tabLst/>
                      </a:pPr>
                      <a:r>
                        <a:rPr lang="uk-UA" sz="2400" b="0" i="0" dirty="0" smtClean="0">
                          <a:latin typeface="Times New Roman" pitchFamily="18" charset="0"/>
                          <a:cs typeface="Times New Roman" pitchFamily="18" charset="0"/>
                        </a:rPr>
                        <a:t>у</a:t>
                      </a:r>
                      <a:r>
                        <a:rPr lang="uk-UA" sz="2000" b="1" i="0" dirty="0" smtClean="0">
                          <a:latin typeface="Times New Roman" pitchFamily="18" charset="0"/>
                          <a:cs typeface="Times New Roman" pitchFamily="18" charset="0"/>
                        </a:rPr>
                        <a:t>=</a:t>
                      </a:r>
                      <a:endParaRPr lang="uk-UA" sz="2200" b="1" i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tabLst/>
                      </a:pPr>
                      <a:r>
                        <a:rPr lang="uk-UA" sz="2200" b="1" i="0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uk-UA" sz="2200" b="1" i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tabLst/>
                      </a:pPr>
                      <a:endParaRPr lang="uk-UA" sz="2200" b="1" i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uk-UA" sz="2200" b="1" i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200" b="1" i="0" dirty="0" smtClean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uk-UA" sz="2200" b="1" i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uk-UA" sz="2200" b="1" i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uk-UA" sz="2200" b="1" i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cxnSp>
        <p:nvCxnSpPr>
          <p:cNvPr id="71" name="Пряма сполучна лінія 73"/>
          <p:cNvCxnSpPr/>
          <p:nvPr/>
        </p:nvCxnSpPr>
        <p:spPr>
          <a:xfrm rot="5400000">
            <a:off x="4852990" y="3433762"/>
            <a:ext cx="152400" cy="0"/>
          </a:xfrm>
          <a:prstGeom prst="line">
            <a:avLst/>
          </a:prstGeom>
          <a:ln w="19050">
            <a:solidFill>
              <a:schemeClr val="tx2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Пряма сполучна лінія 73"/>
          <p:cNvCxnSpPr/>
          <p:nvPr/>
        </p:nvCxnSpPr>
        <p:spPr>
          <a:xfrm rot="5400000">
            <a:off x="5567370" y="3433762"/>
            <a:ext cx="152400" cy="0"/>
          </a:xfrm>
          <a:prstGeom prst="line">
            <a:avLst/>
          </a:prstGeom>
          <a:ln w="19050">
            <a:solidFill>
              <a:schemeClr val="tx2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Пряма сполучна лінія 73"/>
          <p:cNvCxnSpPr/>
          <p:nvPr/>
        </p:nvCxnSpPr>
        <p:spPr>
          <a:xfrm rot="5400000">
            <a:off x="6281750" y="3433762"/>
            <a:ext cx="152400" cy="0"/>
          </a:xfrm>
          <a:prstGeom prst="line">
            <a:avLst/>
          </a:prstGeom>
          <a:ln w="19050">
            <a:solidFill>
              <a:schemeClr val="tx2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Пряма сполучна лінія 73"/>
          <p:cNvCxnSpPr/>
          <p:nvPr/>
        </p:nvCxnSpPr>
        <p:spPr>
          <a:xfrm rot="5400000">
            <a:off x="4138610" y="3433762"/>
            <a:ext cx="152400" cy="0"/>
          </a:xfrm>
          <a:prstGeom prst="line">
            <a:avLst/>
          </a:prstGeom>
          <a:ln w="19050">
            <a:solidFill>
              <a:schemeClr val="tx2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Пряма сполучна лінія 73"/>
          <p:cNvCxnSpPr/>
          <p:nvPr/>
        </p:nvCxnSpPr>
        <p:spPr>
          <a:xfrm rot="5400000">
            <a:off x="2714612" y="3429000"/>
            <a:ext cx="142876" cy="0"/>
          </a:xfrm>
          <a:prstGeom prst="line">
            <a:avLst/>
          </a:prstGeom>
          <a:ln w="19050">
            <a:solidFill>
              <a:schemeClr val="tx2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Пряма сполучна лінія 73"/>
          <p:cNvCxnSpPr/>
          <p:nvPr/>
        </p:nvCxnSpPr>
        <p:spPr>
          <a:xfrm rot="5400000">
            <a:off x="6996130" y="3433762"/>
            <a:ext cx="152400" cy="0"/>
          </a:xfrm>
          <a:prstGeom prst="line">
            <a:avLst/>
          </a:prstGeom>
          <a:ln w="19050">
            <a:solidFill>
              <a:schemeClr val="tx2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Пряма сполучна лінія 73"/>
          <p:cNvCxnSpPr/>
          <p:nvPr/>
        </p:nvCxnSpPr>
        <p:spPr>
          <a:xfrm rot="5400000">
            <a:off x="3424230" y="3433762"/>
            <a:ext cx="152400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Пряма сполучна лінія 71"/>
          <p:cNvCxnSpPr/>
          <p:nvPr/>
        </p:nvCxnSpPr>
        <p:spPr>
          <a:xfrm>
            <a:off x="4500562" y="1643050"/>
            <a:ext cx="152400" cy="0"/>
          </a:xfrm>
          <a:prstGeom prst="line">
            <a:avLst/>
          </a:prstGeom>
          <a:ln w="19050">
            <a:solidFill>
              <a:schemeClr val="tx2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Прямая соединительная линия 79"/>
          <p:cNvCxnSpPr>
            <a:endCxn id="5" idx="1"/>
          </p:cNvCxnSpPr>
          <p:nvPr/>
        </p:nvCxnSpPr>
        <p:spPr>
          <a:xfrm rot="5400000">
            <a:off x="4071934" y="714356"/>
            <a:ext cx="1000132" cy="0"/>
          </a:xfrm>
          <a:prstGeom prst="line">
            <a:avLst/>
          </a:prstGeom>
          <a:ln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Прямая соединительная линия 80"/>
          <p:cNvCxnSpPr>
            <a:stCxn id="5" idx="0"/>
          </p:cNvCxnSpPr>
          <p:nvPr/>
        </p:nvCxnSpPr>
        <p:spPr>
          <a:xfrm rot="16200000" flipH="1">
            <a:off x="3571868" y="5643578"/>
            <a:ext cx="2000264" cy="0"/>
          </a:xfrm>
          <a:prstGeom prst="line">
            <a:avLst/>
          </a:prstGeom>
          <a:ln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Прямая соединительная линия 81"/>
          <p:cNvCxnSpPr/>
          <p:nvPr/>
        </p:nvCxnSpPr>
        <p:spPr>
          <a:xfrm>
            <a:off x="214282" y="3429000"/>
            <a:ext cx="2214578" cy="0"/>
          </a:xfrm>
          <a:prstGeom prst="line">
            <a:avLst/>
          </a:prstGeom>
          <a:ln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5" name="Дуга 84"/>
          <p:cNvSpPr/>
          <p:nvPr/>
        </p:nvSpPr>
        <p:spPr>
          <a:xfrm rot="10122442" flipV="1">
            <a:off x="4529917" y="2513736"/>
            <a:ext cx="4609198" cy="953341"/>
          </a:xfrm>
          <a:prstGeom prst="arc">
            <a:avLst>
              <a:gd name="adj1" fmla="val 14006156"/>
              <a:gd name="adj2" fmla="val 21593520"/>
            </a:avLst>
          </a:prstGeom>
          <a:ln w="190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86" name="Дуга 85"/>
          <p:cNvSpPr/>
          <p:nvPr/>
        </p:nvSpPr>
        <p:spPr>
          <a:xfrm rot="10364716" flipV="1">
            <a:off x="5630849" y="2349982"/>
            <a:ext cx="6756643" cy="1358268"/>
          </a:xfrm>
          <a:prstGeom prst="arc">
            <a:avLst>
              <a:gd name="adj1" fmla="val 15260181"/>
              <a:gd name="adj2" fmla="val 21583794"/>
            </a:avLst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88" name="Дуга 87"/>
          <p:cNvSpPr/>
          <p:nvPr/>
        </p:nvSpPr>
        <p:spPr>
          <a:xfrm rot="10374469" flipV="1">
            <a:off x="3813321" y="2347209"/>
            <a:ext cx="6772492" cy="1455089"/>
          </a:xfrm>
          <a:prstGeom prst="arc">
            <a:avLst>
              <a:gd name="adj1" fmla="val 15365128"/>
              <a:gd name="adj2" fmla="val 21556789"/>
            </a:avLst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cxnSp>
        <p:nvCxnSpPr>
          <p:cNvPr id="89" name="Пряма сполучна лінія 58"/>
          <p:cNvCxnSpPr/>
          <p:nvPr/>
        </p:nvCxnSpPr>
        <p:spPr>
          <a:xfrm>
            <a:off x="4500562" y="3786190"/>
            <a:ext cx="152400" cy="0"/>
          </a:xfrm>
          <a:prstGeom prst="line">
            <a:avLst/>
          </a:prstGeom>
          <a:ln w="19050">
            <a:solidFill>
              <a:schemeClr val="tx2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Пряма сполучна лінія 58"/>
          <p:cNvCxnSpPr/>
          <p:nvPr/>
        </p:nvCxnSpPr>
        <p:spPr>
          <a:xfrm>
            <a:off x="4500562" y="4143380"/>
            <a:ext cx="152400" cy="0"/>
          </a:xfrm>
          <a:prstGeom prst="line">
            <a:avLst/>
          </a:prstGeom>
          <a:ln w="19050">
            <a:solidFill>
              <a:schemeClr val="tx2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Пряма сполучна лінія 58"/>
          <p:cNvCxnSpPr/>
          <p:nvPr/>
        </p:nvCxnSpPr>
        <p:spPr>
          <a:xfrm>
            <a:off x="4500562" y="4500570"/>
            <a:ext cx="152400" cy="0"/>
          </a:xfrm>
          <a:prstGeom prst="line">
            <a:avLst/>
          </a:prstGeom>
          <a:ln w="19050">
            <a:solidFill>
              <a:schemeClr val="tx2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5" name="Прямоугольник 94"/>
          <p:cNvSpPr/>
          <p:nvPr/>
        </p:nvSpPr>
        <p:spPr>
          <a:xfrm>
            <a:off x="4286248" y="1071546"/>
            <a:ext cx="357190" cy="22159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2200" b="1" dirty="0" smtClean="0">
              <a:latin typeface="Times New Roman" pitchFamily="18" charset="0"/>
            </a:endParaRPr>
          </a:p>
          <a:p>
            <a:endParaRPr lang="ru-RU" sz="300" b="1" dirty="0" smtClean="0">
              <a:latin typeface="Times New Roman" pitchFamily="18" charset="0"/>
            </a:endParaRPr>
          </a:p>
          <a:p>
            <a:r>
              <a:rPr lang="ru-RU" sz="2200" b="1" dirty="0" smtClean="0">
                <a:latin typeface="Times New Roman" pitchFamily="18" charset="0"/>
              </a:rPr>
              <a:t>54</a:t>
            </a:r>
          </a:p>
          <a:p>
            <a:r>
              <a:rPr lang="ru-RU" sz="300" b="1" dirty="0" smtClean="0">
                <a:latin typeface="Times New Roman" pitchFamily="18" charset="0"/>
              </a:rPr>
              <a:t> </a:t>
            </a:r>
            <a:r>
              <a:rPr lang="ru-RU" sz="2200" b="1" dirty="0" smtClean="0">
                <a:latin typeface="Times New Roman" pitchFamily="18" charset="0"/>
              </a:rPr>
              <a:t>3</a:t>
            </a:r>
            <a:r>
              <a:rPr lang="ru-RU" sz="2200" b="1" dirty="0" smtClean="0">
                <a:solidFill>
                  <a:prstClr val="black"/>
                </a:solidFill>
                <a:latin typeface="Times New Roman" pitchFamily="18" charset="0"/>
              </a:rPr>
              <a:t>21</a:t>
            </a:r>
            <a:endParaRPr lang="uk-UA" sz="2200" dirty="0"/>
          </a:p>
        </p:txBody>
      </p:sp>
      <p:sp>
        <p:nvSpPr>
          <p:cNvPr id="96" name="Заголовок 95"/>
          <p:cNvSpPr>
            <a:spLocks noGrp="1"/>
          </p:cNvSpPr>
          <p:nvPr>
            <p:ph type="ctrTitle"/>
          </p:nvPr>
        </p:nvSpPr>
        <p:spPr>
          <a:xfrm>
            <a:off x="214282" y="214291"/>
            <a:ext cx="8501122" cy="785817"/>
          </a:xfrm>
        </p:spPr>
        <p:txBody>
          <a:bodyPr>
            <a:normAutofit fontScale="90000"/>
          </a:bodyPr>
          <a:lstStyle/>
          <a:p>
            <a:pPr algn="l"/>
            <a:r>
              <a:rPr lang="uk-UA" sz="2400" b="1" dirty="0" smtClean="0">
                <a:latin typeface="Book Antiqua" pitchFamily="18" charset="0"/>
              </a:rPr>
              <a:t>2.  </a:t>
            </a:r>
            <a:r>
              <a:rPr lang="uk-UA" sz="2700" b="1" dirty="0" smtClean="0">
                <a:latin typeface="Book Antiqua" pitchFamily="18" charset="0"/>
              </a:rPr>
              <a:t>Побудуємо графіки функцій у=     </a:t>
            </a:r>
            <a:r>
              <a:rPr lang="uk-UA" sz="2700" b="1" dirty="0" smtClean="0">
                <a:latin typeface="Times New Roman"/>
                <a:cs typeface="Times New Roman"/>
              </a:rPr>
              <a:t>,  </a:t>
            </a:r>
            <a:r>
              <a:rPr lang="uk-UA" sz="2700" b="1" dirty="0" err="1" smtClean="0">
                <a:solidFill>
                  <a:srgbClr val="C00000"/>
                </a:solidFill>
                <a:latin typeface="Book Antiqua" pitchFamily="18" charset="0"/>
              </a:rPr>
              <a:t>у</a:t>
            </a:r>
            <a:r>
              <a:rPr lang="uk-UA" sz="2700" b="1" dirty="0" err="1" smtClean="0">
                <a:latin typeface="Book Antiqua" pitchFamily="18" charset="0"/>
              </a:rPr>
              <a:t>=</a:t>
            </a:r>
            <a:r>
              <a:rPr lang="uk-UA" sz="2700" b="1" dirty="0" smtClean="0">
                <a:latin typeface="Book Antiqua" pitchFamily="18" charset="0"/>
              </a:rPr>
              <a:t>           </a:t>
            </a:r>
            <a:r>
              <a:rPr lang="uk-UA" sz="2700" b="1" dirty="0" smtClean="0">
                <a:latin typeface="Times New Roman"/>
                <a:cs typeface="Times New Roman"/>
              </a:rPr>
              <a:t>,  </a:t>
            </a:r>
            <a:r>
              <a:rPr lang="uk-UA" sz="2700" b="1" dirty="0" err="1" smtClean="0">
                <a:solidFill>
                  <a:srgbClr val="0070C0"/>
                </a:solidFill>
                <a:latin typeface="Times New Roman"/>
                <a:cs typeface="Times New Roman"/>
              </a:rPr>
              <a:t>у</a:t>
            </a:r>
            <a:r>
              <a:rPr lang="uk-UA" sz="2700" b="1" dirty="0" err="1" smtClean="0">
                <a:latin typeface="Times New Roman"/>
                <a:cs typeface="Times New Roman"/>
              </a:rPr>
              <a:t>=</a:t>
            </a:r>
            <a:r>
              <a:rPr lang="uk-UA" sz="2700" b="1" dirty="0" smtClean="0">
                <a:latin typeface="Times New Roman"/>
                <a:cs typeface="Times New Roman"/>
              </a:rPr>
              <a:t>         </a:t>
            </a:r>
            <a:r>
              <a:rPr lang="ru-RU" sz="2700" b="1" dirty="0" smtClean="0">
                <a:solidFill>
                  <a:prstClr val="black"/>
                </a:solidFill>
                <a:latin typeface="Book Antiqua" pitchFamily="18" charset="0"/>
              </a:rPr>
              <a:t/>
            </a:r>
            <a:br>
              <a:rPr lang="ru-RU" sz="2700" b="1" dirty="0" smtClean="0">
                <a:solidFill>
                  <a:prstClr val="black"/>
                </a:solidFill>
                <a:latin typeface="Book Antiqua" pitchFamily="18" charset="0"/>
              </a:rPr>
            </a:br>
            <a:r>
              <a:rPr lang="ru-RU" sz="2700" b="1" dirty="0" smtClean="0">
                <a:solidFill>
                  <a:prstClr val="black"/>
                </a:solidFill>
                <a:latin typeface="Book Antiqua" pitchFamily="18" charset="0"/>
              </a:rPr>
              <a:t>    за </a:t>
            </a:r>
            <a:r>
              <a:rPr lang="ru-RU" sz="2700" b="1" dirty="0" err="1" smtClean="0">
                <a:solidFill>
                  <a:prstClr val="black"/>
                </a:solidFill>
                <a:latin typeface="Book Antiqua" pitchFamily="18" charset="0"/>
              </a:rPr>
              <a:t>допомогою</a:t>
            </a:r>
            <a:r>
              <a:rPr lang="ru-RU" sz="2700" b="1" dirty="0" smtClean="0">
                <a:solidFill>
                  <a:prstClr val="black"/>
                </a:solidFill>
                <a:latin typeface="Book Antiqua" pitchFamily="18" charset="0"/>
              </a:rPr>
              <a:t> </a:t>
            </a:r>
            <a:r>
              <a:rPr lang="ru-RU" sz="2700" b="1" dirty="0" err="1" smtClean="0">
                <a:solidFill>
                  <a:prstClr val="black"/>
                </a:solidFill>
                <a:latin typeface="Book Antiqua" pitchFamily="18" charset="0"/>
              </a:rPr>
              <a:t>таблиці</a:t>
            </a:r>
            <a:r>
              <a:rPr lang="ru-RU" sz="2700" b="1" dirty="0" smtClean="0">
                <a:solidFill>
                  <a:prstClr val="black"/>
                </a:solidFill>
                <a:latin typeface="Book Antiqua" pitchFamily="18" charset="0"/>
              </a:rPr>
              <a:t> </a:t>
            </a:r>
            <a:r>
              <a:rPr lang="ru-RU" sz="2700" b="1" dirty="0" err="1" smtClean="0">
                <a:solidFill>
                  <a:prstClr val="black"/>
                </a:solidFill>
                <a:latin typeface="Book Antiqua" pitchFamily="18" charset="0"/>
              </a:rPr>
              <a:t>їхніх</a:t>
            </a:r>
            <a:r>
              <a:rPr lang="ru-RU" sz="2700" b="1" dirty="0" smtClean="0">
                <a:solidFill>
                  <a:prstClr val="black"/>
                </a:solidFill>
                <a:latin typeface="Book Antiqua" pitchFamily="18" charset="0"/>
              </a:rPr>
              <a:t> </a:t>
            </a:r>
            <a:r>
              <a:rPr lang="ru-RU" sz="2700" b="1" dirty="0" err="1" smtClean="0">
                <a:solidFill>
                  <a:prstClr val="black"/>
                </a:solidFill>
                <a:latin typeface="Book Antiqua" pitchFamily="18" charset="0"/>
              </a:rPr>
              <a:t>значень</a:t>
            </a:r>
            <a:r>
              <a:rPr lang="ru-RU" sz="2700" b="1" dirty="0" smtClean="0">
                <a:solidFill>
                  <a:prstClr val="black"/>
                </a:solidFill>
                <a:latin typeface="Book Antiqua" pitchFamily="18" charset="0"/>
              </a:rPr>
              <a:t> та </a:t>
            </a:r>
            <a:r>
              <a:rPr lang="ru-RU" sz="2700" b="1" dirty="0" err="1" smtClean="0">
                <a:solidFill>
                  <a:prstClr val="black"/>
                </a:solidFill>
                <a:latin typeface="Book Antiqua" pitchFamily="18" charset="0"/>
              </a:rPr>
              <a:t>порівняємо</a:t>
            </a:r>
            <a:r>
              <a:rPr lang="ru-RU" sz="2700" b="1" dirty="0" smtClean="0">
                <a:solidFill>
                  <a:prstClr val="black"/>
                </a:solidFill>
                <a:latin typeface="Book Antiqua" pitchFamily="18" charset="0"/>
              </a:rPr>
              <a:t> </a:t>
            </a:r>
            <a:r>
              <a:rPr lang="ru-RU" sz="2700" b="1" dirty="0" err="1" smtClean="0">
                <a:solidFill>
                  <a:prstClr val="black"/>
                </a:solidFill>
                <a:latin typeface="Book Antiqua" pitchFamily="18" charset="0"/>
              </a:rPr>
              <a:t>їх</a:t>
            </a:r>
            <a:r>
              <a:rPr lang="ru-RU" sz="2700" b="1" dirty="0" smtClean="0">
                <a:solidFill>
                  <a:prstClr val="black"/>
                </a:solidFill>
                <a:latin typeface="Book Antiqua" pitchFamily="18" charset="0"/>
              </a:rPr>
              <a:t>.</a:t>
            </a:r>
            <a:endParaRPr lang="uk-UA" sz="2700" b="1" dirty="0">
              <a:latin typeface="Book Antiqua" pitchFamily="18" charset="0"/>
            </a:endParaRPr>
          </a:p>
        </p:txBody>
      </p:sp>
      <p:sp>
        <p:nvSpPr>
          <p:cNvPr id="120" name="Подзаголовок 119"/>
          <p:cNvSpPr>
            <a:spLocks noGrp="1"/>
          </p:cNvSpPr>
          <p:nvPr>
            <p:ph type="subTitle" idx="1"/>
          </p:nvPr>
        </p:nvSpPr>
        <p:spPr>
          <a:xfrm>
            <a:off x="285720" y="4857760"/>
            <a:ext cx="8643998" cy="2000240"/>
          </a:xfrm>
        </p:spPr>
        <p:txBody>
          <a:bodyPr>
            <a:normAutofit/>
          </a:bodyPr>
          <a:lstStyle/>
          <a:p>
            <a:pPr algn="l"/>
            <a:r>
              <a:rPr lang="uk-UA" sz="2400" dirty="0" smtClean="0">
                <a:solidFill>
                  <a:schemeClr val="tx1"/>
                </a:solidFill>
                <a:latin typeface="Book Antiqua" pitchFamily="18" charset="0"/>
              </a:rPr>
              <a:t>  </a:t>
            </a:r>
            <a:r>
              <a:rPr lang="en-US" sz="2400" dirty="0" smtClean="0">
                <a:solidFill>
                  <a:schemeClr val="tx1"/>
                </a:solidFill>
                <a:latin typeface="Book Antiqua" pitchFamily="18" charset="0"/>
              </a:rPr>
              <a:t> </a:t>
            </a:r>
            <a:r>
              <a:rPr lang="uk-UA" sz="2400" b="1" dirty="0" smtClean="0">
                <a:solidFill>
                  <a:schemeClr val="tx1"/>
                </a:solidFill>
                <a:latin typeface="Book Antiqua" pitchFamily="18" charset="0"/>
              </a:rPr>
              <a:t>Якщо змістити  кожну точку  графіка  функції  у=</a:t>
            </a:r>
            <a:r>
              <a:rPr lang="uk-UA" sz="2400" b="1" dirty="0" smtClean="0">
                <a:solidFill>
                  <a:srgbClr val="00B050"/>
                </a:solidFill>
                <a:latin typeface="Book Antiqua" pitchFamily="18" charset="0"/>
              </a:rPr>
              <a:t>       </a:t>
            </a:r>
          </a:p>
          <a:p>
            <a:pPr algn="l"/>
            <a:r>
              <a:rPr lang="uk-UA" sz="2400" b="1" dirty="0" smtClean="0">
                <a:solidFill>
                  <a:srgbClr val="00B050"/>
                </a:solidFill>
                <a:latin typeface="Book Antiqua" pitchFamily="18" charset="0"/>
              </a:rPr>
              <a:t> </a:t>
            </a:r>
            <a:r>
              <a:rPr lang="en-US" sz="2400" b="1" dirty="0" smtClean="0">
                <a:solidFill>
                  <a:srgbClr val="00B050"/>
                </a:solidFill>
                <a:latin typeface="Book Antiqua" pitchFamily="18" charset="0"/>
              </a:rPr>
              <a:t>  </a:t>
            </a:r>
            <a:r>
              <a:rPr lang="uk-UA" sz="2400" b="1" dirty="0" smtClean="0">
                <a:solidFill>
                  <a:srgbClr val="C00000"/>
                </a:solidFill>
                <a:latin typeface="Book Antiqua" pitchFamily="18" charset="0"/>
              </a:rPr>
              <a:t>на 3 одиниці вправо</a:t>
            </a:r>
            <a:r>
              <a:rPr lang="en-US" sz="2400" b="1" dirty="0" smtClean="0">
                <a:solidFill>
                  <a:srgbClr val="C00000"/>
                </a:solidFill>
                <a:latin typeface="Book Antiqua" pitchFamily="18" charset="0"/>
              </a:rPr>
              <a:t> </a:t>
            </a:r>
            <a:r>
              <a:rPr lang="uk-UA" sz="2400" b="1" dirty="0" smtClean="0">
                <a:solidFill>
                  <a:srgbClr val="C00000"/>
                </a:solidFill>
                <a:latin typeface="Book Antiqua" pitchFamily="18" charset="0"/>
              </a:rPr>
              <a:t> </a:t>
            </a:r>
            <a:r>
              <a:rPr lang="uk-UA" sz="2400" b="1" dirty="0" smtClean="0">
                <a:solidFill>
                  <a:schemeClr val="tx1"/>
                </a:solidFill>
                <a:latin typeface="Book Antiqua" pitchFamily="18" charset="0"/>
              </a:rPr>
              <a:t>(</a:t>
            </a:r>
            <a:r>
              <a:rPr lang="uk-UA" sz="2400" b="1" dirty="0" smtClean="0">
                <a:solidFill>
                  <a:srgbClr val="0070C0"/>
                </a:solidFill>
                <a:latin typeface="Book Antiqua" pitchFamily="18" charset="0"/>
              </a:rPr>
              <a:t>на 2 одиниці вліво</a:t>
            </a:r>
            <a:r>
              <a:rPr lang="uk-UA" sz="2400" b="1" dirty="0" smtClean="0">
                <a:solidFill>
                  <a:schemeClr val="tx1"/>
                </a:solidFill>
                <a:latin typeface="Book Antiqua" pitchFamily="18" charset="0"/>
              </a:rPr>
              <a:t>) </a:t>
            </a:r>
            <a:r>
              <a:rPr lang="en-US" sz="2400" b="1" dirty="0" smtClean="0">
                <a:solidFill>
                  <a:schemeClr val="tx1"/>
                </a:solidFill>
                <a:latin typeface="Book Antiqua" pitchFamily="18" charset="0"/>
              </a:rPr>
              <a:t>  </a:t>
            </a:r>
            <a:r>
              <a:rPr lang="uk-UA" sz="2400" b="1" dirty="0" smtClean="0">
                <a:solidFill>
                  <a:schemeClr val="tx1"/>
                </a:solidFill>
                <a:latin typeface="Book Antiqua" pitchFamily="18" charset="0"/>
              </a:rPr>
              <a:t>в напрямі </a:t>
            </a:r>
            <a:r>
              <a:rPr lang="en-US" sz="2400" b="1" dirty="0" smtClean="0">
                <a:solidFill>
                  <a:schemeClr val="tx1"/>
                </a:solidFill>
                <a:latin typeface="Book Antiqua" pitchFamily="18" charset="0"/>
              </a:rPr>
              <a:t> </a:t>
            </a:r>
          </a:p>
          <a:p>
            <a:pPr algn="l"/>
            <a:r>
              <a:rPr lang="en-US" sz="2400" b="1" dirty="0" smtClean="0">
                <a:solidFill>
                  <a:schemeClr val="tx1"/>
                </a:solidFill>
                <a:latin typeface="Book Antiqua" pitchFamily="18" charset="0"/>
              </a:rPr>
              <a:t>   </a:t>
            </a:r>
            <a:r>
              <a:rPr lang="uk-UA" sz="2400" b="1" dirty="0" smtClean="0">
                <a:solidFill>
                  <a:schemeClr val="tx1"/>
                </a:solidFill>
                <a:latin typeface="Book Antiqua" pitchFamily="18" charset="0"/>
              </a:rPr>
              <a:t>осі</a:t>
            </a:r>
            <a:r>
              <a:rPr lang="en-US" sz="2400" b="1" dirty="0" smtClean="0">
                <a:solidFill>
                  <a:schemeClr val="tx1"/>
                </a:solidFill>
                <a:latin typeface="Book Antiqua" pitchFamily="18" charset="0"/>
              </a:rPr>
              <a:t> </a:t>
            </a:r>
            <a:r>
              <a:rPr lang="uk-UA" sz="2400" b="1" dirty="0" smtClean="0">
                <a:solidFill>
                  <a:schemeClr val="tx1"/>
                </a:solidFill>
                <a:latin typeface="Book Antiqua" pitchFamily="18" charset="0"/>
              </a:rPr>
              <a:t>х, то одержимо відповідну точку графіка функції  </a:t>
            </a:r>
          </a:p>
          <a:p>
            <a:pPr algn="l"/>
            <a:r>
              <a:rPr lang="uk-UA" sz="2400" b="1" dirty="0" smtClean="0">
                <a:solidFill>
                  <a:schemeClr val="tx1"/>
                </a:solidFill>
                <a:latin typeface="Book Antiqua" pitchFamily="18" charset="0"/>
              </a:rPr>
              <a:t>  </a:t>
            </a:r>
            <a:r>
              <a:rPr lang="en-US" sz="2400" b="1" dirty="0" smtClean="0">
                <a:solidFill>
                  <a:schemeClr val="tx1"/>
                </a:solidFill>
                <a:latin typeface="Book Antiqua" pitchFamily="18" charset="0"/>
              </a:rPr>
              <a:t> </a:t>
            </a:r>
            <a:r>
              <a:rPr lang="uk-UA" sz="2400" b="1" dirty="0" smtClean="0">
                <a:solidFill>
                  <a:srgbClr val="C00000"/>
                </a:solidFill>
                <a:latin typeface="Book Antiqua" pitchFamily="18" charset="0"/>
              </a:rPr>
              <a:t>у</a:t>
            </a:r>
            <a:r>
              <a:rPr lang="uk-UA" sz="2400" b="1" dirty="0" smtClean="0">
                <a:solidFill>
                  <a:schemeClr val="tx1"/>
                </a:solidFill>
                <a:latin typeface="Book Antiqua" pitchFamily="18" charset="0"/>
              </a:rPr>
              <a:t>=               (</a:t>
            </a:r>
            <a:r>
              <a:rPr lang="uk-UA" sz="2400" b="1" dirty="0" smtClean="0">
                <a:solidFill>
                  <a:srgbClr val="0070C0"/>
                </a:solidFill>
                <a:latin typeface="Book Antiqua" pitchFamily="18" charset="0"/>
              </a:rPr>
              <a:t>у</a:t>
            </a:r>
            <a:r>
              <a:rPr lang="uk-UA" sz="2400" b="1" dirty="0" smtClean="0">
                <a:solidFill>
                  <a:schemeClr val="tx1"/>
                </a:solidFill>
                <a:latin typeface="Book Antiqua" pitchFamily="18" charset="0"/>
              </a:rPr>
              <a:t> =           ).</a:t>
            </a:r>
            <a:endParaRPr lang="uk-UA" sz="2400" b="1" dirty="0">
              <a:solidFill>
                <a:schemeClr val="tx1"/>
              </a:solidFill>
              <a:latin typeface="Book Antiqua" pitchFamily="18" charset="0"/>
            </a:endParaRPr>
          </a:p>
        </p:txBody>
      </p:sp>
      <p:cxnSp>
        <p:nvCxnSpPr>
          <p:cNvPr id="102" name="Пряма сполучна лінія 86"/>
          <p:cNvCxnSpPr/>
          <p:nvPr/>
        </p:nvCxnSpPr>
        <p:spPr>
          <a:xfrm rot="5400000">
            <a:off x="8067700" y="3433762"/>
            <a:ext cx="152400" cy="0"/>
          </a:xfrm>
          <a:prstGeom prst="line">
            <a:avLst/>
          </a:prstGeom>
          <a:ln w="19050">
            <a:solidFill>
              <a:schemeClr val="tx2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1" name="Picture 4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143900" y="4857760"/>
            <a:ext cx="352425" cy="390525"/>
          </a:xfrm>
          <a:prstGeom prst="rect">
            <a:avLst/>
          </a:prstGeom>
          <a:noFill/>
        </p:spPr>
      </p:pic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pic>
        <p:nvPicPr>
          <p:cNvPr id="116" name="Picture 4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429256" y="214290"/>
            <a:ext cx="352425" cy="390525"/>
          </a:xfrm>
          <a:prstGeom prst="rect">
            <a:avLst/>
          </a:prstGeom>
          <a:noFill/>
        </p:spPr>
      </p:pic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sp>
        <p:nvSpPr>
          <p:cNvPr id="2056" name="Rectangle 8"/>
          <p:cNvSpPr>
            <a:spLocks noChangeArrowheads="1"/>
          </p:cNvSpPr>
          <p:nvPr/>
        </p:nvSpPr>
        <p:spPr bwMode="auto">
          <a:xfrm>
            <a:off x="-571536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sp>
        <p:nvSpPr>
          <p:cNvPr id="2057" name="Rectangle 9"/>
          <p:cNvSpPr>
            <a:spLocks noChangeArrowheads="1"/>
          </p:cNvSpPr>
          <p:nvPr/>
        </p:nvSpPr>
        <p:spPr bwMode="auto">
          <a:xfrm>
            <a:off x="0" y="92392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uk-UA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59" name="Rectangle 1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sp>
        <p:nvSpPr>
          <p:cNvPr id="2060" name="Rectangle 12"/>
          <p:cNvSpPr>
            <a:spLocks noChangeArrowheads="1"/>
          </p:cNvSpPr>
          <p:nvPr/>
        </p:nvSpPr>
        <p:spPr bwMode="auto">
          <a:xfrm>
            <a:off x="0" y="714356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uk-UA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62" name="Rectangle 1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sp>
        <p:nvSpPr>
          <p:cNvPr id="2063" name="Rectangle 15"/>
          <p:cNvSpPr>
            <a:spLocks noChangeArrowheads="1"/>
          </p:cNvSpPr>
          <p:nvPr/>
        </p:nvSpPr>
        <p:spPr bwMode="auto">
          <a:xfrm>
            <a:off x="0" y="857232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uk-UA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65" name="Rectangle 1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pic>
        <p:nvPicPr>
          <p:cNvPr id="2064" name="Picture 16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786710" y="214290"/>
            <a:ext cx="819150" cy="428625"/>
          </a:xfrm>
          <a:prstGeom prst="rect">
            <a:avLst/>
          </a:prstGeom>
          <a:noFill/>
        </p:spPr>
      </p:pic>
      <p:sp>
        <p:nvSpPr>
          <p:cNvPr id="2066" name="Rectangle 18"/>
          <p:cNvSpPr>
            <a:spLocks noChangeArrowheads="1"/>
          </p:cNvSpPr>
          <p:nvPr/>
        </p:nvSpPr>
        <p:spPr bwMode="auto">
          <a:xfrm>
            <a:off x="0" y="88582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uk-UA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68" name="Rectangle 20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pic>
        <p:nvPicPr>
          <p:cNvPr id="2067" name="Picture 19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357950" y="214290"/>
            <a:ext cx="819150" cy="428625"/>
          </a:xfrm>
          <a:prstGeom prst="rect">
            <a:avLst/>
          </a:prstGeom>
          <a:noFill/>
        </p:spPr>
      </p:pic>
      <p:sp>
        <p:nvSpPr>
          <p:cNvPr id="2069" name="Rectangle 21"/>
          <p:cNvSpPr>
            <a:spLocks noChangeArrowheads="1"/>
          </p:cNvSpPr>
          <p:nvPr/>
        </p:nvSpPr>
        <p:spPr bwMode="auto">
          <a:xfrm>
            <a:off x="0" y="857232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uk-UA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134" name="Picture 4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14348" y="1785926"/>
            <a:ext cx="352425" cy="390525"/>
          </a:xfrm>
          <a:prstGeom prst="rect">
            <a:avLst/>
          </a:prstGeom>
          <a:noFill/>
        </p:spPr>
      </p:pic>
      <p:sp>
        <p:nvSpPr>
          <p:cNvPr id="2071" name="Rectangle 2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sp>
        <p:nvSpPr>
          <p:cNvPr id="2073" name="Rectangle 2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pic>
        <p:nvPicPr>
          <p:cNvPr id="2072" name="Picture 24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714480" y="2714620"/>
            <a:ext cx="314325" cy="381000"/>
          </a:xfrm>
          <a:prstGeom prst="rect">
            <a:avLst/>
          </a:prstGeom>
          <a:noFill/>
        </p:spPr>
      </p:pic>
      <p:sp>
        <p:nvSpPr>
          <p:cNvPr id="2075" name="Rectangle 2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pic>
        <p:nvPicPr>
          <p:cNvPr id="2074" name="Picture 26"/>
          <p:cNvPicPr>
            <a:picLocks noChangeAspect="1" noChangeArrowheads="1"/>
          </p:cNvPicPr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071670" y="2714620"/>
            <a:ext cx="314325" cy="381000"/>
          </a:xfrm>
          <a:prstGeom prst="rect">
            <a:avLst/>
          </a:prstGeom>
          <a:noFill/>
        </p:spPr>
      </p:pic>
      <p:sp>
        <p:nvSpPr>
          <p:cNvPr id="2077" name="Rectangle 2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sp>
        <p:nvSpPr>
          <p:cNvPr id="2079" name="Rectangle 3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sp>
        <p:nvSpPr>
          <p:cNvPr id="2081" name="Rectangle 3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pic>
        <p:nvPicPr>
          <p:cNvPr id="2080" name="Picture 32"/>
          <p:cNvPicPr>
            <a:picLocks noChangeAspect="1" noChangeArrowheads="1"/>
          </p:cNvPicPr>
          <p:nvPr/>
        </p:nvPicPr>
        <p:blipFill>
          <a:blip r:embed="rId8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143240" y="2714620"/>
            <a:ext cx="314325" cy="381000"/>
          </a:xfrm>
          <a:prstGeom prst="rect">
            <a:avLst/>
          </a:prstGeom>
          <a:noFill/>
        </p:spPr>
      </p:pic>
      <p:sp>
        <p:nvSpPr>
          <p:cNvPr id="2083" name="Rectangle 3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pic>
        <p:nvPicPr>
          <p:cNvPr id="154" name="Picture 19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928662" y="6215082"/>
            <a:ext cx="819150" cy="428625"/>
          </a:xfrm>
          <a:prstGeom prst="rect">
            <a:avLst/>
          </a:prstGeom>
          <a:noFill/>
        </p:spPr>
      </p:pic>
      <p:pic>
        <p:nvPicPr>
          <p:cNvPr id="155" name="Picture 16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643174" y="6215082"/>
            <a:ext cx="819150" cy="428625"/>
          </a:xfrm>
          <a:prstGeom prst="rect">
            <a:avLst/>
          </a:prstGeom>
          <a:noFill/>
        </p:spPr>
      </p:pic>
      <p:pic>
        <p:nvPicPr>
          <p:cNvPr id="158" name="Picture 24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428860" y="1785926"/>
            <a:ext cx="314325" cy="381000"/>
          </a:xfrm>
          <a:prstGeom prst="rect">
            <a:avLst/>
          </a:prstGeom>
          <a:noFill/>
        </p:spPr>
      </p:pic>
      <p:pic>
        <p:nvPicPr>
          <p:cNvPr id="159" name="Picture 26"/>
          <p:cNvPicPr>
            <a:picLocks noChangeAspect="1" noChangeArrowheads="1"/>
          </p:cNvPicPr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786050" y="1785926"/>
            <a:ext cx="314325" cy="381000"/>
          </a:xfrm>
          <a:prstGeom prst="rect">
            <a:avLst/>
          </a:prstGeom>
          <a:noFill/>
        </p:spPr>
      </p:pic>
      <p:sp>
        <p:nvSpPr>
          <p:cNvPr id="2085" name="Rectangle 3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pic>
        <p:nvPicPr>
          <p:cNvPr id="2084" name="Picture 36"/>
          <p:cNvPicPr>
            <a:picLocks noChangeAspect="1" noChangeArrowheads="1"/>
          </p:cNvPicPr>
          <p:nvPr/>
        </p:nvPicPr>
        <p:blipFill>
          <a:blip r:embed="rId9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71472" y="2285992"/>
            <a:ext cx="752475" cy="381000"/>
          </a:xfrm>
          <a:prstGeom prst="rect">
            <a:avLst/>
          </a:prstGeom>
          <a:noFill/>
        </p:spPr>
      </p:pic>
      <p:sp>
        <p:nvSpPr>
          <p:cNvPr id="2089" name="Rectangle 4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sp>
        <p:nvSpPr>
          <p:cNvPr id="2091" name="Rectangle 4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pic>
        <p:nvPicPr>
          <p:cNvPr id="2090" name="Picture 42"/>
          <p:cNvPicPr>
            <a:picLocks noChangeAspect="1" noChangeArrowheads="1"/>
          </p:cNvPicPr>
          <p:nvPr/>
        </p:nvPicPr>
        <p:blipFill>
          <a:blip r:embed="rId10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71472" y="2786058"/>
            <a:ext cx="752475" cy="381000"/>
          </a:xfrm>
          <a:prstGeom prst="rect">
            <a:avLst/>
          </a:prstGeom>
          <a:noFill/>
        </p:spPr>
      </p:pic>
      <p:sp>
        <p:nvSpPr>
          <p:cNvPr id="2093" name="Rectangle 4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pic>
        <p:nvPicPr>
          <p:cNvPr id="2092" name="Picture 44"/>
          <p:cNvPicPr>
            <a:picLocks noChangeAspect="1" noChangeArrowheads="1"/>
          </p:cNvPicPr>
          <p:nvPr/>
        </p:nvPicPr>
        <p:blipFill>
          <a:blip r:embed="rId11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786050" y="2714620"/>
            <a:ext cx="314325" cy="390525"/>
          </a:xfrm>
          <a:prstGeom prst="rect">
            <a:avLst/>
          </a:prstGeom>
          <a:noFill/>
        </p:spPr>
      </p:pic>
      <p:pic>
        <p:nvPicPr>
          <p:cNvPr id="173" name="Picture 16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429256" y="2000240"/>
            <a:ext cx="819150" cy="428625"/>
          </a:xfrm>
          <a:prstGeom prst="rect">
            <a:avLst/>
          </a:prstGeom>
          <a:noFill/>
        </p:spPr>
      </p:pic>
      <p:sp>
        <p:nvSpPr>
          <p:cNvPr id="174" name="Прямоугольник 173"/>
          <p:cNvSpPr/>
          <p:nvPr/>
        </p:nvSpPr>
        <p:spPr>
          <a:xfrm>
            <a:off x="4929190" y="2000240"/>
            <a:ext cx="63991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 smtClean="0">
                <a:solidFill>
                  <a:srgbClr val="0070C0"/>
                </a:solidFill>
                <a:latin typeface="Book Antiqua" pitchFamily="18" charset="0"/>
              </a:rPr>
              <a:t>У</a:t>
            </a:r>
            <a:r>
              <a:rPr lang="ru-RU" sz="2400" b="1" dirty="0" smtClean="0">
                <a:solidFill>
                  <a:prstClr val="black"/>
                </a:solidFill>
                <a:latin typeface="Book Antiqua" pitchFamily="18" charset="0"/>
              </a:rPr>
              <a:t> </a:t>
            </a:r>
            <a:r>
              <a:rPr lang="ru-RU" sz="2400" b="1" dirty="0" smtClean="0">
                <a:solidFill>
                  <a:schemeClr val="accent1"/>
                </a:solidFill>
                <a:latin typeface="Book Antiqua" pitchFamily="18" charset="0"/>
              </a:rPr>
              <a:t>=</a:t>
            </a:r>
            <a:endParaRPr lang="uk-UA" sz="2400" dirty="0">
              <a:solidFill>
                <a:schemeClr val="accent1"/>
              </a:solidFill>
            </a:endParaRPr>
          </a:p>
        </p:txBody>
      </p:sp>
      <p:pic>
        <p:nvPicPr>
          <p:cNvPr id="175" name="Picture 19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572396" y="2714620"/>
            <a:ext cx="819150" cy="428625"/>
          </a:xfrm>
          <a:prstGeom prst="rect">
            <a:avLst/>
          </a:prstGeom>
          <a:noFill/>
        </p:spPr>
      </p:pic>
      <p:sp>
        <p:nvSpPr>
          <p:cNvPr id="2095" name="Rectangle 4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10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2000"/>
                                        <p:tgtEl>
                                          <p:spTgt spid="20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2000"/>
                                        <p:tgtEl>
                                          <p:spTgt spid="20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2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2000"/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2000"/>
                                        <p:tgtEl>
                                          <p:spTgt spid="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2000"/>
                                        <p:tgtEl>
                                          <p:spTgt spid="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2000"/>
                                        <p:tgtEl>
                                          <p:spTgt spid="20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2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2000"/>
                                        <p:tgtEl>
                                          <p:spTgt spid="20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2000"/>
                                        <p:tgtEl>
                                          <p:spTgt spid="20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2000"/>
                                        <p:tgtEl>
                                          <p:spTgt spid="2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2000"/>
                                        <p:tgtEl>
                                          <p:spTgt spid="20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2000"/>
                                        <p:tgtEl>
                                          <p:spTgt spid="20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" dur="10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1000"/>
                            </p:stCondLst>
                            <p:childTnLst>
                              <p:par>
                                <p:cTn id="5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1000"/>
                                        <p:tgtEl>
                                          <p:spTgt spid="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8" dur="10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1000"/>
                            </p:stCondLst>
                            <p:childTnLst>
                              <p:par>
                                <p:cTn id="7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1000"/>
                                        <p:tgtEl>
                                          <p:spTgt spid="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5" dur="1000"/>
                                        <p:tgtEl>
                                          <p:spTgt spid="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0" dur="10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1000"/>
                            </p:stCondLst>
                            <p:childTnLst>
                              <p:par>
                                <p:cTn id="8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4" dur="1000"/>
                                        <p:tgtEl>
                                          <p:spTgt spid="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7" dur="1000"/>
                                        <p:tgtEl>
                                          <p:spTgt spid="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2" dur="2000"/>
                                        <p:tgtEl>
                                          <p:spTgt spid="1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5" dur="20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>
                            <p:stCondLst>
                              <p:cond delay="2000"/>
                            </p:stCondLst>
                            <p:childTnLst>
                              <p:par>
                                <p:cTn id="9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9" dur="2000"/>
                                        <p:tgtEl>
                                          <p:spTgt spid="1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>
                            <p:stCondLst>
                              <p:cond delay="4000"/>
                            </p:stCondLst>
                            <p:childTnLst>
                              <p:par>
                                <p:cTn id="10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3" dur="2000"/>
                                        <p:tgtEl>
                                          <p:spTgt spid="1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>
                            <p:stCondLst>
                              <p:cond delay="6000"/>
                            </p:stCondLst>
                            <p:childTnLst>
                              <p:par>
                                <p:cTn id="10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7" dur="2000"/>
                                        <p:tgtEl>
                                          <p:spTgt spid="1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0" dur="1000"/>
                                        <p:tgtEl>
                                          <p:spTgt spid="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3" dur="2000"/>
                                        <p:tgtEl>
                                          <p:spTgt spid="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11806 0 " pathEditMode="relative" ptsTypes="AA">
                                      <p:cBhvr>
                                        <p:cTn id="117" dur="20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0" presetClass="path" presetSubtype="0" accel="50000" decel="5000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-0.07882 0 " pathEditMode="relative" ptsTypes="AA">
                                      <p:cBhvr>
                                        <p:cTn id="121" dur="20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5" grpId="0" animBg="1"/>
      <p:bldP spid="85" grpId="1" animBg="1"/>
      <p:bldP spid="85" grpId="2" animBg="1"/>
      <p:bldP spid="86" grpId="0" animBg="1"/>
      <p:bldP spid="88" grpId="0" animBg="1"/>
      <p:bldP spid="96" grpId="0"/>
      <p:bldP spid="17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94000">
              <a:srgbClr val="FFFFCC">
                <a:alpha val="58000"/>
              </a:srgbClr>
            </a:gs>
            <a:gs pos="100000">
              <a:srgbClr val="9CB86E">
                <a:alpha val="91000"/>
              </a:srgbClr>
            </a:gs>
            <a:gs pos="100000">
              <a:srgbClr val="156B13"/>
            </a:gs>
          </a:gsLst>
          <a:path path="rect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20" y="285728"/>
            <a:ext cx="8715436" cy="6000792"/>
          </a:xfrm>
        </p:spPr>
        <p:txBody>
          <a:bodyPr>
            <a:normAutofit fontScale="90000"/>
          </a:bodyPr>
          <a:lstStyle/>
          <a:p>
            <a:pPr algn="l">
              <a:lnSpc>
                <a:spcPct val="130000"/>
              </a:lnSpc>
            </a:pPr>
            <a:r>
              <a:rPr lang="uk-UA" sz="3100" b="1" dirty="0" smtClean="0">
                <a:solidFill>
                  <a:srgbClr val="FF0000"/>
                </a:solidFill>
                <a:latin typeface="Book Antiqua" pitchFamily="18" charset="0"/>
              </a:rPr>
              <a:t>2. Побудова </a:t>
            </a:r>
            <a:r>
              <a:rPr lang="uk-UA" sz="3100" b="1" dirty="0" smtClean="0">
                <a:solidFill>
                  <a:srgbClr val="FF0000"/>
                </a:solidFill>
                <a:latin typeface="Book Antiqua" pitchFamily="18" charset="0"/>
                <a:cs typeface="Times New Roman" pitchFamily="18" charset="0"/>
              </a:rPr>
              <a:t>графіка функції у= </a:t>
            </a:r>
            <a:r>
              <a:rPr lang="en-US" sz="3100" b="1" dirty="0" smtClean="0">
                <a:solidFill>
                  <a:srgbClr val="FF0000"/>
                </a:solidFill>
                <a:latin typeface="Book Antiqua" pitchFamily="18" charset="0"/>
                <a:cs typeface="Times New Roman" pitchFamily="18" charset="0"/>
              </a:rPr>
              <a:t>f(x </a:t>
            </a:r>
            <a:r>
              <a:rPr lang="en-US" sz="3100" b="1" u="sng" dirty="0" smtClean="0">
                <a:solidFill>
                  <a:srgbClr val="FF0000"/>
                </a:solidFill>
                <a:latin typeface="Book Antiqua" pitchFamily="18" charset="0"/>
                <a:cs typeface="Times New Roman" pitchFamily="18" charset="0"/>
              </a:rPr>
              <a:t>+</a:t>
            </a:r>
            <a:r>
              <a:rPr lang="en-US" sz="3100" b="1" dirty="0" smtClean="0">
                <a:solidFill>
                  <a:srgbClr val="FF0000"/>
                </a:solidFill>
                <a:latin typeface="Book Antiqua" pitchFamily="18" charset="0"/>
                <a:cs typeface="Times New Roman" pitchFamily="18" charset="0"/>
              </a:rPr>
              <a:t> m)</a:t>
            </a:r>
            <a:r>
              <a:rPr lang="uk-UA" sz="3100" b="1" dirty="0" smtClean="0">
                <a:solidFill>
                  <a:srgbClr val="FF0000"/>
                </a:solidFill>
                <a:latin typeface="Book Antiqua" pitchFamily="18" charset="0"/>
                <a:cs typeface="Times New Roman" pitchFamily="18" charset="0"/>
              </a:rPr>
              <a:t>, де </a:t>
            </a:r>
            <a:r>
              <a:rPr lang="en-US" sz="3100" b="1" dirty="0" smtClean="0">
                <a:solidFill>
                  <a:srgbClr val="FF0000"/>
                </a:solidFill>
                <a:latin typeface="Book Antiqua" pitchFamily="18" charset="0"/>
                <a:cs typeface="Times New Roman" pitchFamily="18" charset="0"/>
              </a:rPr>
              <a:t>m</a:t>
            </a:r>
            <a:r>
              <a:rPr lang="uk-UA" sz="3100" b="1" dirty="0" smtClean="0">
                <a:solidFill>
                  <a:srgbClr val="FF0000"/>
                </a:solidFill>
                <a:latin typeface="Book Antiqua" pitchFamily="18" charset="0"/>
                <a:cs typeface="Times New Roman" pitchFamily="18" charset="0"/>
              </a:rPr>
              <a:t> </a:t>
            </a:r>
            <a:r>
              <a:rPr lang="en-US" sz="3100" b="1" dirty="0" smtClean="0">
                <a:solidFill>
                  <a:srgbClr val="FF0000"/>
                </a:solidFill>
                <a:latin typeface="Book Antiqua" pitchFamily="18" charset="0"/>
                <a:cs typeface="Times New Roman" pitchFamily="18" charset="0"/>
              </a:rPr>
              <a:t>˃</a:t>
            </a:r>
            <a:r>
              <a:rPr lang="uk-UA" sz="3100" b="1" dirty="0" smtClean="0">
                <a:solidFill>
                  <a:srgbClr val="FF0000"/>
                </a:solidFill>
                <a:latin typeface="Book Antiqua" pitchFamily="18" charset="0"/>
                <a:cs typeface="Times New Roman" pitchFamily="18" charset="0"/>
              </a:rPr>
              <a:t> 0.</a:t>
            </a:r>
            <a:r>
              <a:rPr lang="uk-UA" sz="2800" b="1" dirty="0" smtClean="0">
                <a:solidFill>
                  <a:srgbClr val="FF0000"/>
                </a:solidFill>
                <a:latin typeface="Book Antiqua" pitchFamily="18" charset="0"/>
                <a:cs typeface="Times New Roman" pitchFamily="18" charset="0"/>
              </a:rPr>
              <a:t/>
            </a:r>
            <a:br>
              <a:rPr lang="uk-UA" sz="2800" b="1" dirty="0" smtClean="0">
                <a:solidFill>
                  <a:srgbClr val="FF0000"/>
                </a:solidFill>
                <a:latin typeface="Book Antiqua" pitchFamily="18" charset="0"/>
                <a:cs typeface="Times New Roman" pitchFamily="18" charset="0"/>
              </a:rPr>
            </a:br>
            <a:r>
              <a:rPr lang="uk-UA" sz="2800" b="1" dirty="0" smtClean="0">
                <a:solidFill>
                  <a:srgbClr val="FF0000"/>
                </a:solidFill>
                <a:latin typeface="Book Antiqua" pitchFamily="18" charset="0"/>
                <a:cs typeface="Times New Roman" pitchFamily="18" charset="0"/>
              </a:rPr>
              <a:t/>
            </a:r>
            <a:br>
              <a:rPr lang="uk-UA" sz="2800" b="1" dirty="0" smtClean="0">
                <a:solidFill>
                  <a:srgbClr val="FF0000"/>
                </a:solidFill>
                <a:latin typeface="Book Antiqua" pitchFamily="18" charset="0"/>
                <a:cs typeface="Times New Roman" pitchFamily="18" charset="0"/>
              </a:rPr>
            </a:br>
            <a:r>
              <a:rPr lang="uk-UA" sz="2800" b="1" dirty="0" smtClean="0">
                <a:latin typeface="Book Antiqua" pitchFamily="18" charset="0"/>
              </a:rPr>
              <a:t>Графік функції </a:t>
            </a:r>
            <a:r>
              <a:rPr lang="en-US" sz="2800" b="1" dirty="0" smtClean="0">
                <a:latin typeface="Book Antiqua" pitchFamily="18" charset="0"/>
              </a:rPr>
              <a:t>y</a:t>
            </a:r>
            <a:r>
              <a:rPr lang="uk-UA" sz="2800" b="1" dirty="0" smtClean="0">
                <a:latin typeface="Book Antiqua" pitchFamily="18" charset="0"/>
              </a:rPr>
              <a:t> </a:t>
            </a:r>
            <a:r>
              <a:rPr lang="en-US" sz="2800" b="1" dirty="0" smtClean="0">
                <a:latin typeface="Book Antiqua" pitchFamily="18" charset="0"/>
              </a:rPr>
              <a:t>=</a:t>
            </a:r>
            <a:r>
              <a:rPr lang="uk-UA" sz="2800" b="1" dirty="0" smtClean="0">
                <a:latin typeface="Book Antiqua" pitchFamily="18" charset="0"/>
              </a:rPr>
              <a:t> </a:t>
            </a:r>
            <a:r>
              <a:rPr lang="en-US" sz="2800" b="1" dirty="0" smtClean="0">
                <a:latin typeface="Book Antiqua" pitchFamily="18" charset="0"/>
              </a:rPr>
              <a:t>f(</a:t>
            </a:r>
            <a:r>
              <a:rPr lang="en-US" sz="2800" b="1" dirty="0" err="1" smtClean="0">
                <a:latin typeface="Book Antiqua" pitchFamily="18" charset="0"/>
              </a:rPr>
              <a:t>x</a:t>
            </a:r>
            <a:r>
              <a:rPr lang="en-US" sz="2800" b="1" dirty="0" err="1" smtClean="0">
                <a:latin typeface="Cambria Math"/>
                <a:ea typeface="Cambria Math"/>
              </a:rPr>
              <a:t>⎯</a:t>
            </a:r>
            <a:r>
              <a:rPr lang="en-US" sz="2800" b="1" dirty="0" err="1" smtClean="0">
                <a:latin typeface="Book Antiqua" pitchFamily="18" charset="0"/>
              </a:rPr>
              <a:t>m</a:t>
            </a:r>
            <a:r>
              <a:rPr lang="uk-UA" sz="2800" b="1" dirty="0" smtClean="0">
                <a:latin typeface="Book Antiqua" pitchFamily="18" charset="0"/>
              </a:rPr>
              <a:t>),  де</a:t>
            </a:r>
            <a:r>
              <a:rPr lang="en-US" sz="2800" b="1" dirty="0" smtClean="0">
                <a:latin typeface="Book Antiqua" pitchFamily="18" charset="0"/>
              </a:rPr>
              <a:t> m</a:t>
            </a:r>
            <a:r>
              <a:rPr lang="uk-UA" sz="2800" b="1" dirty="0" smtClean="0">
                <a:latin typeface="Book Antiqua" pitchFamily="18" charset="0"/>
              </a:rPr>
              <a:t> </a:t>
            </a:r>
            <a:r>
              <a:rPr lang="en-US" sz="2800" b="1" dirty="0" smtClean="0">
                <a:latin typeface="Book Antiqua" pitchFamily="18" charset="0"/>
                <a:cs typeface="Calibri"/>
              </a:rPr>
              <a:t>&gt;</a:t>
            </a:r>
            <a:r>
              <a:rPr lang="uk-UA" sz="2800" b="1" dirty="0" smtClean="0">
                <a:latin typeface="Book Antiqua" pitchFamily="18" charset="0"/>
                <a:cs typeface="Calibri"/>
              </a:rPr>
              <a:t> 0, </a:t>
            </a:r>
            <a:r>
              <a:rPr lang="en-US" sz="2800" b="1" dirty="0" smtClean="0">
                <a:latin typeface="Book Antiqua" pitchFamily="18" charset="0"/>
              </a:rPr>
              <a:t> </a:t>
            </a:r>
            <a:r>
              <a:rPr lang="uk-UA" sz="2800" b="1" dirty="0" smtClean="0">
                <a:latin typeface="Book Antiqua" pitchFamily="18" charset="0"/>
              </a:rPr>
              <a:t>можна одержати із графіка функції </a:t>
            </a:r>
            <a:r>
              <a:rPr lang="en-US" sz="2800" b="1" dirty="0" smtClean="0">
                <a:latin typeface="Book Antiqua" pitchFamily="18" charset="0"/>
              </a:rPr>
              <a:t>y=</a:t>
            </a:r>
            <a:r>
              <a:rPr lang="uk-UA" sz="2800" b="1" dirty="0" smtClean="0">
                <a:latin typeface="Book Antiqua" pitchFamily="18" charset="0"/>
              </a:rPr>
              <a:t> </a:t>
            </a:r>
            <a:r>
              <a:rPr lang="en-US" sz="2800" b="1" dirty="0" smtClean="0">
                <a:latin typeface="Book Antiqua" pitchFamily="18" charset="0"/>
              </a:rPr>
              <a:t>f(x)</a:t>
            </a:r>
            <a:r>
              <a:rPr lang="uk-UA" sz="2800" b="1" dirty="0" smtClean="0">
                <a:latin typeface="Book Antiqua" pitchFamily="18" charset="0"/>
              </a:rPr>
              <a:t> за допомогою паралельного перенесення вздовж осі </a:t>
            </a:r>
            <a:r>
              <a:rPr lang="en-US" sz="2800" b="1" dirty="0" smtClean="0">
                <a:latin typeface="Book Antiqua" pitchFamily="18" charset="0"/>
              </a:rPr>
              <a:t>x</a:t>
            </a:r>
            <a:r>
              <a:rPr lang="uk-UA" sz="2800" b="1" dirty="0" smtClean="0">
                <a:latin typeface="Book Antiqua" pitchFamily="18" charset="0"/>
              </a:rPr>
              <a:t> на </a:t>
            </a:r>
            <a:r>
              <a:rPr lang="en-US" sz="2800" b="1" dirty="0" smtClean="0">
                <a:latin typeface="Book Antiqua" pitchFamily="18" charset="0"/>
              </a:rPr>
              <a:t>m</a:t>
            </a:r>
            <a:r>
              <a:rPr lang="uk-UA" sz="2800" b="1" dirty="0" smtClean="0">
                <a:latin typeface="Book Antiqua" pitchFamily="18" charset="0"/>
              </a:rPr>
              <a:t> одиниць праворуч.</a:t>
            </a:r>
            <a:br>
              <a:rPr lang="uk-UA" sz="2800" b="1" dirty="0" smtClean="0">
                <a:latin typeface="Book Antiqua" pitchFamily="18" charset="0"/>
              </a:rPr>
            </a:br>
            <a:r>
              <a:rPr lang="uk-UA" sz="2800" b="1" dirty="0" smtClean="0">
                <a:latin typeface="Book Antiqua" pitchFamily="18" charset="0"/>
              </a:rPr>
              <a:t> </a:t>
            </a:r>
            <a:br>
              <a:rPr lang="uk-UA" sz="2800" b="1" dirty="0" smtClean="0">
                <a:latin typeface="Book Antiqua" pitchFamily="18" charset="0"/>
              </a:rPr>
            </a:br>
            <a:r>
              <a:rPr lang="uk-UA" sz="2800" b="1" dirty="0" smtClean="0">
                <a:latin typeface="Book Antiqua" pitchFamily="18" charset="0"/>
              </a:rPr>
              <a:t>Графік функції </a:t>
            </a:r>
            <a:r>
              <a:rPr lang="en-US" sz="2800" b="1" dirty="0" smtClean="0">
                <a:latin typeface="Book Antiqua" pitchFamily="18" charset="0"/>
              </a:rPr>
              <a:t>y</a:t>
            </a:r>
            <a:r>
              <a:rPr lang="uk-UA" sz="2800" b="1" dirty="0" smtClean="0">
                <a:latin typeface="Book Antiqua" pitchFamily="18" charset="0"/>
              </a:rPr>
              <a:t> </a:t>
            </a:r>
            <a:r>
              <a:rPr lang="en-US" sz="2800" b="1" dirty="0" smtClean="0">
                <a:latin typeface="Book Antiqua" pitchFamily="18" charset="0"/>
              </a:rPr>
              <a:t>=</a:t>
            </a:r>
            <a:r>
              <a:rPr lang="uk-UA" sz="2800" b="1" dirty="0" smtClean="0">
                <a:latin typeface="Book Antiqua" pitchFamily="18" charset="0"/>
              </a:rPr>
              <a:t> </a:t>
            </a:r>
            <a:r>
              <a:rPr lang="en-US" sz="2800" b="1" dirty="0" smtClean="0">
                <a:latin typeface="Book Antiqua" pitchFamily="18" charset="0"/>
              </a:rPr>
              <a:t>f(x</a:t>
            </a:r>
            <a:r>
              <a:rPr lang="uk-UA" sz="2800" b="1" dirty="0" err="1" smtClean="0">
                <a:latin typeface="Cambria Math"/>
                <a:ea typeface="Cambria Math"/>
              </a:rPr>
              <a:t>+</a:t>
            </a:r>
            <a:r>
              <a:rPr lang="en-US" sz="2800" b="1" dirty="0" smtClean="0">
                <a:latin typeface="Book Antiqua" pitchFamily="18" charset="0"/>
              </a:rPr>
              <a:t>m</a:t>
            </a:r>
            <a:r>
              <a:rPr lang="uk-UA" sz="2800" b="1" dirty="0" smtClean="0">
                <a:latin typeface="Book Antiqua" pitchFamily="18" charset="0"/>
              </a:rPr>
              <a:t>), де</a:t>
            </a:r>
            <a:r>
              <a:rPr lang="en-US" sz="2800" b="1" dirty="0" smtClean="0">
                <a:latin typeface="Book Antiqua" pitchFamily="18" charset="0"/>
              </a:rPr>
              <a:t> m</a:t>
            </a:r>
            <a:r>
              <a:rPr lang="uk-UA" sz="2800" b="1" dirty="0" smtClean="0">
                <a:latin typeface="Book Antiqua" pitchFamily="18" charset="0"/>
              </a:rPr>
              <a:t> </a:t>
            </a:r>
            <a:r>
              <a:rPr lang="en-US" sz="2800" b="1" dirty="0" smtClean="0">
                <a:latin typeface="Book Antiqua" pitchFamily="18" charset="0"/>
                <a:cs typeface="Calibri"/>
              </a:rPr>
              <a:t>&gt;</a:t>
            </a:r>
            <a:r>
              <a:rPr lang="uk-UA" sz="2800" b="1" dirty="0" smtClean="0">
                <a:latin typeface="Book Antiqua" pitchFamily="18" charset="0"/>
                <a:cs typeface="Calibri"/>
              </a:rPr>
              <a:t> 0, </a:t>
            </a:r>
            <a:r>
              <a:rPr lang="en-US" sz="2800" b="1" dirty="0" smtClean="0">
                <a:latin typeface="Book Antiqua" pitchFamily="18" charset="0"/>
              </a:rPr>
              <a:t> </a:t>
            </a:r>
            <a:r>
              <a:rPr lang="uk-UA" sz="2800" b="1" dirty="0" smtClean="0">
                <a:latin typeface="Book Antiqua" pitchFamily="18" charset="0"/>
              </a:rPr>
              <a:t>можна одержати із графіка функції </a:t>
            </a:r>
            <a:r>
              <a:rPr lang="en-US" sz="2800" b="1" dirty="0" smtClean="0">
                <a:latin typeface="Book Antiqua" pitchFamily="18" charset="0"/>
              </a:rPr>
              <a:t>y=</a:t>
            </a:r>
            <a:r>
              <a:rPr lang="uk-UA" sz="2800" b="1" dirty="0" smtClean="0">
                <a:latin typeface="Book Antiqua" pitchFamily="18" charset="0"/>
              </a:rPr>
              <a:t> </a:t>
            </a:r>
            <a:r>
              <a:rPr lang="en-US" sz="2800" b="1" dirty="0" smtClean="0">
                <a:latin typeface="Book Antiqua" pitchFamily="18" charset="0"/>
              </a:rPr>
              <a:t>f(x)</a:t>
            </a:r>
            <a:r>
              <a:rPr lang="uk-UA" sz="2800" b="1" dirty="0" smtClean="0">
                <a:latin typeface="Book Antiqua" pitchFamily="18" charset="0"/>
              </a:rPr>
              <a:t> за допомогою паралельного перенесення вздовж осі </a:t>
            </a:r>
            <a:r>
              <a:rPr lang="en-US" sz="2800" b="1" dirty="0" smtClean="0">
                <a:latin typeface="Book Antiqua" pitchFamily="18" charset="0"/>
              </a:rPr>
              <a:t>x</a:t>
            </a:r>
            <a:r>
              <a:rPr lang="uk-UA" sz="2800" b="1" dirty="0" smtClean="0">
                <a:latin typeface="Book Antiqua" pitchFamily="18" charset="0"/>
              </a:rPr>
              <a:t> на </a:t>
            </a:r>
            <a:r>
              <a:rPr lang="en-US" sz="2800" b="1" dirty="0" smtClean="0">
                <a:latin typeface="Book Antiqua" pitchFamily="18" charset="0"/>
              </a:rPr>
              <a:t>m</a:t>
            </a:r>
            <a:r>
              <a:rPr lang="uk-UA" sz="2800" b="1" dirty="0" smtClean="0">
                <a:latin typeface="Book Antiqua" pitchFamily="18" charset="0"/>
              </a:rPr>
              <a:t> одиниць ліворуч</a:t>
            </a:r>
            <a:r>
              <a:rPr lang="uk-UA" sz="2800" b="1" dirty="0" smtClean="0">
                <a:latin typeface="Times New Roman"/>
                <a:cs typeface="Times New Roman"/>
              </a:rPr>
              <a:t>.</a:t>
            </a:r>
            <a:endParaRPr lang="uk-UA" sz="2800" b="1" dirty="0">
              <a:latin typeface="Book Antiqua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5715016"/>
            <a:ext cx="8229600" cy="1239815"/>
          </a:xfrm>
        </p:spPr>
        <p:txBody>
          <a:bodyPr>
            <a:normAutofit/>
          </a:bodyPr>
          <a:lstStyle/>
          <a:p>
            <a:pPr>
              <a:buNone/>
            </a:pPr>
            <a:endParaRPr lang="uk-UA" sz="2400" dirty="0">
              <a:latin typeface="Book Antiqu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97000">
              <a:srgbClr val="FFFFCC">
                <a:alpha val="32000"/>
              </a:srgbClr>
            </a:gs>
            <a:gs pos="100000">
              <a:srgbClr val="9CB86E">
                <a:alpha val="91000"/>
              </a:srgbClr>
            </a:gs>
            <a:gs pos="100000">
              <a:srgbClr val="156B13"/>
            </a:gs>
          </a:gsLst>
          <a:path path="rect">
            <a:fillToRect l="100000" t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4"/>
          <p:cNvSpPr txBox="1">
            <a:spLocks noChangeArrowheads="1"/>
          </p:cNvSpPr>
          <p:nvPr/>
        </p:nvSpPr>
        <p:spPr bwMode="auto">
          <a:xfrm>
            <a:off x="4214810" y="1071546"/>
            <a:ext cx="328611" cy="523220"/>
          </a:xfrm>
          <a:prstGeom prst="rect">
            <a:avLst/>
          </a:prstGeom>
          <a:noFill/>
          <a:ln w="9525" algn="ctr">
            <a:noFill/>
            <a:prstDash val="sysDot"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2800" b="1" dirty="0">
                <a:latin typeface="Book Antiqua" pitchFamily="18" charset="0"/>
              </a:rPr>
              <a:t>y</a:t>
            </a:r>
            <a:endParaRPr lang="ru-RU" sz="2800" b="1" dirty="0">
              <a:latin typeface="Book Antiqua" pitchFamily="18" charset="0"/>
            </a:endParaRPr>
          </a:p>
        </p:txBody>
      </p:sp>
      <p:sp>
        <p:nvSpPr>
          <p:cNvPr id="4" name="Line 5"/>
          <p:cNvSpPr>
            <a:spLocks noChangeShapeType="1"/>
          </p:cNvSpPr>
          <p:nvPr/>
        </p:nvSpPr>
        <p:spPr bwMode="auto">
          <a:xfrm>
            <a:off x="2428859" y="3429000"/>
            <a:ext cx="6338903" cy="1587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stealth" w="lg" len="lg"/>
          </a:ln>
        </p:spPr>
        <p:txBody>
          <a:bodyPr/>
          <a:lstStyle/>
          <a:p>
            <a:endParaRPr lang="uk-UA"/>
          </a:p>
        </p:txBody>
      </p:sp>
      <p:sp>
        <p:nvSpPr>
          <p:cNvPr id="5" name="Line 6"/>
          <p:cNvSpPr>
            <a:spLocks noChangeShapeType="1"/>
          </p:cNvSpPr>
          <p:nvPr/>
        </p:nvSpPr>
        <p:spPr bwMode="auto">
          <a:xfrm flipV="1">
            <a:off x="4572000" y="1214422"/>
            <a:ext cx="0" cy="350046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stealth" w="lg" len="lg"/>
          </a:ln>
        </p:spPr>
        <p:txBody>
          <a:bodyPr/>
          <a:lstStyle/>
          <a:p>
            <a:endParaRPr lang="uk-UA"/>
          </a:p>
        </p:txBody>
      </p:sp>
      <p:sp>
        <p:nvSpPr>
          <p:cNvPr id="6" name="Text Box 7"/>
          <p:cNvSpPr txBox="1">
            <a:spLocks noChangeArrowheads="1"/>
          </p:cNvSpPr>
          <p:nvPr/>
        </p:nvSpPr>
        <p:spPr bwMode="auto">
          <a:xfrm>
            <a:off x="8334375" y="3357562"/>
            <a:ext cx="452467" cy="523220"/>
          </a:xfrm>
          <a:prstGeom prst="rect">
            <a:avLst/>
          </a:prstGeom>
          <a:noFill/>
          <a:ln w="9525" algn="ctr">
            <a:noFill/>
            <a:prstDash val="sysDot"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2800" b="1" dirty="0">
                <a:latin typeface="Book Antiqua" pitchFamily="18" charset="0"/>
              </a:rPr>
              <a:t>x</a:t>
            </a:r>
            <a:endParaRPr lang="ru-RU" sz="2800" b="1" dirty="0">
              <a:latin typeface="Book Antiqua" pitchFamily="18" charset="0"/>
            </a:endParaRPr>
          </a:p>
        </p:txBody>
      </p:sp>
      <p:sp>
        <p:nvSpPr>
          <p:cNvPr id="7" name="Line 8"/>
          <p:cNvSpPr>
            <a:spLocks noChangeShapeType="1"/>
          </p:cNvSpPr>
          <p:nvPr/>
        </p:nvSpPr>
        <p:spPr bwMode="auto">
          <a:xfrm>
            <a:off x="5157788" y="3429000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uk-UA"/>
          </a:p>
        </p:txBody>
      </p:sp>
      <p:sp>
        <p:nvSpPr>
          <p:cNvPr id="8" name="Line 9"/>
          <p:cNvSpPr>
            <a:spLocks noChangeShapeType="1"/>
          </p:cNvSpPr>
          <p:nvPr/>
        </p:nvSpPr>
        <p:spPr bwMode="auto">
          <a:xfrm>
            <a:off x="214283" y="3071811"/>
            <a:ext cx="8643998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uk-UA"/>
          </a:p>
        </p:txBody>
      </p:sp>
      <p:sp>
        <p:nvSpPr>
          <p:cNvPr id="9" name="Line 10"/>
          <p:cNvSpPr>
            <a:spLocks noChangeShapeType="1"/>
          </p:cNvSpPr>
          <p:nvPr/>
        </p:nvSpPr>
        <p:spPr bwMode="auto">
          <a:xfrm>
            <a:off x="214282" y="2714620"/>
            <a:ext cx="8643998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uk-UA"/>
          </a:p>
        </p:txBody>
      </p:sp>
      <p:sp>
        <p:nvSpPr>
          <p:cNvPr id="10" name="Line 11"/>
          <p:cNvSpPr>
            <a:spLocks noChangeShapeType="1"/>
          </p:cNvSpPr>
          <p:nvPr/>
        </p:nvSpPr>
        <p:spPr bwMode="auto">
          <a:xfrm>
            <a:off x="250001" y="2357430"/>
            <a:ext cx="8643998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uk-UA" dirty="0"/>
          </a:p>
        </p:txBody>
      </p:sp>
      <p:sp>
        <p:nvSpPr>
          <p:cNvPr id="11" name="Line 12"/>
          <p:cNvSpPr>
            <a:spLocks noChangeShapeType="1"/>
          </p:cNvSpPr>
          <p:nvPr/>
        </p:nvSpPr>
        <p:spPr bwMode="auto">
          <a:xfrm>
            <a:off x="214282" y="2000240"/>
            <a:ext cx="8640763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uk-UA"/>
          </a:p>
        </p:txBody>
      </p:sp>
      <p:sp>
        <p:nvSpPr>
          <p:cNvPr id="12" name="Line 13"/>
          <p:cNvSpPr>
            <a:spLocks noChangeShapeType="1"/>
          </p:cNvSpPr>
          <p:nvPr/>
        </p:nvSpPr>
        <p:spPr bwMode="auto">
          <a:xfrm>
            <a:off x="214282" y="1643050"/>
            <a:ext cx="8670925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uk-UA" dirty="0"/>
          </a:p>
        </p:txBody>
      </p:sp>
      <p:sp>
        <p:nvSpPr>
          <p:cNvPr id="13" name="Line 14"/>
          <p:cNvSpPr>
            <a:spLocks noChangeShapeType="1"/>
          </p:cNvSpPr>
          <p:nvPr/>
        </p:nvSpPr>
        <p:spPr bwMode="auto">
          <a:xfrm>
            <a:off x="214283" y="1285860"/>
            <a:ext cx="8643998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uk-UA"/>
          </a:p>
        </p:txBody>
      </p:sp>
      <p:sp>
        <p:nvSpPr>
          <p:cNvPr id="14" name="Line 15"/>
          <p:cNvSpPr>
            <a:spLocks noChangeShapeType="1"/>
          </p:cNvSpPr>
          <p:nvPr/>
        </p:nvSpPr>
        <p:spPr bwMode="auto">
          <a:xfrm>
            <a:off x="214282" y="928670"/>
            <a:ext cx="8640763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uk-UA"/>
          </a:p>
        </p:txBody>
      </p:sp>
      <p:sp>
        <p:nvSpPr>
          <p:cNvPr id="15" name="Line 16"/>
          <p:cNvSpPr>
            <a:spLocks noChangeShapeType="1"/>
          </p:cNvSpPr>
          <p:nvPr/>
        </p:nvSpPr>
        <p:spPr bwMode="auto">
          <a:xfrm>
            <a:off x="214282" y="571480"/>
            <a:ext cx="8670925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uk-UA" dirty="0"/>
          </a:p>
        </p:txBody>
      </p:sp>
      <p:sp>
        <p:nvSpPr>
          <p:cNvPr id="16" name="Line 17"/>
          <p:cNvSpPr>
            <a:spLocks noChangeShapeType="1"/>
          </p:cNvSpPr>
          <p:nvPr/>
        </p:nvSpPr>
        <p:spPr bwMode="auto">
          <a:xfrm>
            <a:off x="244475" y="198438"/>
            <a:ext cx="8613805" cy="15852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uk-UA"/>
          </a:p>
        </p:txBody>
      </p:sp>
      <p:sp>
        <p:nvSpPr>
          <p:cNvPr id="17" name="Line 18"/>
          <p:cNvSpPr>
            <a:spLocks noChangeShapeType="1"/>
          </p:cNvSpPr>
          <p:nvPr/>
        </p:nvSpPr>
        <p:spPr bwMode="auto">
          <a:xfrm>
            <a:off x="198438" y="3779838"/>
            <a:ext cx="8686800" cy="14287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uk-UA"/>
          </a:p>
        </p:txBody>
      </p:sp>
      <p:sp>
        <p:nvSpPr>
          <p:cNvPr id="18" name="Line 19"/>
          <p:cNvSpPr>
            <a:spLocks noChangeShapeType="1"/>
          </p:cNvSpPr>
          <p:nvPr/>
        </p:nvSpPr>
        <p:spPr bwMode="auto">
          <a:xfrm>
            <a:off x="228600" y="4130675"/>
            <a:ext cx="8640763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uk-UA"/>
          </a:p>
        </p:txBody>
      </p:sp>
      <p:sp>
        <p:nvSpPr>
          <p:cNvPr id="19" name="Line 20"/>
          <p:cNvSpPr>
            <a:spLocks noChangeShapeType="1"/>
          </p:cNvSpPr>
          <p:nvPr/>
        </p:nvSpPr>
        <p:spPr bwMode="auto">
          <a:xfrm flipV="1">
            <a:off x="212725" y="4495800"/>
            <a:ext cx="8656638" cy="15875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uk-UA"/>
          </a:p>
        </p:txBody>
      </p:sp>
      <p:sp>
        <p:nvSpPr>
          <p:cNvPr id="20" name="Line 21"/>
          <p:cNvSpPr>
            <a:spLocks noChangeShapeType="1"/>
          </p:cNvSpPr>
          <p:nvPr/>
        </p:nvSpPr>
        <p:spPr bwMode="auto">
          <a:xfrm>
            <a:off x="214283" y="4857761"/>
            <a:ext cx="8643998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uk-UA" dirty="0"/>
          </a:p>
        </p:txBody>
      </p:sp>
      <p:sp>
        <p:nvSpPr>
          <p:cNvPr id="21" name="Line 22"/>
          <p:cNvSpPr>
            <a:spLocks noChangeShapeType="1"/>
          </p:cNvSpPr>
          <p:nvPr/>
        </p:nvSpPr>
        <p:spPr bwMode="auto">
          <a:xfrm>
            <a:off x="212725" y="5211762"/>
            <a:ext cx="8645555" cy="3187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uk-UA"/>
          </a:p>
        </p:txBody>
      </p:sp>
      <p:sp>
        <p:nvSpPr>
          <p:cNvPr id="22" name="Line 23"/>
          <p:cNvSpPr>
            <a:spLocks noChangeShapeType="1"/>
          </p:cNvSpPr>
          <p:nvPr/>
        </p:nvSpPr>
        <p:spPr bwMode="auto">
          <a:xfrm>
            <a:off x="228600" y="5578475"/>
            <a:ext cx="8626475" cy="14288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uk-UA" dirty="0"/>
          </a:p>
        </p:txBody>
      </p:sp>
      <p:sp>
        <p:nvSpPr>
          <p:cNvPr id="23" name="Line 24"/>
          <p:cNvSpPr>
            <a:spLocks noChangeShapeType="1"/>
          </p:cNvSpPr>
          <p:nvPr/>
        </p:nvSpPr>
        <p:spPr bwMode="auto">
          <a:xfrm>
            <a:off x="212725" y="5927725"/>
            <a:ext cx="8672513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uk-UA"/>
          </a:p>
        </p:txBody>
      </p:sp>
      <p:sp>
        <p:nvSpPr>
          <p:cNvPr id="24" name="Line 25"/>
          <p:cNvSpPr>
            <a:spLocks noChangeShapeType="1"/>
          </p:cNvSpPr>
          <p:nvPr/>
        </p:nvSpPr>
        <p:spPr bwMode="auto">
          <a:xfrm flipV="1">
            <a:off x="228600" y="6286521"/>
            <a:ext cx="8629680" cy="7918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uk-UA"/>
          </a:p>
        </p:txBody>
      </p:sp>
      <p:sp>
        <p:nvSpPr>
          <p:cNvPr id="25" name="Line 26"/>
          <p:cNvSpPr>
            <a:spLocks noChangeShapeType="1"/>
          </p:cNvSpPr>
          <p:nvPr/>
        </p:nvSpPr>
        <p:spPr bwMode="auto">
          <a:xfrm>
            <a:off x="212725" y="6659563"/>
            <a:ext cx="8656638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uk-UA"/>
          </a:p>
        </p:txBody>
      </p:sp>
      <p:sp>
        <p:nvSpPr>
          <p:cNvPr id="26" name="Line 27"/>
          <p:cNvSpPr>
            <a:spLocks noChangeShapeType="1"/>
          </p:cNvSpPr>
          <p:nvPr/>
        </p:nvSpPr>
        <p:spPr bwMode="auto">
          <a:xfrm flipH="1">
            <a:off x="4929190" y="285728"/>
            <a:ext cx="15875" cy="643255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uk-UA"/>
          </a:p>
        </p:txBody>
      </p:sp>
      <p:sp>
        <p:nvSpPr>
          <p:cNvPr id="27" name="Line 28"/>
          <p:cNvSpPr>
            <a:spLocks noChangeShapeType="1"/>
          </p:cNvSpPr>
          <p:nvPr/>
        </p:nvSpPr>
        <p:spPr bwMode="auto">
          <a:xfrm>
            <a:off x="5273675" y="198438"/>
            <a:ext cx="0" cy="6461125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uk-UA"/>
          </a:p>
        </p:txBody>
      </p:sp>
      <p:sp>
        <p:nvSpPr>
          <p:cNvPr id="28" name="Line 29"/>
          <p:cNvSpPr>
            <a:spLocks noChangeShapeType="1"/>
          </p:cNvSpPr>
          <p:nvPr/>
        </p:nvSpPr>
        <p:spPr bwMode="auto">
          <a:xfrm flipH="1">
            <a:off x="5637212" y="214290"/>
            <a:ext cx="6357" cy="6430985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uk-UA"/>
          </a:p>
        </p:txBody>
      </p:sp>
      <p:sp>
        <p:nvSpPr>
          <p:cNvPr id="29" name="Line 30"/>
          <p:cNvSpPr>
            <a:spLocks noChangeShapeType="1"/>
          </p:cNvSpPr>
          <p:nvPr/>
        </p:nvSpPr>
        <p:spPr bwMode="auto">
          <a:xfrm>
            <a:off x="6000760" y="214290"/>
            <a:ext cx="0" cy="642942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 b="1" dirty="0">
              <a:latin typeface="Book Antiqua" pitchFamily="18" charset="0"/>
            </a:endParaRPr>
          </a:p>
        </p:txBody>
      </p:sp>
      <p:sp>
        <p:nvSpPr>
          <p:cNvPr id="30" name="Line 31"/>
          <p:cNvSpPr>
            <a:spLocks noChangeShapeType="1"/>
          </p:cNvSpPr>
          <p:nvPr/>
        </p:nvSpPr>
        <p:spPr bwMode="auto">
          <a:xfrm>
            <a:off x="6340475" y="228600"/>
            <a:ext cx="15875" cy="6416675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uk-UA"/>
          </a:p>
        </p:txBody>
      </p:sp>
      <p:sp>
        <p:nvSpPr>
          <p:cNvPr id="31" name="Line 32"/>
          <p:cNvSpPr>
            <a:spLocks noChangeShapeType="1"/>
          </p:cNvSpPr>
          <p:nvPr/>
        </p:nvSpPr>
        <p:spPr bwMode="auto">
          <a:xfrm>
            <a:off x="6715140" y="214290"/>
            <a:ext cx="30163" cy="6430962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r>
              <a:rPr lang="ru-RU" b="1" dirty="0" smtClean="0">
                <a:latin typeface="Book Antiqua" pitchFamily="18" charset="0"/>
              </a:rPr>
              <a:t> </a:t>
            </a:r>
          </a:p>
          <a:p>
            <a:endParaRPr lang="uk-UA" dirty="0"/>
          </a:p>
        </p:txBody>
      </p:sp>
      <p:sp>
        <p:nvSpPr>
          <p:cNvPr id="32" name="Line 33"/>
          <p:cNvSpPr>
            <a:spLocks noChangeShapeType="1"/>
          </p:cNvSpPr>
          <p:nvPr/>
        </p:nvSpPr>
        <p:spPr bwMode="auto">
          <a:xfrm>
            <a:off x="7072330" y="214290"/>
            <a:ext cx="0" cy="642942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pPr lvl="0"/>
            <a:endParaRPr lang="ru-RU" sz="2400" b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3" name="Line 34"/>
          <p:cNvSpPr>
            <a:spLocks noChangeShapeType="1"/>
          </p:cNvSpPr>
          <p:nvPr/>
        </p:nvSpPr>
        <p:spPr bwMode="auto">
          <a:xfrm>
            <a:off x="7437438" y="212725"/>
            <a:ext cx="0" cy="6446838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uk-UA"/>
          </a:p>
        </p:txBody>
      </p:sp>
      <p:sp>
        <p:nvSpPr>
          <p:cNvPr id="34" name="Line 35"/>
          <p:cNvSpPr>
            <a:spLocks noChangeShapeType="1"/>
          </p:cNvSpPr>
          <p:nvPr/>
        </p:nvSpPr>
        <p:spPr bwMode="auto">
          <a:xfrm flipH="1">
            <a:off x="7786710" y="214290"/>
            <a:ext cx="0" cy="642942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pPr lvl="0"/>
            <a:endParaRPr lang="ru-RU" sz="2400" b="1" dirty="0" smtClean="0">
              <a:solidFill>
                <a:prstClr val="black"/>
              </a:solidFill>
              <a:latin typeface="Book Antiqua" pitchFamily="18" charset="0"/>
            </a:endParaRPr>
          </a:p>
          <a:p>
            <a:pPr lvl="0"/>
            <a:endParaRPr lang="ru-RU" sz="2400" b="1" dirty="0" smtClean="0">
              <a:solidFill>
                <a:prstClr val="black"/>
              </a:solidFill>
              <a:latin typeface="Book Antiqua" pitchFamily="18" charset="0"/>
            </a:endParaRPr>
          </a:p>
          <a:p>
            <a:pPr lvl="0"/>
            <a:endParaRPr lang="ru-RU" sz="2400" b="1" dirty="0" smtClean="0">
              <a:solidFill>
                <a:prstClr val="black"/>
              </a:solidFill>
              <a:latin typeface="Book Antiqua" pitchFamily="18" charset="0"/>
            </a:endParaRPr>
          </a:p>
        </p:txBody>
      </p:sp>
      <p:sp>
        <p:nvSpPr>
          <p:cNvPr id="35" name="Line 36"/>
          <p:cNvSpPr>
            <a:spLocks noChangeShapeType="1"/>
          </p:cNvSpPr>
          <p:nvPr/>
        </p:nvSpPr>
        <p:spPr bwMode="auto">
          <a:xfrm>
            <a:off x="8143900" y="214290"/>
            <a:ext cx="15875" cy="643255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uk-UA"/>
          </a:p>
        </p:txBody>
      </p:sp>
      <p:sp>
        <p:nvSpPr>
          <p:cNvPr id="36" name="Line 37"/>
          <p:cNvSpPr>
            <a:spLocks noChangeShapeType="1"/>
          </p:cNvSpPr>
          <p:nvPr/>
        </p:nvSpPr>
        <p:spPr bwMode="auto">
          <a:xfrm>
            <a:off x="8501090" y="214290"/>
            <a:ext cx="0" cy="642942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uk-UA"/>
          </a:p>
        </p:txBody>
      </p:sp>
      <p:sp>
        <p:nvSpPr>
          <p:cNvPr id="37" name="Line 38"/>
          <p:cNvSpPr>
            <a:spLocks noChangeShapeType="1"/>
          </p:cNvSpPr>
          <p:nvPr/>
        </p:nvSpPr>
        <p:spPr bwMode="auto">
          <a:xfrm>
            <a:off x="8858280" y="214290"/>
            <a:ext cx="0" cy="642942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uk-UA"/>
          </a:p>
        </p:txBody>
      </p:sp>
      <p:sp>
        <p:nvSpPr>
          <p:cNvPr id="38" name="Line 39"/>
          <p:cNvSpPr>
            <a:spLocks noChangeShapeType="1"/>
          </p:cNvSpPr>
          <p:nvPr/>
        </p:nvSpPr>
        <p:spPr bwMode="auto">
          <a:xfrm>
            <a:off x="4214810" y="214290"/>
            <a:ext cx="0" cy="6461125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uk-UA"/>
          </a:p>
        </p:txBody>
      </p:sp>
      <p:sp>
        <p:nvSpPr>
          <p:cNvPr id="39" name="Line 40"/>
          <p:cNvSpPr>
            <a:spLocks noChangeShapeType="1"/>
          </p:cNvSpPr>
          <p:nvPr/>
        </p:nvSpPr>
        <p:spPr bwMode="auto">
          <a:xfrm>
            <a:off x="3857620" y="214290"/>
            <a:ext cx="0" cy="6440487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uk-UA"/>
          </a:p>
        </p:txBody>
      </p:sp>
      <p:sp>
        <p:nvSpPr>
          <p:cNvPr id="40" name="Line 41"/>
          <p:cNvSpPr>
            <a:spLocks noChangeShapeType="1"/>
          </p:cNvSpPr>
          <p:nvPr/>
        </p:nvSpPr>
        <p:spPr bwMode="auto">
          <a:xfrm>
            <a:off x="3500431" y="214290"/>
            <a:ext cx="0" cy="642942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uk-UA"/>
          </a:p>
        </p:txBody>
      </p:sp>
      <p:sp>
        <p:nvSpPr>
          <p:cNvPr id="41" name="Line 42"/>
          <p:cNvSpPr>
            <a:spLocks noChangeShapeType="1"/>
          </p:cNvSpPr>
          <p:nvPr/>
        </p:nvSpPr>
        <p:spPr bwMode="auto">
          <a:xfrm>
            <a:off x="3108325" y="182563"/>
            <a:ext cx="34915" cy="6461147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uk-UA"/>
          </a:p>
        </p:txBody>
      </p:sp>
      <p:sp>
        <p:nvSpPr>
          <p:cNvPr id="42" name="Line 43"/>
          <p:cNvSpPr>
            <a:spLocks noChangeShapeType="1"/>
          </p:cNvSpPr>
          <p:nvPr/>
        </p:nvSpPr>
        <p:spPr bwMode="auto">
          <a:xfrm>
            <a:off x="2759074" y="182563"/>
            <a:ext cx="26975" cy="6461147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uk-UA"/>
          </a:p>
        </p:txBody>
      </p:sp>
      <p:sp>
        <p:nvSpPr>
          <p:cNvPr id="43" name="Line 44"/>
          <p:cNvSpPr>
            <a:spLocks noChangeShapeType="1"/>
          </p:cNvSpPr>
          <p:nvPr/>
        </p:nvSpPr>
        <p:spPr bwMode="auto">
          <a:xfrm>
            <a:off x="2379663" y="204788"/>
            <a:ext cx="12700" cy="647065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uk-UA"/>
          </a:p>
        </p:txBody>
      </p:sp>
      <p:sp>
        <p:nvSpPr>
          <p:cNvPr id="44" name="Line 45"/>
          <p:cNvSpPr>
            <a:spLocks noChangeShapeType="1"/>
          </p:cNvSpPr>
          <p:nvPr/>
        </p:nvSpPr>
        <p:spPr bwMode="auto">
          <a:xfrm>
            <a:off x="2025650" y="198438"/>
            <a:ext cx="1588" cy="6461125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uk-UA"/>
          </a:p>
        </p:txBody>
      </p:sp>
      <p:sp>
        <p:nvSpPr>
          <p:cNvPr id="45" name="Line 46"/>
          <p:cNvSpPr>
            <a:spLocks noChangeShapeType="1"/>
          </p:cNvSpPr>
          <p:nvPr/>
        </p:nvSpPr>
        <p:spPr bwMode="auto">
          <a:xfrm>
            <a:off x="1643042" y="214291"/>
            <a:ext cx="1" cy="642942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uk-UA"/>
          </a:p>
        </p:txBody>
      </p:sp>
      <p:sp>
        <p:nvSpPr>
          <p:cNvPr id="46" name="Line 47"/>
          <p:cNvSpPr>
            <a:spLocks noChangeShapeType="1"/>
          </p:cNvSpPr>
          <p:nvPr/>
        </p:nvSpPr>
        <p:spPr bwMode="auto">
          <a:xfrm>
            <a:off x="1295400" y="182563"/>
            <a:ext cx="0" cy="6462712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uk-UA"/>
          </a:p>
        </p:txBody>
      </p:sp>
      <p:sp>
        <p:nvSpPr>
          <p:cNvPr id="47" name="Line 48"/>
          <p:cNvSpPr>
            <a:spLocks noChangeShapeType="1"/>
          </p:cNvSpPr>
          <p:nvPr/>
        </p:nvSpPr>
        <p:spPr bwMode="auto">
          <a:xfrm>
            <a:off x="931863" y="204788"/>
            <a:ext cx="28575" cy="6440487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pPr marL="360363" indent="-720725"/>
            <a:endParaRPr lang="uk-UA" dirty="0"/>
          </a:p>
        </p:txBody>
      </p:sp>
      <p:sp>
        <p:nvSpPr>
          <p:cNvPr id="48" name="Line 49"/>
          <p:cNvSpPr>
            <a:spLocks noChangeShapeType="1"/>
          </p:cNvSpPr>
          <p:nvPr/>
        </p:nvSpPr>
        <p:spPr bwMode="auto">
          <a:xfrm>
            <a:off x="579438" y="182563"/>
            <a:ext cx="14287" cy="647700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uk-UA"/>
          </a:p>
        </p:txBody>
      </p:sp>
      <p:sp>
        <p:nvSpPr>
          <p:cNvPr id="49" name="Line 50"/>
          <p:cNvSpPr>
            <a:spLocks noChangeShapeType="1"/>
          </p:cNvSpPr>
          <p:nvPr/>
        </p:nvSpPr>
        <p:spPr bwMode="auto">
          <a:xfrm flipH="1">
            <a:off x="214282" y="214290"/>
            <a:ext cx="1" cy="642942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uk-UA"/>
          </a:p>
        </p:txBody>
      </p:sp>
      <p:sp>
        <p:nvSpPr>
          <p:cNvPr id="50" name="Text Box 51"/>
          <p:cNvSpPr txBox="1">
            <a:spLocks noChangeArrowheads="1"/>
          </p:cNvSpPr>
          <p:nvPr/>
        </p:nvSpPr>
        <p:spPr bwMode="auto">
          <a:xfrm>
            <a:off x="1714480" y="3000372"/>
            <a:ext cx="6715172" cy="923330"/>
          </a:xfrm>
          <a:prstGeom prst="rect">
            <a:avLst/>
          </a:prstGeom>
          <a:noFill/>
          <a:ln w="9525" algn="ctr">
            <a:noFill/>
            <a:prstDash val="sysDot"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5400" dirty="0" smtClean="0">
                <a:latin typeface="Times New Roman" pitchFamily="18" charset="0"/>
              </a:rPr>
              <a:t>     </a:t>
            </a:r>
            <a:r>
              <a:rPr lang="ru-RU" sz="2200" b="1" dirty="0" smtClean="0">
                <a:latin typeface="Times New Roman" pitchFamily="18" charset="0"/>
              </a:rPr>
              <a:t>-5 -4  -3  -2</a:t>
            </a:r>
            <a:r>
              <a:rPr lang="ru-RU" sz="2200" dirty="0" smtClean="0">
                <a:latin typeface="Times New Roman" pitchFamily="18" charset="0"/>
              </a:rPr>
              <a:t>  -</a:t>
            </a:r>
            <a:r>
              <a:rPr lang="ru-RU" sz="2200" b="1" dirty="0">
                <a:latin typeface="Times New Roman" pitchFamily="18" charset="0"/>
              </a:rPr>
              <a:t>1 </a:t>
            </a:r>
            <a:r>
              <a:rPr lang="ru-RU" sz="2200" b="1" dirty="0" smtClean="0">
                <a:latin typeface="Times New Roman" pitchFamily="18" charset="0"/>
              </a:rPr>
              <a:t> 0    1   2   3   4   5   6    7   8   9  10   </a:t>
            </a:r>
            <a:endParaRPr lang="ru-RU" sz="2200" b="1" dirty="0">
              <a:latin typeface="Times New Roman" pitchFamily="18" charset="0"/>
            </a:endParaRPr>
          </a:p>
        </p:txBody>
      </p:sp>
      <p:cxnSp>
        <p:nvCxnSpPr>
          <p:cNvPr id="51" name="Пряма сполучна лінія 58"/>
          <p:cNvCxnSpPr/>
          <p:nvPr/>
        </p:nvCxnSpPr>
        <p:spPr>
          <a:xfrm>
            <a:off x="4500562" y="3071810"/>
            <a:ext cx="152400" cy="0"/>
          </a:xfrm>
          <a:prstGeom prst="line">
            <a:avLst/>
          </a:prstGeom>
          <a:ln w="19050">
            <a:solidFill>
              <a:schemeClr val="tx2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Пряма сполучна лінія 60"/>
          <p:cNvCxnSpPr/>
          <p:nvPr/>
        </p:nvCxnSpPr>
        <p:spPr>
          <a:xfrm>
            <a:off x="4500562" y="2714620"/>
            <a:ext cx="152400" cy="0"/>
          </a:xfrm>
          <a:prstGeom prst="line">
            <a:avLst/>
          </a:prstGeom>
          <a:ln w="19050">
            <a:solidFill>
              <a:schemeClr val="tx2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Пряма сполучна лінія 66"/>
          <p:cNvCxnSpPr/>
          <p:nvPr/>
        </p:nvCxnSpPr>
        <p:spPr>
          <a:xfrm>
            <a:off x="4500562" y="2357430"/>
            <a:ext cx="152400" cy="0"/>
          </a:xfrm>
          <a:prstGeom prst="line">
            <a:avLst/>
          </a:prstGeom>
          <a:ln w="19050">
            <a:solidFill>
              <a:schemeClr val="tx2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Пряма сполучна лінія 71"/>
          <p:cNvCxnSpPr/>
          <p:nvPr/>
        </p:nvCxnSpPr>
        <p:spPr>
          <a:xfrm>
            <a:off x="4500562" y="2000240"/>
            <a:ext cx="152400" cy="0"/>
          </a:xfrm>
          <a:prstGeom prst="line">
            <a:avLst/>
          </a:prstGeom>
          <a:ln w="19050">
            <a:solidFill>
              <a:schemeClr val="tx2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Пряма сполучна лінія 73"/>
          <p:cNvCxnSpPr/>
          <p:nvPr/>
        </p:nvCxnSpPr>
        <p:spPr>
          <a:xfrm rot="5400000">
            <a:off x="5210180" y="3433762"/>
            <a:ext cx="152400" cy="0"/>
          </a:xfrm>
          <a:prstGeom prst="line">
            <a:avLst/>
          </a:prstGeom>
          <a:ln w="19050">
            <a:solidFill>
              <a:schemeClr val="tx2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Пряма сполучна лінія 75"/>
          <p:cNvCxnSpPr/>
          <p:nvPr/>
        </p:nvCxnSpPr>
        <p:spPr>
          <a:xfrm rot="5400000">
            <a:off x="5924560" y="3433762"/>
            <a:ext cx="152400" cy="0"/>
          </a:xfrm>
          <a:prstGeom prst="line">
            <a:avLst/>
          </a:prstGeom>
          <a:ln w="19050">
            <a:solidFill>
              <a:schemeClr val="tx2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Пряма сполучна лінія 78"/>
          <p:cNvCxnSpPr/>
          <p:nvPr/>
        </p:nvCxnSpPr>
        <p:spPr>
          <a:xfrm rot="5400000" flipH="1" flipV="1">
            <a:off x="6638940" y="3433762"/>
            <a:ext cx="152400" cy="0"/>
          </a:xfrm>
          <a:prstGeom prst="line">
            <a:avLst/>
          </a:prstGeom>
          <a:ln w="19050">
            <a:solidFill>
              <a:schemeClr val="tx2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Пряма сполучна лінія 82"/>
          <p:cNvCxnSpPr/>
          <p:nvPr/>
        </p:nvCxnSpPr>
        <p:spPr>
          <a:xfrm rot="5400000">
            <a:off x="7353320" y="3433762"/>
            <a:ext cx="152400" cy="0"/>
          </a:xfrm>
          <a:prstGeom prst="line">
            <a:avLst/>
          </a:prstGeom>
          <a:ln w="19050">
            <a:solidFill>
              <a:schemeClr val="tx2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Пряма сполучна лінія 86"/>
          <p:cNvCxnSpPr/>
          <p:nvPr/>
        </p:nvCxnSpPr>
        <p:spPr>
          <a:xfrm rot="5400000">
            <a:off x="7710510" y="3433762"/>
            <a:ext cx="152400" cy="0"/>
          </a:xfrm>
          <a:prstGeom prst="line">
            <a:avLst/>
          </a:prstGeom>
          <a:ln w="19050">
            <a:solidFill>
              <a:schemeClr val="tx2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Пряма сполучна лінія 95"/>
          <p:cNvCxnSpPr/>
          <p:nvPr/>
        </p:nvCxnSpPr>
        <p:spPr>
          <a:xfrm rot="5400000">
            <a:off x="3781420" y="3433762"/>
            <a:ext cx="152400" cy="0"/>
          </a:xfrm>
          <a:prstGeom prst="line">
            <a:avLst/>
          </a:prstGeom>
          <a:ln w="19050">
            <a:solidFill>
              <a:schemeClr val="tx2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Пряма сполучна лінія 97"/>
          <p:cNvCxnSpPr/>
          <p:nvPr/>
        </p:nvCxnSpPr>
        <p:spPr>
          <a:xfrm rot="5400000">
            <a:off x="3048000" y="3429000"/>
            <a:ext cx="152400" cy="0"/>
          </a:xfrm>
          <a:prstGeom prst="line">
            <a:avLst/>
          </a:prstGeom>
          <a:ln w="19050">
            <a:solidFill>
              <a:schemeClr val="tx2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Прямоугольник 64"/>
          <p:cNvSpPr/>
          <p:nvPr/>
        </p:nvSpPr>
        <p:spPr>
          <a:xfrm rot="10800000" flipH="1" flipV="1">
            <a:off x="4143372" y="3571876"/>
            <a:ext cx="571504" cy="26007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200" b="1" dirty="0" smtClean="0">
                <a:solidFill>
                  <a:prstClr val="black"/>
                </a:solidFill>
                <a:latin typeface="Times New Roman" pitchFamily="18" charset="0"/>
              </a:rPr>
              <a:t>-1</a:t>
            </a:r>
          </a:p>
          <a:p>
            <a:r>
              <a:rPr lang="ru-RU" sz="2200" b="1" dirty="0" smtClean="0">
                <a:solidFill>
                  <a:prstClr val="black"/>
                </a:solidFill>
                <a:latin typeface="Times New Roman" pitchFamily="18" charset="0"/>
              </a:rPr>
              <a:t>-2</a:t>
            </a:r>
          </a:p>
          <a:p>
            <a:endParaRPr lang="ru-RU" sz="300" b="1" dirty="0" smtClean="0">
              <a:solidFill>
                <a:prstClr val="black"/>
              </a:solidFill>
              <a:latin typeface="Times New Roman" pitchFamily="18" charset="0"/>
            </a:endParaRPr>
          </a:p>
          <a:p>
            <a:endParaRPr lang="ru-RU" sz="2200" b="1" dirty="0" smtClean="0">
              <a:latin typeface="Times New Roman" pitchFamily="18" charset="0"/>
            </a:endParaRPr>
          </a:p>
          <a:p>
            <a:endParaRPr lang="ru-RU" sz="300" b="1" dirty="0" smtClean="0">
              <a:latin typeface="Times New Roman" pitchFamily="18" charset="0"/>
            </a:endParaRPr>
          </a:p>
          <a:p>
            <a:endParaRPr lang="ru-RU" sz="2200" b="1" dirty="0" smtClean="0">
              <a:latin typeface="Times New Roman" pitchFamily="18" charset="0"/>
            </a:endParaRPr>
          </a:p>
          <a:p>
            <a:endParaRPr lang="ru-RU" sz="2200" b="1" dirty="0" smtClean="0">
              <a:latin typeface="Times New Roman" pitchFamily="18" charset="0"/>
            </a:endParaRPr>
          </a:p>
          <a:p>
            <a:endParaRPr lang="ru-RU" sz="2200" b="1" dirty="0" smtClean="0">
              <a:latin typeface="Times New Roman" pitchFamily="18" charset="0"/>
            </a:endParaRPr>
          </a:p>
          <a:p>
            <a:endParaRPr lang="uk-UA" sz="2200" b="1" dirty="0"/>
          </a:p>
        </p:txBody>
      </p:sp>
      <p:cxnSp>
        <p:nvCxnSpPr>
          <p:cNvPr id="71" name="Пряма сполучна лінія 73"/>
          <p:cNvCxnSpPr/>
          <p:nvPr/>
        </p:nvCxnSpPr>
        <p:spPr>
          <a:xfrm rot="5400000">
            <a:off x="4852990" y="3433762"/>
            <a:ext cx="152400" cy="0"/>
          </a:xfrm>
          <a:prstGeom prst="line">
            <a:avLst/>
          </a:prstGeom>
          <a:ln w="19050">
            <a:solidFill>
              <a:schemeClr val="tx2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Пряма сполучна лінія 73"/>
          <p:cNvCxnSpPr/>
          <p:nvPr/>
        </p:nvCxnSpPr>
        <p:spPr>
          <a:xfrm rot="5400000">
            <a:off x="5567370" y="3433762"/>
            <a:ext cx="152400" cy="0"/>
          </a:xfrm>
          <a:prstGeom prst="line">
            <a:avLst/>
          </a:prstGeom>
          <a:ln w="19050">
            <a:solidFill>
              <a:schemeClr val="tx2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Пряма сполучна лінія 73"/>
          <p:cNvCxnSpPr/>
          <p:nvPr/>
        </p:nvCxnSpPr>
        <p:spPr>
          <a:xfrm rot="5400000">
            <a:off x="6281750" y="3433762"/>
            <a:ext cx="152400" cy="0"/>
          </a:xfrm>
          <a:prstGeom prst="line">
            <a:avLst/>
          </a:prstGeom>
          <a:ln w="19050">
            <a:solidFill>
              <a:schemeClr val="tx2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Пряма сполучна лінія 73"/>
          <p:cNvCxnSpPr/>
          <p:nvPr/>
        </p:nvCxnSpPr>
        <p:spPr>
          <a:xfrm rot="5400000">
            <a:off x="4138610" y="3433762"/>
            <a:ext cx="152400" cy="0"/>
          </a:xfrm>
          <a:prstGeom prst="line">
            <a:avLst/>
          </a:prstGeom>
          <a:ln w="19050">
            <a:solidFill>
              <a:schemeClr val="tx2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Пряма сполучна лінія 73"/>
          <p:cNvCxnSpPr/>
          <p:nvPr/>
        </p:nvCxnSpPr>
        <p:spPr>
          <a:xfrm rot="5400000">
            <a:off x="2714612" y="3429000"/>
            <a:ext cx="142876" cy="0"/>
          </a:xfrm>
          <a:prstGeom prst="line">
            <a:avLst/>
          </a:prstGeom>
          <a:ln w="19050">
            <a:solidFill>
              <a:schemeClr val="tx2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Пряма сполучна лінія 73"/>
          <p:cNvCxnSpPr/>
          <p:nvPr/>
        </p:nvCxnSpPr>
        <p:spPr>
          <a:xfrm rot="5400000">
            <a:off x="6996130" y="3433762"/>
            <a:ext cx="152400" cy="0"/>
          </a:xfrm>
          <a:prstGeom prst="line">
            <a:avLst/>
          </a:prstGeom>
          <a:ln w="19050">
            <a:solidFill>
              <a:schemeClr val="tx2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Пряма сполучна лінія 73"/>
          <p:cNvCxnSpPr/>
          <p:nvPr/>
        </p:nvCxnSpPr>
        <p:spPr>
          <a:xfrm rot="5400000">
            <a:off x="3424230" y="3433762"/>
            <a:ext cx="152400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Пряма сполучна лінія 71"/>
          <p:cNvCxnSpPr/>
          <p:nvPr/>
        </p:nvCxnSpPr>
        <p:spPr>
          <a:xfrm>
            <a:off x="4500562" y="1643050"/>
            <a:ext cx="152400" cy="0"/>
          </a:xfrm>
          <a:prstGeom prst="line">
            <a:avLst/>
          </a:prstGeom>
          <a:ln w="19050">
            <a:solidFill>
              <a:schemeClr val="tx2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Прямая соединительная линия 79"/>
          <p:cNvCxnSpPr>
            <a:endCxn id="5" idx="1"/>
          </p:cNvCxnSpPr>
          <p:nvPr/>
        </p:nvCxnSpPr>
        <p:spPr>
          <a:xfrm rot="5400000">
            <a:off x="4071934" y="714356"/>
            <a:ext cx="1000132" cy="0"/>
          </a:xfrm>
          <a:prstGeom prst="line">
            <a:avLst/>
          </a:prstGeom>
          <a:ln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Прямая соединительная линия 80"/>
          <p:cNvCxnSpPr>
            <a:stCxn id="5" idx="0"/>
          </p:cNvCxnSpPr>
          <p:nvPr/>
        </p:nvCxnSpPr>
        <p:spPr>
          <a:xfrm rot="16200000" flipH="1">
            <a:off x="3607587" y="5679297"/>
            <a:ext cx="1928826" cy="0"/>
          </a:xfrm>
          <a:prstGeom prst="line">
            <a:avLst/>
          </a:prstGeom>
          <a:ln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Прямая соединительная линия 81"/>
          <p:cNvCxnSpPr/>
          <p:nvPr/>
        </p:nvCxnSpPr>
        <p:spPr>
          <a:xfrm>
            <a:off x="214282" y="3429000"/>
            <a:ext cx="2214578" cy="0"/>
          </a:xfrm>
          <a:prstGeom prst="line">
            <a:avLst/>
          </a:prstGeom>
          <a:ln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Пряма сполучна лінія 58"/>
          <p:cNvCxnSpPr/>
          <p:nvPr/>
        </p:nvCxnSpPr>
        <p:spPr>
          <a:xfrm>
            <a:off x="4500562" y="3786190"/>
            <a:ext cx="152400" cy="0"/>
          </a:xfrm>
          <a:prstGeom prst="line">
            <a:avLst/>
          </a:prstGeom>
          <a:ln w="19050">
            <a:solidFill>
              <a:schemeClr val="tx2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Пряма сполучна лінія 58"/>
          <p:cNvCxnSpPr/>
          <p:nvPr/>
        </p:nvCxnSpPr>
        <p:spPr>
          <a:xfrm>
            <a:off x="4500562" y="4143380"/>
            <a:ext cx="152400" cy="0"/>
          </a:xfrm>
          <a:prstGeom prst="line">
            <a:avLst/>
          </a:prstGeom>
          <a:ln w="19050">
            <a:solidFill>
              <a:schemeClr val="tx2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Пряма сполучна лінія 58"/>
          <p:cNvCxnSpPr/>
          <p:nvPr/>
        </p:nvCxnSpPr>
        <p:spPr>
          <a:xfrm>
            <a:off x="4500562" y="4500570"/>
            <a:ext cx="152400" cy="0"/>
          </a:xfrm>
          <a:prstGeom prst="line">
            <a:avLst/>
          </a:prstGeom>
          <a:ln w="19050">
            <a:solidFill>
              <a:schemeClr val="tx2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5" name="Прямоугольник 94"/>
          <p:cNvSpPr/>
          <p:nvPr/>
        </p:nvSpPr>
        <p:spPr>
          <a:xfrm>
            <a:off x="4286248" y="1071546"/>
            <a:ext cx="357190" cy="22159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2200" b="1" dirty="0" smtClean="0">
              <a:latin typeface="Times New Roman" pitchFamily="18" charset="0"/>
            </a:endParaRPr>
          </a:p>
          <a:p>
            <a:endParaRPr lang="ru-RU" sz="300" b="1" dirty="0" smtClean="0">
              <a:latin typeface="Times New Roman" pitchFamily="18" charset="0"/>
            </a:endParaRPr>
          </a:p>
          <a:p>
            <a:r>
              <a:rPr lang="ru-RU" sz="2200" b="1" dirty="0" smtClean="0">
                <a:latin typeface="Times New Roman" pitchFamily="18" charset="0"/>
              </a:rPr>
              <a:t>54</a:t>
            </a:r>
          </a:p>
          <a:p>
            <a:r>
              <a:rPr lang="ru-RU" sz="300" b="1" dirty="0" smtClean="0">
                <a:latin typeface="Times New Roman" pitchFamily="18" charset="0"/>
              </a:rPr>
              <a:t> </a:t>
            </a:r>
            <a:r>
              <a:rPr lang="ru-RU" sz="2200" b="1" dirty="0" smtClean="0">
                <a:latin typeface="Times New Roman" pitchFamily="18" charset="0"/>
              </a:rPr>
              <a:t>3</a:t>
            </a:r>
            <a:r>
              <a:rPr lang="ru-RU" sz="2200" b="1" dirty="0" smtClean="0">
                <a:solidFill>
                  <a:prstClr val="black"/>
                </a:solidFill>
                <a:latin typeface="Times New Roman" pitchFamily="18" charset="0"/>
              </a:rPr>
              <a:t>21</a:t>
            </a:r>
            <a:endParaRPr lang="uk-UA" sz="2200" dirty="0"/>
          </a:p>
        </p:txBody>
      </p:sp>
      <p:sp>
        <p:nvSpPr>
          <p:cNvPr id="96" name="Заголовок 95"/>
          <p:cNvSpPr>
            <a:spLocks noGrp="1"/>
          </p:cNvSpPr>
          <p:nvPr>
            <p:ph type="title"/>
          </p:nvPr>
        </p:nvSpPr>
        <p:spPr>
          <a:xfrm>
            <a:off x="285720" y="5143512"/>
            <a:ext cx="8501122" cy="1500198"/>
          </a:xfrm>
        </p:spPr>
        <p:txBody>
          <a:bodyPr>
            <a:normAutofit/>
          </a:bodyPr>
          <a:lstStyle/>
          <a:p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uk-UA" sz="2800" b="1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</a:t>
            </a:r>
            <a:endParaRPr lang="uk-UA" sz="2800" b="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0" name="Подзаголовок 119"/>
          <p:cNvSpPr>
            <a:spLocks noGrp="1"/>
          </p:cNvSpPr>
          <p:nvPr>
            <p:ph type="body" idx="1"/>
          </p:nvPr>
        </p:nvSpPr>
        <p:spPr>
          <a:xfrm>
            <a:off x="685800" y="4929198"/>
            <a:ext cx="7772400" cy="1593857"/>
          </a:xfrm>
        </p:spPr>
        <p:txBody>
          <a:bodyPr>
            <a:normAutofit/>
          </a:bodyPr>
          <a:lstStyle/>
          <a:p>
            <a:r>
              <a:rPr lang="uk-UA" sz="2400" b="1" dirty="0" smtClean="0">
                <a:solidFill>
                  <a:schemeClr val="tx1"/>
                </a:solidFill>
                <a:latin typeface="Book Antiqua" pitchFamily="18" charset="0"/>
              </a:rPr>
              <a:t>                                                      </a:t>
            </a:r>
            <a:endParaRPr lang="uk-UA" sz="2400" b="1" dirty="0">
              <a:solidFill>
                <a:schemeClr val="tx1"/>
              </a:solidFill>
              <a:latin typeface="Book Antiqua" pitchFamily="18" charset="0"/>
            </a:endParaRPr>
          </a:p>
        </p:txBody>
      </p:sp>
      <p:cxnSp>
        <p:nvCxnSpPr>
          <p:cNvPr id="102" name="Пряма сполучна лінія 86"/>
          <p:cNvCxnSpPr/>
          <p:nvPr/>
        </p:nvCxnSpPr>
        <p:spPr>
          <a:xfrm rot="5400000">
            <a:off x="8067700" y="3433762"/>
            <a:ext cx="152400" cy="0"/>
          </a:xfrm>
          <a:prstGeom prst="line">
            <a:avLst/>
          </a:prstGeom>
          <a:ln w="19050">
            <a:solidFill>
              <a:schemeClr val="tx2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7" name="Полилиния 96"/>
          <p:cNvSpPr/>
          <p:nvPr/>
        </p:nvSpPr>
        <p:spPr>
          <a:xfrm>
            <a:off x="3643306" y="1071546"/>
            <a:ext cx="928694" cy="2357455"/>
          </a:xfrm>
          <a:custGeom>
            <a:avLst/>
            <a:gdLst>
              <a:gd name="connsiteX0" fmla="*/ 0 w 733425"/>
              <a:gd name="connsiteY0" fmla="*/ 0 h 1628775"/>
              <a:gd name="connsiteX1" fmla="*/ 371475 w 733425"/>
              <a:gd name="connsiteY1" fmla="*/ 1266825 h 1628775"/>
              <a:gd name="connsiteX2" fmla="*/ 733425 w 733425"/>
              <a:gd name="connsiteY2" fmla="*/ 1628775 h 1628775"/>
              <a:gd name="connsiteX3" fmla="*/ 733425 w 733425"/>
              <a:gd name="connsiteY3" fmla="*/ 1628775 h 1628775"/>
              <a:gd name="connsiteX4" fmla="*/ 733425 w 733425"/>
              <a:gd name="connsiteY4" fmla="*/ 1628775 h 16287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33425" h="1628775">
                <a:moveTo>
                  <a:pt x="0" y="0"/>
                </a:moveTo>
                <a:cubicBezTo>
                  <a:pt x="124618" y="497681"/>
                  <a:pt x="249237" y="995362"/>
                  <a:pt x="371475" y="1266825"/>
                </a:cubicBezTo>
                <a:cubicBezTo>
                  <a:pt x="493713" y="1538288"/>
                  <a:pt x="733425" y="1628775"/>
                  <a:pt x="733425" y="1628775"/>
                </a:cubicBezTo>
                <a:lnTo>
                  <a:pt x="733425" y="1628775"/>
                </a:lnTo>
                <a:lnTo>
                  <a:pt x="733425" y="1628775"/>
                </a:lnTo>
              </a:path>
            </a:pathLst>
          </a:cu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uk-UA" dirty="0"/>
          </a:p>
        </p:txBody>
      </p:sp>
      <p:sp>
        <p:nvSpPr>
          <p:cNvPr id="103" name="Полилиния 102"/>
          <p:cNvSpPr/>
          <p:nvPr/>
        </p:nvSpPr>
        <p:spPr>
          <a:xfrm>
            <a:off x="4572000" y="1152509"/>
            <a:ext cx="928694" cy="2276491"/>
          </a:xfrm>
          <a:custGeom>
            <a:avLst/>
            <a:gdLst>
              <a:gd name="connsiteX0" fmla="*/ 838200 w 838200"/>
              <a:gd name="connsiteY0" fmla="*/ 0 h 1704975"/>
              <a:gd name="connsiteX1" fmla="*/ 381000 w 838200"/>
              <a:gd name="connsiteY1" fmla="*/ 1381125 h 1704975"/>
              <a:gd name="connsiteX2" fmla="*/ 0 w 838200"/>
              <a:gd name="connsiteY2" fmla="*/ 1704975 h 1704975"/>
              <a:gd name="connsiteX3" fmla="*/ 0 w 838200"/>
              <a:gd name="connsiteY3" fmla="*/ 1704975 h 17049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38200" h="1704975">
                <a:moveTo>
                  <a:pt x="838200" y="0"/>
                </a:moveTo>
                <a:cubicBezTo>
                  <a:pt x="679450" y="548481"/>
                  <a:pt x="520700" y="1096962"/>
                  <a:pt x="381000" y="1381125"/>
                </a:cubicBezTo>
                <a:cubicBezTo>
                  <a:pt x="241300" y="1665288"/>
                  <a:pt x="0" y="1704975"/>
                  <a:pt x="0" y="1704975"/>
                </a:cubicBezTo>
                <a:lnTo>
                  <a:pt x="0" y="1704975"/>
                </a:lnTo>
              </a:path>
            </a:pathLst>
          </a:cu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104" name="Прямоугольник 103"/>
          <p:cNvSpPr/>
          <p:nvPr/>
        </p:nvSpPr>
        <p:spPr>
          <a:xfrm>
            <a:off x="285720" y="214290"/>
            <a:ext cx="8501122" cy="8002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§"/>
            </a:pPr>
            <a:r>
              <a:rPr lang="uk-UA" sz="2400" b="1" dirty="0" smtClean="0">
                <a:solidFill>
                  <a:srgbClr val="0070C0"/>
                </a:solidFill>
                <a:latin typeface="Book Antiqua" pitchFamily="18" charset="0"/>
              </a:rPr>
              <a:t>   Побудуємо графіки функцій  </a:t>
            </a:r>
            <a:r>
              <a:rPr lang="uk-UA" sz="2400" b="1" dirty="0" smtClean="0">
                <a:solidFill>
                  <a:srgbClr val="416F39"/>
                </a:solidFill>
                <a:latin typeface="Book Antiqua" pitchFamily="18" charset="0"/>
              </a:rPr>
              <a:t>у = (х</a:t>
            </a:r>
            <a:r>
              <a:rPr lang="uk-UA" sz="2400" b="1" dirty="0" smtClean="0">
                <a:solidFill>
                  <a:srgbClr val="416F39"/>
                </a:solidFill>
                <a:latin typeface="Times New Roman"/>
                <a:cs typeface="Times New Roman"/>
              </a:rPr>
              <a:t> + 1)²</a:t>
            </a:r>
            <a:r>
              <a:rPr lang="uk-UA" sz="2400" b="1" dirty="0" smtClean="0">
                <a:solidFill>
                  <a:srgbClr val="0070C0"/>
                </a:solidFill>
                <a:latin typeface="Times New Roman"/>
                <a:cs typeface="Times New Roman"/>
              </a:rPr>
              <a:t>, </a:t>
            </a:r>
            <a:r>
              <a:rPr lang="uk-UA" sz="2400" b="1" dirty="0" smtClean="0">
                <a:solidFill>
                  <a:srgbClr val="C00000"/>
                </a:solidFill>
                <a:latin typeface="Book Antiqua" pitchFamily="18" charset="0"/>
              </a:rPr>
              <a:t>у = (х</a:t>
            </a:r>
            <a:r>
              <a:rPr lang="uk-UA" sz="2400" b="1" dirty="0" smtClean="0">
                <a:solidFill>
                  <a:srgbClr val="C00000"/>
                </a:solidFill>
                <a:latin typeface="Times New Roman"/>
                <a:cs typeface="Times New Roman"/>
              </a:rPr>
              <a:t> </a:t>
            </a:r>
            <a:r>
              <a:rPr lang="uk-UA" sz="2400" b="1" dirty="0" smtClean="0">
                <a:solidFill>
                  <a:srgbClr val="C00000"/>
                </a:solidFill>
                <a:latin typeface="Cambria Math"/>
                <a:ea typeface="Cambria Math"/>
                <a:cs typeface="Times New Roman"/>
              </a:rPr>
              <a:t>⎯ </a:t>
            </a:r>
            <a:r>
              <a:rPr lang="uk-UA" sz="2400" b="1" dirty="0" smtClean="0">
                <a:solidFill>
                  <a:srgbClr val="C00000"/>
                </a:solidFill>
                <a:latin typeface="Times New Roman"/>
                <a:cs typeface="Times New Roman"/>
              </a:rPr>
              <a:t>3)².</a:t>
            </a:r>
          </a:p>
          <a:p>
            <a:r>
              <a:rPr lang="uk-UA" sz="2200" b="1" dirty="0" smtClean="0">
                <a:latin typeface="Book Antiqua" pitchFamily="18" charset="0"/>
                <a:cs typeface="Times New Roman"/>
              </a:rPr>
              <a:t>Використаємо графік функції </a:t>
            </a:r>
            <a:r>
              <a:rPr lang="uk-UA" sz="2200" b="1" dirty="0" smtClean="0">
                <a:latin typeface="Book Antiqua" pitchFamily="18" charset="0"/>
              </a:rPr>
              <a:t>у = х</a:t>
            </a:r>
            <a:r>
              <a:rPr lang="uk-UA" sz="2200" b="1" dirty="0" smtClean="0">
                <a:latin typeface="Book Antiqua" pitchFamily="18" charset="0"/>
                <a:cs typeface="Times New Roman"/>
              </a:rPr>
              <a:t>². </a:t>
            </a:r>
            <a:endParaRPr lang="uk-UA" sz="2200" b="1" dirty="0">
              <a:latin typeface="Book Antiqua" pitchFamily="18" charset="0"/>
            </a:endParaRPr>
          </a:p>
        </p:txBody>
      </p:sp>
      <p:sp>
        <p:nvSpPr>
          <p:cNvPr id="114" name="Полилиния 113"/>
          <p:cNvSpPr/>
          <p:nvPr/>
        </p:nvSpPr>
        <p:spPr>
          <a:xfrm>
            <a:off x="3643306" y="1142984"/>
            <a:ext cx="928694" cy="2286016"/>
          </a:xfrm>
          <a:custGeom>
            <a:avLst/>
            <a:gdLst>
              <a:gd name="connsiteX0" fmla="*/ 0 w 733425"/>
              <a:gd name="connsiteY0" fmla="*/ 0 h 1628775"/>
              <a:gd name="connsiteX1" fmla="*/ 371475 w 733425"/>
              <a:gd name="connsiteY1" fmla="*/ 1266825 h 1628775"/>
              <a:gd name="connsiteX2" fmla="*/ 733425 w 733425"/>
              <a:gd name="connsiteY2" fmla="*/ 1628775 h 1628775"/>
              <a:gd name="connsiteX3" fmla="*/ 733425 w 733425"/>
              <a:gd name="connsiteY3" fmla="*/ 1628775 h 1628775"/>
              <a:gd name="connsiteX4" fmla="*/ 733425 w 733425"/>
              <a:gd name="connsiteY4" fmla="*/ 1628775 h 16287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33425" h="1628775">
                <a:moveTo>
                  <a:pt x="0" y="0"/>
                </a:moveTo>
                <a:cubicBezTo>
                  <a:pt x="124618" y="497681"/>
                  <a:pt x="249237" y="995362"/>
                  <a:pt x="371475" y="1266825"/>
                </a:cubicBezTo>
                <a:cubicBezTo>
                  <a:pt x="493713" y="1538288"/>
                  <a:pt x="733425" y="1628775"/>
                  <a:pt x="733425" y="1628775"/>
                </a:cubicBezTo>
                <a:lnTo>
                  <a:pt x="733425" y="1628775"/>
                </a:lnTo>
                <a:lnTo>
                  <a:pt x="733425" y="1628775"/>
                </a:lnTo>
              </a:path>
            </a:pathLst>
          </a:custGeom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uk-UA" dirty="0">
              <a:solidFill>
                <a:srgbClr val="00B050"/>
              </a:solidFill>
            </a:endParaRPr>
          </a:p>
        </p:txBody>
      </p:sp>
      <p:sp>
        <p:nvSpPr>
          <p:cNvPr id="118" name="Полилиния 117"/>
          <p:cNvSpPr/>
          <p:nvPr/>
        </p:nvSpPr>
        <p:spPr>
          <a:xfrm>
            <a:off x="4572000" y="1142984"/>
            <a:ext cx="928694" cy="2286016"/>
          </a:xfrm>
          <a:custGeom>
            <a:avLst/>
            <a:gdLst>
              <a:gd name="connsiteX0" fmla="*/ 838200 w 838200"/>
              <a:gd name="connsiteY0" fmla="*/ 0 h 1704975"/>
              <a:gd name="connsiteX1" fmla="*/ 381000 w 838200"/>
              <a:gd name="connsiteY1" fmla="*/ 1381125 h 1704975"/>
              <a:gd name="connsiteX2" fmla="*/ 0 w 838200"/>
              <a:gd name="connsiteY2" fmla="*/ 1704975 h 1704975"/>
              <a:gd name="connsiteX3" fmla="*/ 0 w 838200"/>
              <a:gd name="connsiteY3" fmla="*/ 1704975 h 17049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38200" h="1704975">
                <a:moveTo>
                  <a:pt x="838200" y="0"/>
                </a:moveTo>
                <a:cubicBezTo>
                  <a:pt x="679450" y="548481"/>
                  <a:pt x="520700" y="1096962"/>
                  <a:pt x="381000" y="1381125"/>
                </a:cubicBezTo>
                <a:cubicBezTo>
                  <a:pt x="241300" y="1665288"/>
                  <a:pt x="0" y="1704975"/>
                  <a:pt x="0" y="1704975"/>
                </a:cubicBezTo>
                <a:lnTo>
                  <a:pt x="0" y="1704975"/>
                </a:lnTo>
              </a:path>
            </a:pathLst>
          </a:custGeom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119" name="Полилиния 118"/>
          <p:cNvSpPr/>
          <p:nvPr/>
        </p:nvSpPr>
        <p:spPr>
          <a:xfrm>
            <a:off x="3643306" y="1071546"/>
            <a:ext cx="928695" cy="2357454"/>
          </a:xfrm>
          <a:custGeom>
            <a:avLst/>
            <a:gdLst>
              <a:gd name="connsiteX0" fmla="*/ 0 w 733425"/>
              <a:gd name="connsiteY0" fmla="*/ 0 h 1628775"/>
              <a:gd name="connsiteX1" fmla="*/ 371475 w 733425"/>
              <a:gd name="connsiteY1" fmla="*/ 1266825 h 1628775"/>
              <a:gd name="connsiteX2" fmla="*/ 733425 w 733425"/>
              <a:gd name="connsiteY2" fmla="*/ 1628775 h 1628775"/>
              <a:gd name="connsiteX3" fmla="*/ 733425 w 733425"/>
              <a:gd name="connsiteY3" fmla="*/ 1628775 h 1628775"/>
              <a:gd name="connsiteX4" fmla="*/ 733425 w 733425"/>
              <a:gd name="connsiteY4" fmla="*/ 1628775 h 16287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33425" h="1628775">
                <a:moveTo>
                  <a:pt x="0" y="0"/>
                </a:moveTo>
                <a:cubicBezTo>
                  <a:pt x="124618" y="497681"/>
                  <a:pt x="249237" y="995362"/>
                  <a:pt x="371475" y="1266825"/>
                </a:cubicBezTo>
                <a:cubicBezTo>
                  <a:pt x="493713" y="1538288"/>
                  <a:pt x="733425" y="1628775"/>
                  <a:pt x="733425" y="1628775"/>
                </a:cubicBezTo>
                <a:lnTo>
                  <a:pt x="733425" y="1628775"/>
                </a:lnTo>
                <a:lnTo>
                  <a:pt x="733425" y="1628775"/>
                </a:lnTo>
              </a:path>
            </a:pathLst>
          </a:cu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121" name="Полилиния 120"/>
          <p:cNvSpPr/>
          <p:nvPr/>
        </p:nvSpPr>
        <p:spPr>
          <a:xfrm>
            <a:off x="4572000" y="1071546"/>
            <a:ext cx="928694" cy="2357454"/>
          </a:xfrm>
          <a:custGeom>
            <a:avLst/>
            <a:gdLst>
              <a:gd name="connsiteX0" fmla="*/ 838200 w 838200"/>
              <a:gd name="connsiteY0" fmla="*/ 0 h 1704975"/>
              <a:gd name="connsiteX1" fmla="*/ 381000 w 838200"/>
              <a:gd name="connsiteY1" fmla="*/ 1381125 h 1704975"/>
              <a:gd name="connsiteX2" fmla="*/ 0 w 838200"/>
              <a:gd name="connsiteY2" fmla="*/ 1704975 h 1704975"/>
              <a:gd name="connsiteX3" fmla="*/ 0 w 838200"/>
              <a:gd name="connsiteY3" fmla="*/ 1704975 h 17049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38200" h="1704975">
                <a:moveTo>
                  <a:pt x="838200" y="0"/>
                </a:moveTo>
                <a:cubicBezTo>
                  <a:pt x="679450" y="548481"/>
                  <a:pt x="520700" y="1096962"/>
                  <a:pt x="381000" y="1381125"/>
                </a:cubicBezTo>
                <a:cubicBezTo>
                  <a:pt x="241300" y="1665288"/>
                  <a:pt x="0" y="1704975"/>
                  <a:pt x="0" y="1704975"/>
                </a:cubicBezTo>
                <a:lnTo>
                  <a:pt x="0" y="1704975"/>
                </a:lnTo>
              </a:path>
            </a:pathLst>
          </a:cu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122" name="Прямоугольник 121"/>
          <p:cNvSpPr/>
          <p:nvPr/>
        </p:nvSpPr>
        <p:spPr>
          <a:xfrm>
            <a:off x="5143504" y="2143116"/>
            <a:ext cx="124996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smtClean="0">
                <a:latin typeface="Book Antiqua" pitchFamily="18" charset="0"/>
                <a:ea typeface="Cambria Math"/>
              </a:rPr>
              <a:t> </a:t>
            </a:r>
            <a:r>
              <a:rPr lang="uk-UA" sz="2400" b="1" dirty="0" smtClean="0">
                <a:latin typeface="Book Antiqua" pitchFamily="18" charset="0"/>
              </a:rPr>
              <a:t>у = х</a:t>
            </a:r>
            <a:r>
              <a:rPr lang="uk-UA" sz="2400" b="1" dirty="0" smtClean="0">
                <a:latin typeface="Times New Roman"/>
                <a:cs typeface="Times New Roman"/>
              </a:rPr>
              <a:t>² </a:t>
            </a:r>
            <a:endParaRPr lang="uk-UA" sz="2400" dirty="0"/>
          </a:p>
        </p:txBody>
      </p:sp>
      <p:sp>
        <p:nvSpPr>
          <p:cNvPr id="123" name="Прямоугольник 122"/>
          <p:cNvSpPr/>
          <p:nvPr/>
        </p:nvSpPr>
        <p:spPr>
          <a:xfrm>
            <a:off x="1714480" y="1571612"/>
            <a:ext cx="170751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2400" b="1" dirty="0" smtClean="0">
                <a:solidFill>
                  <a:srgbClr val="416F39"/>
                </a:solidFill>
                <a:latin typeface="Book Antiqua" pitchFamily="18" charset="0"/>
              </a:rPr>
              <a:t>у = (х</a:t>
            </a:r>
            <a:r>
              <a:rPr lang="uk-UA" sz="2400" b="1" dirty="0" smtClean="0">
                <a:solidFill>
                  <a:srgbClr val="416F39"/>
                </a:solidFill>
                <a:latin typeface="Times New Roman"/>
                <a:cs typeface="Times New Roman"/>
              </a:rPr>
              <a:t> + 1)²</a:t>
            </a:r>
            <a:r>
              <a:rPr lang="uk-UA" sz="2400" b="1" dirty="0" smtClean="0">
                <a:latin typeface="Times New Roman"/>
                <a:cs typeface="Times New Roman"/>
              </a:rPr>
              <a:t> </a:t>
            </a:r>
            <a:endParaRPr lang="uk-UA" sz="2400" dirty="0"/>
          </a:p>
        </p:txBody>
      </p:sp>
      <p:sp>
        <p:nvSpPr>
          <p:cNvPr id="94" name="Прямоугольник 93"/>
          <p:cNvSpPr/>
          <p:nvPr/>
        </p:nvSpPr>
        <p:spPr>
          <a:xfrm>
            <a:off x="6357950" y="1571612"/>
            <a:ext cx="169148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2400" b="1" dirty="0" smtClean="0">
                <a:solidFill>
                  <a:srgbClr val="C00000"/>
                </a:solidFill>
                <a:latin typeface="Book Antiqua" pitchFamily="18" charset="0"/>
              </a:rPr>
              <a:t>у = (х</a:t>
            </a:r>
            <a:r>
              <a:rPr lang="uk-UA" sz="2400" b="1" dirty="0" smtClean="0">
                <a:solidFill>
                  <a:srgbClr val="C00000"/>
                </a:solidFill>
                <a:latin typeface="Times New Roman"/>
                <a:cs typeface="Times New Roman"/>
              </a:rPr>
              <a:t> </a:t>
            </a:r>
            <a:r>
              <a:rPr lang="uk-UA" sz="2400" b="1" dirty="0" smtClean="0">
                <a:solidFill>
                  <a:srgbClr val="C00000"/>
                </a:solidFill>
                <a:latin typeface="Cambria Math"/>
                <a:ea typeface="Cambria Math"/>
                <a:cs typeface="Times New Roman"/>
              </a:rPr>
              <a:t>⎯</a:t>
            </a:r>
            <a:r>
              <a:rPr lang="uk-UA" sz="2400" b="1" dirty="0" smtClean="0">
                <a:solidFill>
                  <a:srgbClr val="C00000"/>
                </a:solidFill>
                <a:latin typeface="Times New Roman"/>
                <a:cs typeface="Times New Roman"/>
              </a:rPr>
              <a:t> 3)² </a:t>
            </a:r>
            <a:endParaRPr lang="uk-UA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1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2000"/>
                                        <p:tgtEl>
                                          <p:spTgt spid="10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10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1000"/>
                                        <p:tgtEl>
                                          <p:spTgt spid="1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0" presetClass="path" presetSubtype="0" accel="50000" decel="50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-0.03941 0 " pathEditMode="relative" ptsTypes="AA">
                                      <p:cBhvr>
                                        <p:cTn id="32" dur="2000" fill="hold"/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33" presetID="0" presetClass="path" presetSubtype="0" accel="50000" decel="50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-0.03941 0 " pathEditMode="relative" ptsTypes="AA">
                                      <p:cBhvr>
                                        <p:cTn id="34" dur="2000" fill="hold"/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2000"/>
                            </p:stCondLst>
                            <p:childTnLst>
                              <p:par>
                                <p:cTn id="3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1000"/>
                                        <p:tgtEl>
                                          <p:spTgt spid="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0" presetClass="path" presetSubtype="0" accel="50000" decel="50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11806 0 " pathEditMode="relative" ptsTypes="AA">
                                      <p:cBhvr>
                                        <p:cTn id="46" dur="2000" fill="hold"/>
                                        <p:tgtEl>
                                          <p:spTgt spid="1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47" presetID="0" presetClass="path" presetSubtype="0" accel="50000" decel="50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11806 0 " pathEditMode="relative" ptsTypes="AA">
                                      <p:cBhvr>
                                        <p:cTn id="48" dur="2000" fill="hold"/>
                                        <p:tgtEl>
                                          <p:spTgt spid="1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2000"/>
                            </p:stCondLst>
                            <p:childTnLst>
                              <p:par>
                                <p:cTn id="5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1000"/>
                                        <p:tgtEl>
                                          <p:spTgt spid="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3000"/>
                            </p:stCondLst>
                            <p:childTnLst>
                              <p:par>
                                <p:cTn id="5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1000"/>
                                        <p:tgtEl>
                                          <p:spTgt spid="1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4000"/>
                            </p:stCondLst>
                            <p:childTnLst>
                              <p:par>
                                <p:cTn id="58" presetID="23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59" dur="500" fill="hold"/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60" dur="500" fill="hold"/>
                                        <p:tgtEl>
                                          <p:spTgt spid="1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61" dur="500" fill="hold"/>
                                        <p:tgtEl>
                                          <p:spTgt spid="11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set>
                                      <p:cBhvr>
                                        <p:cTn id="62" dur="500" fill="hold"/>
                                        <p:tgtEl>
                                          <p:spTgt spid="1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23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4" dur="500" fill="hold"/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65" dur="500" fill="hold"/>
                                        <p:tgtEl>
                                          <p:spTgt spid="1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66" dur="500" fill="hold"/>
                                        <p:tgtEl>
                                          <p:spTgt spid="11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set>
                                      <p:cBhvr>
                                        <p:cTn id="67" dur="500" fill="hold"/>
                                        <p:tgtEl>
                                          <p:spTgt spid="1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4500"/>
                            </p:stCondLst>
                            <p:childTnLst>
                              <p:par>
                                <p:cTn id="69" presetID="23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70" dur="500" fill="hold"/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71" dur="500" fill="hold"/>
                                        <p:tgtEl>
                                          <p:spTgt spid="1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72" dur="500" fill="hold"/>
                                        <p:tgtEl>
                                          <p:spTgt spid="11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set>
                                      <p:cBhvr>
                                        <p:cTn id="73" dur="500" fill="hold"/>
                                        <p:tgtEl>
                                          <p:spTgt spid="1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23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75" dur="500" fill="hold"/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76" dur="500" fill="hold"/>
                                        <p:tgtEl>
                                          <p:spTgt spid="1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77" dur="500" fill="hold"/>
                                        <p:tgtEl>
                                          <p:spTgt spid="12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set>
                                      <p:cBhvr>
                                        <p:cTn id="78" dur="500" fill="hold"/>
                                        <p:tgtEl>
                                          <p:spTgt spid="1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" grpId="0" animBg="1"/>
      <p:bldP spid="103" grpId="0" animBg="1"/>
      <p:bldP spid="114" grpId="0" animBg="1"/>
      <p:bldP spid="114" grpId="1" animBg="1"/>
      <p:bldP spid="114" grpId="2" animBg="1"/>
      <p:bldP spid="118" grpId="0" animBg="1"/>
      <p:bldP spid="118" grpId="1" animBg="1"/>
      <p:bldP spid="118" grpId="2" animBg="1"/>
      <p:bldP spid="119" grpId="0" animBg="1"/>
      <p:bldP spid="119" grpId="1" animBg="1"/>
      <p:bldP spid="119" grpId="2" animBg="1"/>
      <p:bldP spid="121" grpId="0" animBg="1"/>
      <p:bldP spid="121" grpId="1" animBg="1"/>
      <p:bldP spid="121" grpId="2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94000">
              <a:srgbClr val="FFFFCC">
                <a:alpha val="39000"/>
              </a:srgbClr>
            </a:gs>
            <a:gs pos="100000">
              <a:srgbClr val="9CB86E">
                <a:alpha val="89000"/>
              </a:srgbClr>
            </a:gs>
            <a:gs pos="100000">
              <a:srgbClr val="156B13"/>
            </a:gs>
          </a:gsLst>
          <a:path path="rect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20" y="357166"/>
            <a:ext cx="8572560" cy="5857916"/>
          </a:xfrm>
        </p:spPr>
        <p:txBody>
          <a:bodyPr>
            <a:normAutofit/>
          </a:bodyPr>
          <a:lstStyle/>
          <a:p>
            <a:pPr algn="l">
              <a:lnSpc>
                <a:spcPct val="130000"/>
              </a:lnSpc>
            </a:pPr>
            <a:r>
              <a:rPr lang="uk-UA" sz="2800" b="1" dirty="0" smtClean="0">
                <a:solidFill>
                  <a:srgbClr val="FF0000"/>
                </a:solidFill>
                <a:latin typeface="Book Antiqua" pitchFamily="18" charset="0"/>
              </a:rPr>
              <a:t>3.  Побудова графіка функції </a:t>
            </a:r>
            <a:r>
              <a:rPr lang="en-US" sz="2800" b="1" dirty="0" smtClean="0">
                <a:solidFill>
                  <a:srgbClr val="FF0000"/>
                </a:solidFill>
                <a:latin typeface="Book Antiqua" pitchFamily="18" charset="0"/>
              </a:rPr>
              <a:t>y=</a:t>
            </a:r>
            <a:r>
              <a:rPr lang="uk-UA" sz="2800" b="1" dirty="0" smtClean="0">
                <a:solidFill>
                  <a:srgbClr val="FF0000"/>
                </a:solidFill>
                <a:latin typeface="Book Antiqua" pitchFamily="18" charset="0"/>
              </a:rPr>
              <a:t> </a:t>
            </a:r>
            <a:r>
              <a:rPr lang="en-US" sz="2800" b="1" dirty="0" smtClean="0">
                <a:solidFill>
                  <a:srgbClr val="FF0000"/>
                </a:solidFill>
                <a:latin typeface="Book Antiqua" pitchFamily="18" charset="0"/>
              </a:rPr>
              <a:t>f(x</a:t>
            </a:r>
            <a:r>
              <a:rPr lang="uk-UA" sz="2800" b="1" dirty="0" smtClean="0">
                <a:solidFill>
                  <a:srgbClr val="FF0000"/>
                </a:solidFill>
                <a:latin typeface="Book Antiqua" pitchFamily="18" charset="0"/>
              </a:rPr>
              <a:t> </a:t>
            </a:r>
            <a:r>
              <a:rPr lang="en-US" sz="2800" b="1" dirty="0" smtClean="0">
                <a:solidFill>
                  <a:srgbClr val="FF0000"/>
                </a:solidFill>
                <a:latin typeface="Cambria Math"/>
                <a:ea typeface="Cambria Math"/>
              </a:rPr>
              <a:t>±</a:t>
            </a:r>
            <a:r>
              <a:rPr lang="uk-UA" sz="2800" b="1" dirty="0" smtClean="0">
                <a:solidFill>
                  <a:srgbClr val="FF0000"/>
                </a:solidFill>
                <a:latin typeface="Cambria Math"/>
                <a:ea typeface="Cambria Math"/>
              </a:rPr>
              <a:t> </a:t>
            </a:r>
            <a:r>
              <a:rPr lang="en-US" sz="2800" b="1" dirty="0" smtClean="0">
                <a:solidFill>
                  <a:srgbClr val="FF0000"/>
                </a:solidFill>
                <a:latin typeface="Book Antiqua" pitchFamily="18" charset="0"/>
              </a:rPr>
              <a:t>m)</a:t>
            </a:r>
            <a:r>
              <a:rPr lang="uk-UA" sz="2800" b="1" dirty="0" smtClean="0">
                <a:solidFill>
                  <a:srgbClr val="FF0000"/>
                </a:solidFill>
                <a:latin typeface="Book Antiqua" pitchFamily="18" charset="0"/>
              </a:rPr>
              <a:t> </a:t>
            </a:r>
            <a:r>
              <a:rPr lang="en-US" sz="2800" b="1" dirty="0" smtClean="0">
                <a:solidFill>
                  <a:srgbClr val="FF0000"/>
                </a:solidFill>
                <a:latin typeface="Cambria Math"/>
                <a:ea typeface="Cambria Math"/>
              </a:rPr>
              <a:t>±</a:t>
            </a:r>
            <a:r>
              <a:rPr lang="uk-UA" sz="2800" b="1" dirty="0" smtClean="0">
                <a:solidFill>
                  <a:srgbClr val="FF0000"/>
                </a:solidFill>
                <a:latin typeface="Cambria Math"/>
                <a:ea typeface="Cambria Math"/>
              </a:rPr>
              <a:t> </a:t>
            </a:r>
            <a:r>
              <a:rPr lang="en-US" sz="2800" b="1" dirty="0" smtClean="0">
                <a:solidFill>
                  <a:srgbClr val="FF0000"/>
                </a:solidFill>
                <a:latin typeface="Book Antiqua" pitchFamily="18" charset="0"/>
              </a:rPr>
              <a:t>n</a:t>
            </a:r>
            <a:r>
              <a:rPr lang="uk-UA" sz="2800" b="1" dirty="0" smtClean="0">
                <a:solidFill>
                  <a:srgbClr val="FF0000"/>
                </a:solidFill>
                <a:latin typeface="Book Antiqua" pitchFamily="18" charset="0"/>
              </a:rPr>
              <a:t>,  де</a:t>
            </a:r>
            <a:r>
              <a:rPr lang="en-US" sz="2800" b="1" dirty="0" smtClean="0">
                <a:solidFill>
                  <a:srgbClr val="FF0000"/>
                </a:solidFill>
                <a:latin typeface="Book Antiqua" pitchFamily="18" charset="0"/>
              </a:rPr>
              <a:t> m</a:t>
            </a:r>
            <a:r>
              <a:rPr lang="uk-UA" sz="2800" b="1" dirty="0" smtClean="0">
                <a:solidFill>
                  <a:srgbClr val="FF0000"/>
                </a:solidFill>
                <a:latin typeface="Book Antiqua" pitchFamily="18" charset="0"/>
              </a:rPr>
              <a:t> </a:t>
            </a:r>
            <a:r>
              <a:rPr lang="en-US" sz="2800" b="1" dirty="0" smtClean="0">
                <a:solidFill>
                  <a:srgbClr val="FF0000"/>
                </a:solidFill>
                <a:latin typeface="Book Antiqua" pitchFamily="18" charset="0"/>
                <a:cs typeface="Calibri"/>
              </a:rPr>
              <a:t>&gt;</a:t>
            </a:r>
            <a:r>
              <a:rPr lang="uk-UA" sz="2800" b="1" dirty="0" smtClean="0">
                <a:solidFill>
                  <a:srgbClr val="FF0000"/>
                </a:solidFill>
                <a:latin typeface="Book Antiqua" pitchFamily="18" charset="0"/>
                <a:cs typeface="Calibri"/>
              </a:rPr>
              <a:t> 0 і </a:t>
            </a:r>
            <a:r>
              <a:rPr lang="en-US" sz="2800" b="1" dirty="0" smtClean="0">
                <a:solidFill>
                  <a:srgbClr val="FF0000"/>
                </a:solidFill>
                <a:latin typeface="Book Antiqua" pitchFamily="18" charset="0"/>
              </a:rPr>
              <a:t>n</a:t>
            </a:r>
            <a:r>
              <a:rPr lang="uk-UA" sz="2800" b="1" dirty="0" smtClean="0">
                <a:solidFill>
                  <a:srgbClr val="FF0000"/>
                </a:solidFill>
                <a:latin typeface="Book Antiqua" pitchFamily="18" charset="0"/>
              </a:rPr>
              <a:t> </a:t>
            </a:r>
            <a:r>
              <a:rPr lang="en-US" sz="2800" b="1" dirty="0" smtClean="0">
                <a:solidFill>
                  <a:srgbClr val="FF0000"/>
                </a:solidFill>
                <a:latin typeface="Book Antiqua" pitchFamily="18" charset="0"/>
                <a:cs typeface="Calibri"/>
              </a:rPr>
              <a:t>&gt;</a:t>
            </a:r>
            <a:r>
              <a:rPr lang="uk-UA" sz="2800" b="1" dirty="0" smtClean="0">
                <a:solidFill>
                  <a:srgbClr val="FF0000"/>
                </a:solidFill>
                <a:latin typeface="Book Antiqua" pitchFamily="18" charset="0"/>
                <a:cs typeface="Calibri"/>
              </a:rPr>
              <a:t> 0. </a:t>
            </a:r>
            <a:r>
              <a:rPr lang="uk-UA" sz="2800" b="1" dirty="0" smtClean="0">
                <a:latin typeface="Book Antiqua" pitchFamily="18" charset="0"/>
                <a:cs typeface="Calibri"/>
              </a:rPr>
              <a:t/>
            </a:r>
            <a:br>
              <a:rPr lang="uk-UA" sz="2800" b="1" dirty="0" smtClean="0">
                <a:latin typeface="Book Antiqua" pitchFamily="18" charset="0"/>
                <a:cs typeface="Calibri"/>
              </a:rPr>
            </a:br>
            <a:r>
              <a:rPr lang="uk-UA" sz="2800" b="1" dirty="0" smtClean="0">
                <a:latin typeface="Book Antiqua" pitchFamily="18" charset="0"/>
                <a:cs typeface="Calibri"/>
              </a:rPr>
              <a:t/>
            </a:r>
            <a:br>
              <a:rPr lang="uk-UA" sz="2800" b="1" dirty="0" smtClean="0">
                <a:latin typeface="Book Antiqua" pitchFamily="18" charset="0"/>
                <a:cs typeface="Calibri"/>
              </a:rPr>
            </a:br>
            <a:r>
              <a:rPr lang="uk-UA" sz="2800" b="1" dirty="0" smtClean="0">
                <a:latin typeface="Book Antiqua" pitchFamily="18" charset="0"/>
                <a:cs typeface="Calibri"/>
              </a:rPr>
              <a:t>  </a:t>
            </a:r>
            <a:r>
              <a:rPr lang="uk-UA" sz="2800" b="1" dirty="0" smtClean="0">
                <a:latin typeface="Book Antiqua" pitchFamily="18" charset="0"/>
              </a:rPr>
              <a:t>Графік функції </a:t>
            </a:r>
            <a:r>
              <a:rPr lang="en-US" sz="2800" b="1" dirty="0" smtClean="0">
                <a:latin typeface="Book Antiqua" pitchFamily="18" charset="0"/>
              </a:rPr>
              <a:t>y=</a:t>
            </a:r>
            <a:r>
              <a:rPr lang="uk-UA" sz="2800" b="1" dirty="0" smtClean="0">
                <a:latin typeface="Book Antiqua" pitchFamily="18" charset="0"/>
              </a:rPr>
              <a:t> </a:t>
            </a:r>
            <a:r>
              <a:rPr lang="en-US" sz="2800" b="1" dirty="0" smtClean="0">
                <a:latin typeface="Book Antiqua" pitchFamily="18" charset="0"/>
              </a:rPr>
              <a:t>f(x</a:t>
            </a:r>
            <a:r>
              <a:rPr lang="uk-UA" sz="2800" b="1" dirty="0" smtClean="0">
                <a:latin typeface="Book Antiqua" pitchFamily="18" charset="0"/>
              </a:rPr>
              <a:t> </a:t>
            </a:r>
            <a:r>
              <a:rPr lang="en-US" sz="2800" b="1" dirty="0" smtClean="0">
                <a:latin typeface="Cambria Math"/>
                <a:ea typeface="Cambria Math"/>
              </a:rPr>
              <a:t>±</a:t>
            </a:r>
            <a:r>
              <a:rPr lang="uk-UA" sz="2800" b="1" dirty="0" smtClean="0">
                <a:latin typeface="Cambria Math"/>
                <a:ea typeface="Cambria Math"/>
              </a:rPr>
              <a:t> </a:t>
            </a:r>
            <a:r>
              <a:rPr lang="en-US" sz="2800" b="1" dirty="0" smtClean="0">
                <a:latin typeface="Book Antiqua" pitchFamily="18" charset="0"/>
              </a:rPr>
              <a:t>m)</a:t>
            </a:r>
            <a:r>
              <a:rPr lang="uk-UA" sz="2800" b="1" dirty="0" smtClean="0">
                <a:latin typeface="Book Antiqua" pitchFamily="18" charset="0"/>
              </a:rPr>
              <a:t> </a:t>
            </a:r>
            <a:r>
              <a:rPr lang="en-US" sz="2800" b="1" dirty="0" smtClean="0">
                <a:latin typeface="Cambria Math"/>
                <a:ea typeface="Cambria Math"/>
              </a:rPr>
              <a:t>±</a:t>
            </a:r>
            <a:r>
              <a:rPr lang="uk-UA" sz="2800" b="1" dirty="0" smtClean="0">
                <a:latin typeface="Cambria Math"/>
                <a:ea typeface="Cambria Math"/>
              </a:rPr>
              <a:t> </a:t>
            </a:r>
            <a:r>
              <a:rPr lang="en-US" sz="2800" b="1" dirty="0" smtClean="0">
                <a:latin typeface="Book Antiqua" pitchFamily="18" charset="0"/>
              </a:rPr>
              <a:t>n</a:t>
            </a:r>
            <a:r>
              <a:rPr lang="uk-UA" sz="2800" b="1" dirty="0" smtClean="0">
                <a:latin typeface="Book Antiqua" pitchFamily="18" charset="0"/>
              </a:rPr>
              <a:t>,  де</a:t>
            </a:r>
            <a:r>
              <a:rPr lang="en-US" sz="2800" b="1" dirty="0" smtClean="0">
                <a:latin typeface="Book Antiqua" pitchFamily="18" charset="0"/>
              </a:rPr>
              <a:t> m</a:t>
            </a:r>
            <a:r>
              <a:rPr lang="uk-UA" sz="2800" b="1" dirty="0" smtClean="0">
                <a:latin typeface="Book Antiqua" pitchFamily="18" charset="0"/>
              </a:rPr>
              <a:t> </a:t>
            </a:r>
            <a:r>
              <a:rPr lang="en-US" sz="2800" b="1" dirty="0" smtClean="0">
                <a:latin typeface="Book Antiqua" pitchFamily="18" charset="0"/>
                <a:cs typeface="Calibri"/>
              </a:rPr>
              <a:t>&gt;</a:t>
            </a:r>
            <a:r>
              <a:rPr lang="uk-UA" sz="2800" b="1" dirty="0" smtClean="0">
                <a:latin typeface="Book Antiqua" pitchFamily="18" charset="0"/>
                <a:cs typeface="Calibri"/>
              </a:rPr>
              <a:t> 0 і </a:t>
            </a:r>
            <a:r>
              <a:rPr lang="en-US" sz="2800" b="1" dirty="0" smtClean="0">
                <a:latin typeface="Book Antiqua" pitchFamily="18" charset="0"/>
              </a:rPr>
              <a:t>n</a:t>
            </a:r>
            <a:r>
              <a:rPr lang="uk-UA" sz="2800" b="1" dirty="0" smtClean="0">
                <a:latin typeface="Book Antiqua" pitchFamily="18" charset="0"/>
              </a:rPr>
              <a:t> </a:t>
            </a:r>
            <a:r>
              <a:rPr lang="en-US" sz="2800" b="1" dirty="0" smtClean="0">
                <a:latin typeface="Book Antiqua" pitchFamily="18" charset="0"/>
                <a:cs typeface="Calibri"/>
              </a:rPr>
              <a:t>&gt;</a:t>
            </a:r>
            <a:r>
              <a:rPr lang="uk-UA" sz="2800" b="1" dirty="0" smtClean="0">
                <a:latin typeface="Book Antiqua" pitchFamily="18" charset="0"/>
                <a:cs typeface="Calibri"/>
              </a:rPr>
              <a:t> 0, </a:t>
            </a:r>
            <a:r>
              <a:rPr lang="uk-UA" sz="2800" b="1" dirty="0" smtClean="0">
                <a:latin typeface="Book Antiqua" pitchFamily="18" charset="0"/>
              </a:rPr>
              <a:t>можна одержати  із  графіка  функції </a:t>
            </a:r>
            <a:r>
              <a:rPr lang="en-US" sz="2800" b="1" dirty="0" smtClean="0">
                <a:latin typeface="Book Antiqua" pitchFamily="18" charset="0"/>
              </a:rPr>
              <a:t>y=</a:t>
            </a:r>
            <a:r>
              <a:rPr lang="uk-UA" sz="2800" b="1" dirty="0" smtClean="0">
                <a:latin typeface="Book Antiqua" pitchFamily="18" charset="0"/>
              </a:rPr>
              <a:t> </a:t>
            </a:r>
            <a:r>
              <a:rPr lang="en-US" sz="2800" b="1" dirty="0" smtClean="0">
                <a:latin typeface="Book Antiqua" pitchFamily="18" charset="0"/>
              </a:rPr>
              <a:t>f(x)</a:t>
            </a:r>
            <a:r>
              <a:rPr lang="uk-UA" sz="2800" b="1" dirty="0" smtClean="0">
                <a:latin typeface="Book Antiqua" pitchFamily="18" charset="0"/>
              </a:rPr>
              <a:t>  за допомогою паралельного перенесення  вздовж осі </a:t>
            </a:r>
            <a:r>
              <a:rPr lang="en-US" sz="2800" b="1" dirty="0" smtClean="0">
                <a:latin typeface="Book Antiqua" pitchFamily="18" charset="0"/>
              </a:rPr>
              <a:t>x</a:t>
            </a:r>
            <a:r>
              <a:rPr lang="uk-UA" sz="2800" b="1" dirty="0" smtClean="0">
                <a:latin typeface="Book Antiqua" pitchFamily="18" charset="0"/>
              </a:rPr>
              <a:t> на </a:t>
            </a:r>
            <a:r>
              <a:rPr lang="en-US" sz="2800" b="1" dirty="0" smtClean="0">
                <a:latin typeface="Book Antiqua" pitchFamily="18" charset="0"/>
              </a:rPr>
              <a:t>m</a:t>
            </a:r>
            <a:r>
              <a:rPr lang="uk-UA" sz="2800" b="1" dirty="0" smtClean="0">
                <a:latin typeface="Book Antiqua" pitchFamily="18" charset="0"/>
              </a:rPr>
              <a:t> одиниць ліворуч (праворуч),  а потім уздовж осі у на </a:t>
            </a:r>
            <a:r>
              <a:rPr lang="en-US" sz="2800" b="1" dirty="0" smtClean="0">
                <a:latin typeface="Book Antiqua" pitchFamily="18" charset="0"/>
              </a:rPr>
              <a:t>n</a:t>
            </a:r>
            <a:r>
              <a:rPr lang="uk-UA" sz="2800" b="1" dirty="0" smtClean="0">
                <a:latin typeface="Book Antiqua" pitchFamily="18" charset="0"/>
              </a:rPr>
              <a:t> одиниць  вгору (вниз)</a:t>
            </a:r>
            <a:r>
              <a:rPr lang="uk-UA" sz="2800" b="1" dirty="0" smtClean="0">
                <a:latin typeface="Times New Roman"/>
                <a:cs typeface="Times New Roman"/>
              </a:rPr>
              <a:t>. </a:t>
            </a:r>
            <a:endParaRPr lang="uk-UA" sz="2800" b="1" dirty="0">
              <a:latin typeface="Book Antiqua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5237960"/>
            <a:ext cx="8229600" cy="3240079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uk-UA" sz="2400" dirty="0" smtClean="0">
                <a:latin typeface="Book Antiqua" pitchFamily="18" charset="0"/>
              </a:rPr>
              <a:t>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</a:t>
            </a:r>
            <a:endParaRPr lang="uk-UA" sz="2400" dirty="0">
              <a:latin typeface="Book Antiqu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4106</TotalTime>
  <Words>1075</Words>
  <Application>Microsoft Office PowerPoint</Application>
  <PresentationFormat>Экран (4:3)</PresentationFormat>
  <Paragraphs>318</Paragraphs>
  <Slides>17</Slides>
  <Notes>10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25" baseType="lpstr">
      <vt:lpstr>Arial</vt:lpstr>
      <vt:lpstr>Book Antiqua</vt:lpstr>
      <vt:lpstr>Calibri</vt:lpstr>
      <vt:lpstr>Cambria</vt:lpstr>
      <vt:lpstr>Cambria Math</vt:lpstr>
      <vt:lpstr>Times New Roman</vt:lpstr>
      <vt:lpstr>Wingdings</vt:lpstr>
      <vt:lpstr>Тема Office</vt:lpstr>
      <vt:lpstr>Двадцять перше листопада Класна робота  Перетворення  графіків функцій</vt:lpstr>
      <vt:lpstr>Презентация PowerPoint</vt:lpstr>
      <vt:lpstr>  1. Побудуємо графіки функцій у=    , у=      + 2, у=      ⎯ 4       за допомогою таблиці їхніх значень та порівняємо їх.</vt:lpstr>
      <vt:lpstr>1. Побудова графіка функції у = f(x) + n, де n ˃ 0.  Графік функції y=f(x)+n, де n&gt;0, можна одержати із графіка функції y=f(x) за допомогою паралельного перенесення вздовж осі у на n одиниць угору.   Графік функції y=f(x)⎯n, де n&gt;0, можна одержати із графіка функції y=f(x) за допомогою паралельного перенесення вздовж осі у на n одиниць униз.</vt:lpstr>
      <vt:lpstr>                                                     </vt:lpstr>
      <vt:lpstr>2.  Побудуємо графіки функцій у=     ,  у=           ,  у=              за допомогою таблиці їхніх значень та порівняємо їх.</vt:lpstr>
      <vt:lpstr>2. Побудова графіка функції у= f(x + m), де m ˃ 0.  Графік функції y = f(x⎯m),  де m &gt; 0,  можна одержати із графіка функції y= f(x) за допомогою паралельного перенесення вздовж осі x на m одиниць праворуч.   Графік функції y = f(x+m), де m &gt; 0,  можна одержати із графіка функції y= f(x) за допомогою паралельного перенесення вздовж осі x на m одиниць ліворуч.</vt:lpstr>
      <vt:lpstr>                                                         </vt:lpstr>
      <vt:lpstr>3.  Побудова графіка функції y= f(x ± m) ± n,  де m &gt; 0 і n &gt; 0.     Графік функції y= f(x ± m) ± n,  де m &gt; 0 і n &gt; 0, можна одержати  із  графіка  функції y= f(x)  за допомогою паралельного перенесення  вздовж осі x на m одиниць ліворуч (праворуч),  а потім уздовж осі у на n одиниць  вгору (вниз). </vt:lpstr>
      <vt:lpstr>                                                          </vt:lpstr>
      <vt:lpstr>4.  Побудова  графіка  функції  y = ⎯f(x)    Графік функції y= ⎯f(x) можна одержати із графіка функції y=f(x) за допомогою симетрії відносно осі х. </vt:lpstr>
      <vt:lpstr>                                                      </vt:lpstr>
      <vt:lpstr>  Побудуємо графіки функцій у=⎯     , у=⎯           , у=⎯          </vt:lpstr>
      <vt:lpstr>5. Побудова графіка функції y=а·f(x), де а &gt; 0.   Графік функції y=а·f(x), де а &gt; 0, можна одержати із графіка функції y=f(x), розтягнувши  від осі х в а разів, якщо а &gt; 1,          і стиснувши його до осі х в 1/а разів, якщо  0 &lt; а &lt; 1. </vt:lpstr>
      <vt:lpstr>                                                      </vt:lpstr>
      <vt:lpstr>6.   Побудова графіка  функції  y = f(⎯x).    Графік  функції y = f(⎯x) можна одержати  із  графіка  функції y = f(x),  відобразивши його симетрично відносно осі у.</vt:lpstr>
      <vt:lpstr>  Побудуємо графіки функцій  у =         , у =         ⎯ 5,          у=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LuNa</dc:creator>
  <cp:lastModifiedBy>user</cp:lastModifiedBy>
  <cp:revision>407</cp:revision>
  <cp:lastPrinted>2013-04-07T16:16:03Z</cp:lastPrinted>
  <dcterms:created xsi:type="dcterms:W3CDTF">2012-11-19T20:14:23Z</dcterms:created>
  <dcterms:modified xsi:type="dcterms:W3CDTF">2022-11-22T08:46:50Z</dcterms:modified>
</cp:coreProperties>
</file>