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6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2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3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8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8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3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51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1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3C9698-DE74-4E39-8F7D-1E4FBCB35166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803081-9B12-4365-AC28-0091A74DC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540" y="2257517"/>
            <a:ext cx="9286504" cy="2590800"/>
          </a:xfrm>
        </p:spPr>
        <p:txBody>
          <a:bodyPr/>
          <a:lstStyle/>
          <a:p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Національні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механізми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219" y="5017053"/>
            <a:ext cx="9070848" cy="4572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0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799" y="1116281"/>
            <a:ext cx="5308270" cy="545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Комісія</a:t>
            </a:r>
            <a:r>
              <a:rPr lang="ru-RU" sz="2400" b="1" dirty="0"/>
              <a:t> ООН з прав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допоміжний</a:t>
            </a:r>
            <a:r>
              <a:rPr lang="ru-RU" sz="2400" dirty="0"/>
              <a:t> орган </a:t>
            </a:r>
            <a:r>
              <a:rPr lang="ru-RU" sz="2400" dirty="0" err="1"/>
              <a:t>Економічної</a:t>
            </a:r>
            <a:r>
              <a:rPr lang="ru-RU" sz="2400" dirty="0"/>
              <a:t> і </a:t>
            </a:r>
            <a:r>
              <a:rPr lang="ru-RU" sz="2400" dirty="0" err="1"/>
              <a:t>соціальної</a:t>
            </a:r>
            <a:r>
              <a:rPr lang="ru-RU" sz="2400" dirty="0"/>
              <a:t> ради ООН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займається</a:t>
            </a:r>
            <a:r>
              <a:rPr lang="ru-RU" sz="2400" dirty="0"/>
              <a:t> широким колом </a:t>
            </a:r>
            <a:r>
              <a:rPr lang="ru-RU" sz="2400" dirty="0" err="1"/>
              <a:t>питань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прав </a:t>
            </a:r>
            <a:r>
              <a:rPr lang="ru-RU" sz="2400" dirty="0" err="1"/>
              <a:t>людини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і </a:t>
            </a:r>
            <a:r>
              <a:rPr lang="ru-RU" sz="2400" dirty="0" err="1"/>
              <a:t>забезпеченням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загальновизнаних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по правам </a:t>
            </a:r>
            <a:r>
              <a:rPr lang="ru-RU" sz="2400" dirty="0" err="1"/>
              <a:t>людини</a:t>
            </a:r>
            <a:r>
              <a:rPr lang="ru-RU" sz="2400" dirty="0"/>
              <a:t>. До </a:t>
            </a:r>
            <a:r>
              <a:rPr lang="ru-RU" sz="2400" dirty="0" err="1"/>
              <a:t>її</a:t>
            </a:r>
            <a:r>
              <a:rPr lang="ru-RU" sz="2400" dirty="0"/>
              <a:t> складу </a:t>
            </a:r>
            <a:r>
              <a:rPr lang="ru-RU" sz="2400" dirty="0" err="1"/>
              <a:t>входять</a:t>
            </a:r>
            <a:r>
              <a:rPr lang="ru-RU" sz="2400" dirty="0"/>
              <a:t> </a:t>
            </a:r>
            <a:r>
              <a:rPr lang="ru-RU" sz="2400" dirty="0" err="1"/>
              <a:t>представники</a:t>
            </a:r>
            <a:r>
              <a:rPr lang="ru-RU" sz="2400" dirty="0"/>
              <a:t> держав, тому вона є </a:t>
            </a:r>
            <a:r>
              <a:rPr lang="ru-RU" sz="2400" dirty="0" err="1"/>
              <a:t>політичним</a:t>
            </a:r>
            <a:r>
              <a:rPr lang="ru-RU" sz="2400" dirty="0"/>
              <a:t> органом.</a:t>
            </a:r>
          </a:p>
        </p:txBody>
      </p:sp>
      <p:pic>
        <p:nvPicPr>
          <p:cNvPr id="8194" name="Picture 2" descr="Комісія ООН з прав людини вимагає безперешкодного доступу до М&amp;#39;янми –  новини на УНН | 19 вересня 2017, 11: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6" y="1270660"/>
            <a:ext cx="5591175" cy="4191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40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423" y="926275"/>
            <a:ext cx="5345875" cy="510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Комітет</a:t>
            </a:r>
            <a:r>
              <a:rPr lang="ru-RU" sz="2400" b="1" dirty="0"/>
              <a:t> ООН з прав </a:t>
            </a:r>
            <a:r>
              <a:rPr lang="ru-RU" sz="2400" b="1" dirty="0" err="1"/>
              <a:t>людини</a:t>
            </a:r>
            <a:r>
              <a:rPr lang="ru-RU" sz="2400" b="1" dirty="0"/>
              <a:t>  </a:t>
            </a:r>
            <a:r>
              <a:rPr lang="ru-RU" sz="2400" dirty="0"/>
              <a:t>— </a:t>
            </a:r>
            <a:r>
              <a:rPr lang="ru-RU" sz="2400" dirty="0" err="1"/>
              <a:t>створений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резолюції</a:t>
            </a:r>
            <a:r>
              <a:rPr lang="ru-RU" sz="2400" dirty="0"/>
              <a:t> </a:t>
            </a:r>
            <a:r>
              <a:rPr lang="ru-RU" sz="2400" dirty="0" err="1"/>
              <a:t>Генеральної</a:t>
            </a:r>
            <a:r>
              <a:rPr lang="ru-RU" sz="2400" dirty="0"/>
              <a:t> </a:t>
            </a:r>
            <a:r>
              <a:rPr lang="ru-RU" sz="2400" dirty="0" err="1"/>
              <a:t>Асамблеї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16 </a:t>
            </a:r>
            <a:r>
              <a:rPr lang="ru-RU" sz="2400" dirty="0" err="1"/>
              <a:t>грудня</a:t>
            </a:r>
            <a:r>
              <a:rPr lang="ru-RU" sz="2400" dirty="0"/>
              <a:t> 1966 року у </a:t>
            </a:r>
            <a:r>
              <a:rPr lang="ru-RU" sz="2400" dirty="0" err="1"/>
              <a:t>відповідності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ст.28 Пакту про </a:t>
            </a:r>
            <a:r>
              <a:rPr lang="ru-RU" sz="2400" dirty="0" err="1"/>
              <a:t>громадянські</a:t>
            </a:r>
            <a:r>
              <a:rPr lang="ru-RU" sz="2400" dirty="0"/>
              <a:t> і </a:t>
            </a:r>
            <a:r>
              <a:rPr lang="ru-RU" sz="2400" dirty="0" err="1"/>
              <a:t>політичні</a:t>
            </a:r>
            <a:r>
              <a:rPr lang="ru-RU" sz="2400" dirty="0"/>
              <a:t> права. </a:t>
            </a:r>
            <a:r>
              <a:rPr lang="ru-RU" sz="2400" dirty="0" err="1"/>
              <a:t>Він</a:t>
            </a:r>
            <a:r>
              <a:rPr lang="ru-RU" sz="2400" dirty="0"/>
              <a:t> є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так </a:t>
            </a:r>
            <a:r>
              <a:rPr lang="ru-RU" sz="2400" dirty="0" err="1"/>
              <a:t>називаних</a:t>
            </a:r>
            <a:r>
              <a:rPr lang="ru-RU" sz="2400" dirty="0"/>
              <a:t> “</a:t>
            </a:r>
            <a:r>
              <a:rPr lang="ru-RU" sz="2400" dirty="0" err="1"/>
              <a:t>договірних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” в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прав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універсального</a:t>
            </a:r>
            <a:r>
              <a:rPr lang="ru-RU" sz="2400" dirty="0"/>
              <a:t> характеру, </a:t>
            </a:r>
            <a:r>
              <a:rPr lang="ru-RU" sz="2400" dirty="0" err="1"/>
              <a:t>створеним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і з метою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вищевказаного</a:t>
            </a:r>
            <a:r>
              <a:rPr lang="ru-RU" sz="2400" dirty="0"/>
              <a:t> пакту.</a:t>
            </a:r>
          </a:p>
        </p:txBody>
      </p:sp>
      <p:pic>
        <p:nvPicPr>
          <p:cNvPr id="9218" name="Picture 2" descr="Комітет ООН схвалив проєкт резолюції про захист прав людини в Криму |  Європейська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98" y="756573"/>
            <a:ext cx="5318949" cy="312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Права людини – всезагальна цінність та філософія сучасно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22" y="4098017"/>
            <a:ext cx="36195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396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1939" y="1686296"/>
            <a:ext cx="5547756" cy="458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Європейський</a:t>
            </a:r>
            <a:r>
              <a:rPr lang="ru-RU" sz="2400" b="1" dirty="0"/>
              <a:t> суд з прав </a:t>
            </a:r>
            <a:r>
              <a:rPr lang="ru-RU" sz="2400" b="1" dirty="0" err="1"/>
              <a:t>людини</a:t>
            </a:r>
            <a:r>
              <a:rPr lang="ru-RU" sz="2400" b="1" dirty="0"/>
              <a:t>  </a:t>
            </a:r>
            <a:r>
              <a:rPr lang="ru-RU" sz="2400" dirty="0"/>
              <a:t>— одна з </a:t>
            </a:r>
            <a:r>
              <a:rPr lang="ru-RU" sz="2400" dirty="0" err="1"/>
              <a:t>інституцій</a:t>
            </a:r>
            <a:r>
              <a:rPr lang="ru-RU" sz="2400" dirty="0"/>
              <a:t> Ради </a:t>
            </a:r>
            <a:r>
              <a:rPr lang="ru-RU" sz="2400" dirty="0" err="1"/>
              <a:t>Європи</a:t>
            </a:r>
            <a:r>
              <a:rPr lang="ru-RU" sz="2400" dirty="0"/>
              <a:t>, створена 21 </a:t>
            </a:r>
            <a:r>
              <a:rPr lang="ru-RU" sz="2400" dirty="0" err="1"/>
              <a:t>січня</a:t>
            </a:r>
            <a:r>
              <a:rPr lang="ru-RU" sz="2400" dirty="0"/>
              <a:t> 1959 року для контролю за </a:t>
            </a:r>
            <a:r>
              <a:rPr lang="ru-RU" sz="2400" dirty="0" err="1"/>
              <a:t>дотриманням</a:t>
            </a:r>
            <a:r>
              <a:rPr lang="ru-RU" sz="2400" dirty="0"/>
              <a:t> прав і свобод </a:t>
            </a:r>
            <a:r>
              <a:rPr lang="ru-RU" sz="2400" dirty="0" err="1"/>
              <a:t>людини</a:t>
            </a:r>
            <a:r>
              <a:rPr lang="ru-RU" sz="2400" dirty="0"/>
              <a:t> та </a:t>
            </a:r>
            <a:r>
              <a:rPr lang="ru-RU" sz="2400" dirty="0" err="1"/>
              <a:t>громадянина</a:t>
            </a:r>
            <a:r>
              <a:rPr lang="ru-RU" sz="2400" dirty="0"/>
              <a:t>, </a:t>
            </a:r>
            <a:r>
              <a:rPr lang="ru-RU" sz="2400" dirty="0" err="1"/>
              <a:t>закріплених</a:t>
            </a:r>
            <a:r>
              <a:rPr lang="ru-RU" sz="2400" dirty="0"/>
              <a:t> в </a:t>
            </a:r>
            <a:r>
              <a:rPr lang="ru-RU" sz="2400" dirty="0" err="1"/>
              <a:t>Європейській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 з прав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ратифікованої</a:t>
            </a:r>
            <a:r>
              <a:rPr lang="ru-RU" sz="2400" dirty="0"/>
              <a:t> 1953 року.</a:t>
            </a:r>
          </a:p>
        </p:txBody>
      </p:sp>
      <p:pic>
        <p:nvPicPr>
          <p:cNvPr id="10242" name="Picture 2" descr="Порядок звернення до Європейського суду з прав людини - 28 Червня 2016 -  Спілка нечуючих юристів (СНЮ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4" y="609259"/>
            <a:ext cx="5045817" cy="309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Чи може Європейський суд з прав людини захистити від податківців |  Європейська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4" y="3705101"/>
            <a:ext cx="5835103" cy="256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86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52" y="250570"/>
            <a:ext cx="1177042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Комітет</a:t>
            </a:r>
            <a:r>
              <a:rPr lang="ru-RU" sz="2400" b="1" dirty="0"/>
              <a:t> </a:t>
            </a:r>
            <a:r>
              <a:rPr lang="ru-RU" sz="2400" b="1" dirty="0" err="1"/>
              <a:t>проти</a:t>
            </a:r>
            <a:r>
              <a:rPr lang="ru-RU" sz="2400" b="1" dirty="0"/>
              <a:t> </a:t>
            </a:r>
            <a:r>
              <a:rPr lang="ru-RU" sz="2400" b="1" dirty="0" err="1"/>
              <a:t>тортур</a:t>
            </a:r>
            <a:r>
              <a:rPr lang="ru-RU" sz="2400" b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виконавчий</a:t>
            </a:r>
            <a:r>
              <a:rPr lang="ru-RU" sz="2400" dirty="0"/>
              <a:t> орган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 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нагляд</a:t>
            </a:r>
            <a:r>
              <a:rPr lang="ru-RU" sz="2400" dirty="0"/>
              <a:t> за </a:t>
            </a:r>
            <a:r>
              <a:rPr lang="ru-RU" sz="2400" dirty="0" err="1"/>
              <a:t>виконанням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тортур</a:t>
            </a:r>
            <a:r>
              <a:rPr lang="ru-RU" sz="2400" dirty="0"/>
              <a:t>. Створено 1 </a:t>
            </a:r>
            <a:r>
              <a:rPr lang="ru-RU" sz="2400" dirty="0" err="1"/>
              <a:t>січня</a:t>
            </a:r>
            <a:r>
              <a:rPr lang="ru-RU" sz="2400" dirty="0"/>
              <a:t> 1987. </a:t>
            </a:r>
            <a:r>
              <a:rPr lang="ru-RU" sz="2400" dirty="0" err="1"/>
              <a:t>Комітет</a:t>
            </a:r>
            <a:r>
              <a:rPr lang="ru-RU" sz="2400" dirty="0"/>
              <a:t> </a:t>
            </a:r>
            <a:r>
              <a:rPr lang="ru-RU" sz="2400" dirty="0" err="1"/>
              <a:t>покликаний</a:t>
            </a:r>
            <a:r>
              <a:rPr lang="ru-RU" sz="2400" dirty="0"/>
              <a:t> </a:t>
            </a:r>
            <a:r>
              <a:rPr lang="ru-RU" sz="2400" dirty="0" err="1"/>
              <a:t>координувати</a:t>
            </a:r>
            <a:r>
              <a:rPr lang="ru-RU" sz="2400" dirty="0"/>
              <a:t> </a:t>
            </a:r>
            <a:r>
              <a:rPr lang="ru-RU" sz="2400" dirty="0" err="1"/>
              <a:t>боротьбу</a:t>
            </a:r>
            <a:r>
              <a:rPr lang="ru-RU" sz="2400" dirty="0"/>
              <a:t> з </a:t>
            </a:r>
            <a:r>
              <a:rPr lang="ru-RU" sz="2400" dirty="0" err="1"/>
              <a:t>тортурами</a:t>
            </a:r>
            <a:r>
              <a:rPr lang="ru-RU" sz="2400" dirty="0"/>
              <a:t> в </a:t>
            </a:r>
            <a:r>
              <a:rPr lang="ru-RU" sz="2400" dirty="0" err="1"/>
              <a:t>країнах-учасницях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. </a:t>
            </a:r>
            <a:r>
              <a:rPr lang="ru-RU" sz="2400" dirty="0" err="1"/>
              <a:t>Приєдналися</a:t>
            </a:r>
            <a:r>
              <a:rPr lang="ru-RU" sz="2400" dirty="0"/>
              <a:t> до </a:t>
            </a:r>
            <a:r>
              <a:rPr lang="ru-RU" sz="2400" dirty="0" err="1"/>
              <a:t>Конвенції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ратифікували</a:t>
            </a:r>
            <a:r>
              <a:rPr lang="ru-RU" sz="2400" dirty="0"/>
              <a:t> </a:t>
            </a:r>
            <a:r>
              <a:rPr lang="ru-RU" sz="2400" dirty="0" err="1"/>
              <a:t>Конвенцію</a:t>
            </a:r>
            <a:r>
              <a:rPr lang="ru-RU" sz="2400" dirty="0"/>
              <a:t> , </a:t>
            </a:r>
            <a:r>
              <a:rPr lang="ru-RU" sz="2400" dirty="0" err="1"/>
              <a:t>зобов'язані</a:t>
            </a:r>
            <a:r>
              <a:rPr lang="ru-RU" sz="2400" dirty="0"/>
              <a:t> </a:t>
            </a:r>
            <a:r>
              <a:rPr lang="ru-RU" sz="2400" dirty="0" err="1"/>
              <a:t>подавати</a:t>
            </a:r>
            <a:r>
              <a:rPr lang="ru-RU" sz="2400" dirty="0"/>
              <a:t> </a:t>
            </a:r>
            <a:r>
              <a:rPr lang="ru-RU" sz="2400" dirty="0" err="1"/>
              <a:t>кожні</a:t>
            </a:r>
            <a:r>
              <a:rPr lang="ru-RU" sz="2400" dirty="0"/>
              <a:t> 4 роки </a:t>
            </a:r>
            <a:r>
              <a:rPr lang="ru-RU" sz="2400" dirty="0" err="1"/>
              <a:t>звіт</a:t>
            </a:r>
            <a:r>
              <a:rPr lang="ru-RU" sz="2400" dirty="0"/>
              <a:t> про заходи,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.</a:t>
            </a:r>
          </a:p>
        </p:txBody>
      </p:sp>
      <p:pic>
        <p:nvPicPr>
          <p:cNvPr id="11266" name="Picture 2" descr="Найжорстокіші тортури на Рус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" y="2603647"/>
            <a:ext cx="3865427" cy="269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ортури Середньовічч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90" y="2603647"/>
            <a:ext cx="3905787" cy="271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9 найжахливіших тортур стародавнього світу - vsyachyn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5" y="4458270"/>
            <a:ext cx="3597026" cy="239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9 найжахливіших тортур стародавнього світу - vsyachyna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71" y="4458270"/>
            <a:ext cx="3874129" cy="241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11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785" y="819396"/>
            <a:ext cx="5559631" cy="5818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Комітет</a:t>
            </a:r>
            <a:r>
              <a:rPr lang="ru-RU" sz="2400" b="1" dirty="0"/>
              <a:t> з </a:t>
            </a:r>
            <a:r>
              <a:rPr lang="ru-RU" sz="2400" b="1" dirty="0" err="1"/>
              <a:t>ліквідації</a:t>
            </a:r>
            <a:r>
              <a:rPr lang="ru-RU" sz="2400" b="1" dirty="0"/>
              <a:t> </a:t>
            </a:r>
            <a:r>
              <a:rPr lang="ru-RU" sz="2400" b="1" dirty="0" err="1"/>
              <a:t>расової</a:t>
            </a:r>
            <a:r>
              <a:rPr lang="ru-RU" sz="2400" b="1" dirty="0"/>
              <a:t> </a:t>
            </a:r>
            <a:r>
              <a:rPr lang="ru-RU" sz="2400" b="1" dirty="0" err="1"/>
              <a:t>дискримінації</a:t>
            </a:r>
            <a:r>
              <a:rPr lang="ru-RU" sz="2400" b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виконавчий</a:t>
            </a:r>
            <a:r>
              <a:rPr lang="ru-RU" sz="2400" dirty="0"/>
              <a:t> орган ООН, </a:t>
            </a:r>
            <a:r>
              <a:rPr lang="ru-RU" sz="2400" dirty="0" err="1"/>
              <a:t>відповідальний</a:t>
            </a:r>
            <a:r>
              <a:rPr lang="ru-RU" sz="2400" dirty="0"/>
              <a:t> за </a:t>
            </a:r>
            <a:r>
              <a:rPr lang="ru-RU" sz="2400" dirty="0" err="1"/>
              <a:t>нагляд</a:t>
            </a:r>
            <a:r>
              <a:rPr lang="ru-RU" sz="2400" dirty="0"/>
              <a:t> за </a:t>
            </a:r>
            <a:r>
              <a:rPr lang="ru-RU" sz="2400" dirty="0" err="1"/>
              <a:t>виконанням</a:t>
            </a:r>
            <a:r>
              <a:rPr lang="ru-RU" sz="2400" dirty="0"/>
              <a:t>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конвенцій</a:t>
            </a:r>
            <a:r>
              <a:rPr lang="ru-RU" sz="2400" dirty="0"/>
              <a:t> про </a:t>
            </a:r>
            <a:r>
              <a:rPr lang="ru-RU" sz="2400" dirty="0" err="1"/>
              <a:t>ліквідацію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форм </a:t>
            </a:r>
            <a:r>
              <a:rPr lang="ru-RU" sz="2400" dirty="0" err="1"/>
              <a:t>расової</a:t>
            </a:r>
            <a:r>
              <a:rPr lang="ru-RU" sz="2400" dirty="0"/>
              <a:t> </a:t>
            </a:r>
            <a:r>
              <a:rPr lang="ru-RU" sz="2400" dirty="0" err="1"/>
              <a:t>дискримінації</a:t>
            </a:r>
            <a:r>
              <a:rPr lang="ru-RU" sz="2400" dirty="0"/>
              <a:t>. </a:t>
            </a:r>
            <a:r>
              <a:rPr lang="ru-RU" sz="2400" dirty="0" err="1"/>
              <a:t>Комітет</a:t>
            </a:r>
            <a:r>
              <a:rPr lang="ru-RU" sz="2400" dirty="0"/>
              <a:t> з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передбачено</a:t>
            </a:r>
            <a:r>
              <a:rPr lang="ru-RU" sz="2400" dirty="0"/>
              <a:t> 8 </a:t>
            </a:r>
            <a:r>
              <a:rPr lang="ru-RU" sz="2400" dirty="0" err="1"/>
              <a:t>статтях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. </a:t>
            </a:r>
            <a:r>
              <a:rPr lang="ru-RU" sz="2400" dirty="0" err="1"/>
              <a:t>Комітет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вибірних</a:t>
            </a:r>
            <a:r>
              <a:rPr lang="ru-RU" sz="2400" dirty="0"/>
              <a:t> </a:t>
            </a:r>
            <a:r>
              <a:rPr lang="ru-RU" sz="2400" dirty="0" err="1"/>
              <a:t>кожні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роки 18 </a:t>
            </a:r>
            <a:r>
              <a:rPr lang="ru-RU" sz="2400" dirty="0" err="1"/>
              <a:t>незалежних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. </a:t>
            </a:r>
            <a:r>
              <a:rPr lang="ru-RU" sz="2400" dirty="0" err="1"/>
              <a:t>Комітет</a:t>
            </a:r>
            <a:r>
              <a:rPr lang="ru-RU" sz="2400" dirty="0"/>
              <a:t> </a:t>
            </a:r>
            <a:r>
              <a:rPr lang="ru-RU" sz="2400" dirty="0" err="1"/>
              <a:t>засідає</a:t>
            </a:r>
            <a:r>
              <a:rPr lang="ru-RU" sz="2400" dirty="0"/>
              <a:t> два рази на </a:t>
            </a:r>
            <a:r>
              <a:rPr lang="ru-RU" sz="2400" dirty="0" err="1"/>
              <a:t>рік</a:t>
            </a:r>
            <a:r>
              <a:rPr lang="ru-RU" sz="2400" dirty="0"/>
              <a:t> про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тижнів</a:t>
            </a:r>
            <a:r>
              <a:rPr lang="ru-RU" sz="2400" dirty="0"/>
              <a:t> у штаб-</a:t>
            </a:r>
            <a:r>
              <a:rPr lang="ru-RU" sz="2400" dirty="0" err="1"/>
              <a:t>квартирі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 у </a:t>
            </a:r>
            <a:r>
              <a:rPr lang="ru-RU" sz="2400" dirty="0" err="1"/>
              <a:t>Женеві</a:t>
            </a:r>
            <a:r>
              <a:rPr lang="ru-RU" sz="2400" dirty="0"/>
              <a:t>.</a:t>
            </a:r>
          </a:p>
        </p:txBody>
      </p:sp>
      <p:pic>
        <p:nvPicPr>
          <p:cNvPr id="12290" name="Picture 2" descr="Чорно-біла Феміда. Закон і Бі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07" y="712520"/>
            <a:ext cx="4407126" cy="369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Расовая дискриминация в США: миф или реальность? : : Национальная  безопасность безопасность : : охрана : oxpah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5" y="4525889"/>
            <a:ext cx="2719449" cy="1992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4" name="Picture 6" descr="Расизм- проблема сучасності. Чи справді хтось гірший чи кращий за інших? -  ЦРД №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331" y="4635951"/>
            <a:ext cx="2340223" cy="188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63580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14338" name="Picture 2" descr="Россия – лидер в защите международного права | Международный правовой кур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40" y="1836064"/>
            <a:ext cx="8150720" cy="45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2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250570"/>
            <a:ext cx="1172094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Загальна</a:t>
            </a:r>
            <a:r>
              <a:rPr lang="ru-RU" sz="2800" dirty="0"/>
              <a:t> </a:t>
            </a:r>
            <a:r>
              <a:rPr lang="ru-RU" sz="2800" dirty="0" err="1"/>
              <a:t>відмова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насильства</a:t>
            </a:r>
            <a:r>
              <a:rPr lang="ru-RU" sz="2800" dirty="0"/>
              <a:t> </a:t>
            </a:r>
            <a:r>
              <a:rPr lang="ru-RU" sz="2800" dirty="0" err="1"/>
              <a:t>вимагає</a:t>
            </a:r>
            <a:r>
              <a:rPr lang="ru-RU" sz="2800" dirty="0"/>
              <a:t> </a:t>
            </a:r>
            <a:r>
              <a:rPr lang="ru-RU" sz="2800" dirty="0" err="1"/>
              <a:t>переконаності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</a:t>
            </a:r>
            <a:r>
              <a:rPr lang="uk-UA" sz="2800" dirty="0" smtClean="0"/>
              <a:t>ня</a:t>
            </a:r>
            <a:r>
              <a:rPr lang="ru-RU" sz="2800" dirty="0" smtClean="0"/>
              <a:t> </a:t>
            </a:r>
            <a:r>
              <a:rPr lang="ru-RU" sz="2800" dirty="0"/>
              <a:t>не </a:t>
            </a:r>
            <a:r>
              <a:rPr lang="ru-RU" sz="2800" dirty="0" err="1"/>
              <a:t>урядового</a:t>
            </a:r>
            <a:r>
              <a:rPr lang="ru-RU" sz="2800" dirty="0"/>
              <a:t>, а державного </a:t>
            </a:r>
            <a:r>
              <a:rPr lang="ru-RU" sz="2800" dirty="0" err="1"/>
              <a:t>рівня</a:t>
            </a:r>
            <a:r>
              <a:rPr lang="ru-RU" sz="2800" dirty="0"/>
              <a:t>;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офіційних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, а </a:t>
            </a:r>
            <a:r>
              <a:rPr lang="ru-RU" sz="2800" dirty="0" err="1"/>
              <a:t>суспільства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 Для </a:t>
            </a:r>
            <a:r>
              <a:rPr lang="ru-RU" sz="2800" dirty="0" err="1"/>
              <a:t>змін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необхідна</a:t>
            </a:r>
            <a:r>
              <a:rPr lang="ru-RU" sz="2800" dirty="0"/>
              <a:t> участь </a:t>
            </a:r>
            <a:r>
              <a:rPr lang="ru-RU" sz="2800" dirty="0" err="1"/>
              <a:t>всіх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Права людини – всезагальна цінність та філософія сучас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0" y="3107386"/>
            <a:ext cx="4979124" cy="323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5% українців готові терпіти скруту, але не поступатися своїми правами –  дослідження | ZM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21" y="2922130"/>
            <a:ext cx="5074124" cy="3606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1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6" y="238694"/>
            <a:ext cx="11722925" cy="3931920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Міжнародні</a:t>
            </a:r>
            <a:r>
              <a:rPr lang="ru-RU" sz="3600" b="1" dirty="0"/>
              <a:t> </a:t>
            </a:r>
            <a:r>
              <a:rPr lang="ru-RU" sz="3600" b="1" dirty="0" err="1"/>
              <a:t>механізми</a:t>
            </a:r>
            <a:r>
              <a:rPr lang="ru-RU" sz="3600" b="1" dirty="0"/>
              <a:t> </a:t>
            </a:r>
            <a:r>
              <a:rPr lang="ru-RU" sz="3600" b="1" dirty="0" err="1"/>
              <a:t>захисту</a:t>
            </a:r>
            <a:r>
              <a:rPr lang="ru-RU" sz="3600" b="1" dirty="0"/>
              <a:t> прав </a:t>
            </a:r>
            <a:r>
              <a:rPr lang="ru-RU" sz="3600" b="1" dirty="0" err="1"/>
              <a:t>людини</a:t>
            </a:r>
            <a:r>
              <a:rPr lang="ru-RU" sz="3600" b="1" dirty="0"/>
              <a:t> </a:t>
            </a:r>
            <a:r>
              <a:rPr lang="ru-RU" sz="3600" dirty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спеціалізовані</a:t>
            </a:r>
            <a:r>
              <a:rPr lang="ru-RU" sz="3600" dirty="0"/>
              <a:t> </a:t>
            </a:r>
            <a:r>
              <a:rPr lang="ru-RU" sz="3600" dirty="0" err="1"/>
              <a:t>міжнародні</a:t>
            </a:r>
            <a:r>
              <a:rPr lang="ru-RU" sz="3600" dirty="0"/>
              <a:t> </a:t>
            </a:r>
            <a:r>
              <a:rPr lang="ru-RU" sz="3600" dirty="0" err="1"/>
              <a:t>інструменти</a:t>
            </a:r>
            <a:r>
              <a:rPr lang="ru-RU" sz="3600" dirty="0"/>
              <a:t>, </a:t>
            </a:r>
            <a:r>
              <a:rPr lang="ru-RU" sz="3600" dirty="0" err="1"/>
              <a:t>організації</a:t>
            </a:r>
            <a:r>
              <a:rPr lang="ru-RU" sz="3600" dirty="0"/>
              <a:t> та установи,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безпосередньо</a:t>
            </a:r>
            <a:r>
              <a:rPr lang="ru-RU" sz="3600" dirty="0"/>
              <a:t> </a:t>
            </a:r>
            <a:r>
              <a:rPr lang="ru-RU" sz="3600" dirty="0" err="1"/>
              <a:t>займаються</a:t>
            </a:r>
            <a:r>
              <a:rPr lang="ru-RU" sz="3600" dirty="0"/>
              <a:t> </a:t>
            </a:r>
            <a:r>
              <a:rPr lang="ru-RU" sz="3600" dirty="0" err="1"/>
              <a:t>захистом</a:t>
            </a:r>
            <a:r>
              <a:rPr lang="ru-RU" sz="3600" dirty="0"/>
              <a:t> прав </a:t>
            </a:r>
            <a:r>
              <a:rPr lang="ru-RU" sz="3600" dirty="0" err="1"/>
              <a:t>людини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0" name="Picture 2" descr="Міжнародне право. Навчальний посібник для підготовки до іспитів - Купить  кодексы, комментарии к законам, книги в Киеве, Харькове, Одессе, Льв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9" y="2646802"/>
            <a:ext cx="2622830" cy="366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93 «Міжнародне право» | Приймальна комісія НА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40" y="2646802"/>
            <a:ext cx="6088865" cy="366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9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214943"/>
            <a:ext cx="6697683" cy="641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 err="1"/>
              <a:t>Залежно</a:t>
            </a:r>
            <a:r>
              <a:rPr lang="ru-RU" sz="2300" b="1" dirty="0"/>
              <a:t> </a:t>
            </a:r>
            <a:r>
              <a:rPr lang="ru-RU" sz="2300" b="1" dirty="0" err="1"/>
              <a:t>від</a:t>
            </a:r>
            <a:r>
              <a:rPr lang="ru-RU" sz="2300" b="1" dirty="0"/>
              <a:t> </a:t>
            </a:r>
            <a:r>
              <a:rPr lang="ru-RU" sz="2300" b="1" dirty="0" err="1"/>
              <a:t>рівня</a:t>
            </a:r>
            <a:r>
              <a:rPr lang="ru-RU" sz="2300" b="1" dirty="0"/>
              <a:t> </a:t>
            </a:r>
            <a:r>
              <a:rPr lang="ru-RU" sz="2300" b="1" dirty="0" err="1"/>
              <a:t>реалізації</a:t>
            </a:r>
            <a:r>
              <a:rPr lang="ru-RU" sz="2300" b="1" dirty="0"/>
              <a:t> </a:t>
            </a:r>
            <a:r>
              <a:rPr lang="ru-RU" sz="2300" b="1" dirty="0" err="1"/>
              <a:t>механізмів</a:t>
            </a:r>
            <a:r>
              <a:rPr lang="ru-RU" sz="2300" b="1" dirty="0"/>
              <a:t> </a:t>
            </a:r>
            <a:r>
              <a:rPr lang="ru-RU" sz="2300" b="1" dirty="0" err="1"/>
              <a:t>захисту</a:t>
            </a:r>
            <a:r>
              <a:rPr lang="ru-RU" sz="2300" b="1" dirty="0"/>
              <a:t> прав </a:t>
            </a:r>
            <a:r>
              <a:rPr lang="ru-RU" sz="2300" b="1" dirty="0" err="1"/>
              <a:t>людини</a:t>
            </a:r>
            <a:r>
              <a:rPr lang="ru-RU" sz="2300" b="1" dirty="0"/>
              <a:t> </a:t>
            </a:r>
            <a:r>
              <a:rPr lang="ru-RU" sz="2300" b="1" dirty="0" err="1"/>
              <a:t>розрізняються</a:t>
            </a:r>
            <a:r>
              <a:rPr lang="ru-RU" sz="23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err="1"/>
              <a:t>універсальні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діють</a:t>
            </a:r>
            <a:r>
              <a:rPr lang="ru-RU" sz="2000" dirty="0"/>
              <a:t>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endParaRPr lang="ru-RU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err="1"/>
              <a:t>регіональні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діють</a:t>
            </a:r>
            <a:r>
              <a:rPr lang="ru-RU" sz="2000" dirty="0"/>
              <a:t> 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 smtClean="0"/>
              <a:t>регіону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uk-UA" sz="2300" dirty="0"/>
          </a:p>
          <a:p>
            <a:pPr marL="0" indent="0">
              <a:buNone/>
            </a:pPr>
            <a:r>
              <a:rPr lang="ru-RU" sz="2300" b="1" dirty="0" err="1"/>
              <a:t>Залежно</a:t>
            </a:r>
            <a:r>
              <a:rPr lang="ru-RU" sz="2300" b="1" dirty="0"/>
              <a:t> </a:t>
            </a:r>
            <a:r>
              <a:rPr lang="ru-RU" sz="2300" b="1" dirty="0" err="1"/>
              <a:t>від</a:t>
            </a:r>
            <a:r>
              <a:rPr lang="ru-RU" sz="2300" b="1" dirty="0"/>
              <a:t> </a:t>
            </a:r>
            <a:r>
              <a:rPr lang="ru-RU" sz="2300" b="1" dirty="0" err="1"/>
              <a:t>підстав</a:t>
            </a:r>
            <a:r>
              <a:rPr lang="ru-RU" sz="2300" b="1" dirty="0"/>
              <a:t> </a:t>
            </a:r>
            <a:r>
              <a:rPr lang="ru-RU" sz="2300" b="1" dirty="0" err="1"/>
              <a:t>створення</a:t>
            </a:r>
            <a:r>
              <a:rPr lang="ru-RU" sz="2300" b="1" dirty="0"/>
              <a:t> </a:t>
            </a:r>
            <a:r>
              <a:rPr lang="ru-RU" sz="2300" b="1" dirty="0" err="1"/>
              <a:t>міжнародні</a:t>
            </a:r>
            <a:r>
              <a:rPr lang="ru-RU" sz="2300" b="1" dirty="0"/>
              <a:t> </a:t>
            </a:r>
            <a:r>
              <a:rPr lang="ru-RU" sz="2300" b="1" dirty="0" err="1"/>
              <a:t>органи</a:t>
            </a:r>
            <a:r>
              <a:rPr lang="ru-RU" sz="2300" b="1" dirty="0"/>
              <a:t> та </a:t>
            </a:r>
            <a:r>
              <a:rPr lang="ru-RU" sz="2300" b="1" dirty="0" err="1"/>
              <a:t>організації</a:t>
            </a:r>
            <a:r>
              <a:rPr lang="ru-RU" sz="2300" b="1" dirty="0"/>
              <a:t>, </a:t>
            </a:r>
            <a:r>
              <a:rPr lang="ru-RU" sz="2300" b="1" dirty="0" err="1"/>
              <a:t>спрямовані</a:t>
            </a:r>
            <a:r>
              <a:rPr lang="ru-RU" sz="2300" b="1" dirty="0"/>
              <a:t> на </a:t>
            </a:r>
            <a:r>
              <a:rPr lang="ru-RU" sz="2300" b="1" dirty="0" err="1"/>
              <a:t>захист</a:t>
            </a:r>
            <a:r>
              <a:rPr lang="ru-RU" sz="2300" b="1" dirty="0"/>
              <a:t> прав </a:t>
            </a:r>
            <a:r>
              <a:rPr lang="ru-RU" sz="2300" b="1" dirty="0" err="1"/>
              <a:t>людини</a:t>
            </a:r>
            <a:r>
              <a:rPr lang="ru-RU" sz="2300" b="1" dirty="0"/>
              <a:t>, </a:t>
            </a:r>
            <a:r>
              <a:rPr lang="ru-RU" sz="2300" b="1" dirty="0" err="1"/>
              <a:t>поділяються</a:t>
            </a:r>
            <a:r>
              <a:rPr lang="ru-RU" sz="2300" b="1" dirty="0"/>
              <a:t> на два </a:t>
            </a:r>
            <a:r>
              <a:rPr lang="ru-RU" sz="2300" b="1" dirty="0" err="1"/>
              <a:t>види</a:t>
            </a:r>
            <a:r>
              <a:rPr lang="ru-RU" sz="23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err="1"/>
              <a:t>конвенційні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, </a:t>
            </a:r>
            <a:r>
              <a:rPr lang="ru-RU" sz="2000" dirty="0" err="1"/>
              <a:t>утворені</a:t>
            </a:r>
            <a:r>
              <a:rPr lang="ru-RU" sz="2000" dirty="0"/>
              <a:t> 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утворені</a:t>
            </a:r>
            <a:r>
              <a:rPr lang="ru-RU" sz="2000" dirty="0"/>
              <a:t> </a:t>
            </a:r>
            <a:r>
              <a:rPr lang="ru-RU" sz="2000" dirty="0" err="1"/>
              <a:t>міжнародними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Кислиця повідомив, що ООН не є вирішальною інстанцією, щоб визнати РФ  країною-агресо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9" y="437602"/>
            <a:ext cx="4701433" cy="314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5-конечная звезда 3"/>
          <p:cNvSpPr/>
          <p:nvPr/>
        </p:nvSpPr>
        <p:spPr>
          <a:xfrm>
            <a:off x="1891488" y="2783363"/>
            <a:ext cx="332509" cy="296883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27" y="2764151"/>
            <a:ext cx="377985" cy="3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29" y="2770088"/>
            <a:ext cx="377985" cy="335309"/>
          </a:xfrm>
          <a:prstGeom prst="rect">
            <a:avLst/>
          </a:prstGeom>
        </p:spPr>
      </p:pic>
      <p:pic>
        <p:nvPicPr>
          <p:cNvPr id="3076" name="Picture 4" descr="Политики и дипломаты прокомментировали предложенную Трампом «сделку века» -  Росбал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5" y="3286896"/>
            <a:ext cx="4184599" cy="31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704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7" y="213756"/>
            <a:ext cx="11340934" cy="5393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До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національних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захищають</a:t>
            </a:r>
            <a:r>
              <a:rPr lang="ru-RU" b="1" dirty="0"/>
              <a:t> і </a:t>
            </a:r>
            <a:r>
              <a:rPr lang="ru-RU" b="1" dirty="0" err="1"/>
              <a:t>гарантують</a:t>
            </a:r>
            <a:r>
              <a:rPr lang="ru-RU" b="1" dirty="0"/>
              <a:t> права </a:t>
            </a:r>
            <a:r>
              <a:rPr lang="ru-RU" b="1" dirty="0" err="1"/>
              <a:t>людини</a:t>
            </a:r>
            <a:r>
              <a:rPr lang="ru-RU" b="1" dirty="0"/>
              <a:t> й </a:t>
            </a:r>
            <a:r>
              <a:rPr lang="ru-RU" b="1" dirty="0" err="1"/>
              <a:t>громадянина</a:t>
            </a:r>
            <a:r>
              <a:rPr lang="ru-RU" b="1" dirty="0"/>
              <a:t>, </a:t>
            </a:r>
            <a:r>
              <a:rPr lang="ru-RU" b="1" dirty="0" err="1"/>
              <a:t>входять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Президент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центральні</a:t>
            </a:r>
            <a:r>
              <a:rPr lang="ru-RU" dirty="0"/>
              <a:t> та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прокуратура;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суд;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та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профспілки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Верховна Рада прийняла за основу законопроєкт, покликаний відновити  покарання у виді позбавлення волі за недостовірне декларування |  Національне агентство з питань запобігання коруп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65" y="661499"/>
            <a:ext cx="4482935" cy="342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олодимир Зеленський: Що вдалося за рі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6" y="4307560"/>
            <a:ext cx="2921329" cy="194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S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4913130"/>
            <a:ext cx="3382511" cy="17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Чия влада? Доступно – про повноваження Кабінету Міністрів :: Ізбірком ::  Головні події Одес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8" y="4913130"/>
            <a:ext cx="3224150" cy="181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82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33" y="2156112"/>
            <a:ext cx="6960920" cy="26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9539" y="618704"/>
            <a:ext cx="5484420" cy="5817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Організація</a:t>
            </a:r>
            <a:r>
              <a:rPr lang="ru-RU" sz="2400" b="1" dirty="0"/>
              <a:t> </a:t>
            </a:r>
            <a:r>
              <a:rPr lang="ru-RU" sz="2400" b="1" dirty="0" err="1"/>
              <a:t>Об'єднаних</a:t>
            </a:r>
            <a:r>
              <a:rPr lang="ru-RU" sz="2400" b="1" dirty="0"/>
              <a:t> </a:t>
            </a:r>
            <a:r>
              <a:rPr lang="ru-RU" sz="2400" b="1" dirty="0" err="1"/>
              <a:t>Націй</a:t>
            </a:r>
            <a:r>
              <a:rPr lang="ru-RU" sz="2400" b="1" dirty="0"/>
              <a:t> </a:t>
            </a:r>
            <a:r>
              <a:rPr lang="ru-RU" sz="2400" dirty="0"/>
              <a:t>, ООН - </a:t>
            </a: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організація</a:t>
            </a:r>
            <a:r>
              <a:rPr lang="ru-RU" sz="2400" dirty="0"/>
              <a:t>, створена для </a:t>
            </a:r>
            <a:r>
              <a:rPr lang="ru-RU" sz="2400" dirty="0" err="1"/>
              <a:t>підтримки</a:t>
            </a:r>
            <a:r>
              <a:rPr lang="ru-RU" sz="2400" dirty="0"/>
              <a:t> і </a:t>
            </a:r>
            <a:r>
              <a:rPr lang="ru-RU" sz="2400" dirty="0" err="1"/>
              <a:t>зміцнення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миру і </a:t>
            </a:r>
            <a:r>
              <a:rPr lang="ru-RU" sz="2400" dirty="0" err="1"/>
              <a:t>безпеки</a:t>
            </a:r>
            <a:r>
              <a:rPr lang="ru-RU" sz="2400" dirty="0"/>
              <a:t> ,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державами.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та структура </a:t>
            </a:r>
            <a:r>
              <a:rPr lang="ru-RU" sz="2400" dirty="0" err="1"/>
              <a:t>розроблялися</a:t>
            </a:r>
            <a:r>
              <a:rPr lang="ru-RU" sz="2400" dirty="0"/>
              <a:t> в роки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провідними</a:t>
            </a:r>
            <a:r>
              <a:rPr lang="ru-RU" sz="2400" dirty="0"/>
              <a:t>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антигітлерівської</a:t>
            </a:r>
            <a:r>
              <a:rPr lang="ru-RU" sz="2400" dirty="0"/>
              <a:t> </a:t>
            </a:r>
            <a:r>
              <a:rPr lang="ru-RU" sz="2400" dirty="0" err="1"/>
              <a:t>коаліції</a:t>
            </a:r>
            <a:r>
              <a:rPr lang="ru-RU" sz="2400" dirty="0"/>
              <a:t>. </a:t>
            </a:r>
            <a:r>
              <a:rPr lang="ru-RU" sz="2400" dirty="0" err="1"/>
              <a:t>Назва</a:t>
            </a:r>
            <a:r>
              <a:rPr lang="ru-RU" sz="2400" dirty="0"/>
              <a:t> «</a:t>
            </a:r>
            <a:r>
              <a:rPr lang="ru-RU" sz="2400" dirty="0" err="1"/>
              <a:t>Об'єднані</a:t>
            </a:r>
            <a:r>
              <a:rPr lang="ru-RU" sz="2400" dirty="0"/>
              <a:t> </a:t>
            </a:r>
            <a:r>
              <a:rPr lang="ru-RU" sz="2400" dirty="0" err="1"/>
              <a:t>Нації</a:t>
            </a:r>
            <a:r>
              <a:rPr lang="ru-RU" sz="2400" dirty="0"/>
              <a:t>»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використано</a:t>
            </a:r>
            <a:r>
              <a:rPr lang="ru-RU" sz="2400" dirty="0"/>
              <a:t> в </a:t>
            </a:r>
            <a:r>
              <a:rPr lang="ru-RU" sz="2400" dirty="0" err="1"/>
              <a:t>Декларації</a:t>
            </a:r>
            <a:r>
              <a:rPr lang="ru-RU" sz="2400" dirty="0"/>
              <a:t>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 , </a:t>
            </a:r>
            <a:r>
              <a:rPr lang="ru-RU" sz="2400" dirty="0" err="1"/>
              <a:t>підписаній</a:t>
            </a:r>
            <a:r>
              <a:rPr lang="ru-RU" sz="2400" dirty="0"/>
              <a:t> 1 </a:t>
            </a:r>
            <a:r>
              <a:rPr lang="ru-RU" sz="2400" dirty="0" err="1"/>
              <a:t>січня</a:t>
            </a:r>
            <a:r>
              <a:rPr lang="ru-RU" sz="2400" dirty="0"/>
              <a:t> 1942 .</a:t>
            </a:r>
          </a:p>
        </p:txBody>
      </p:sp>
      <p:pic>
        <p:nvPicPr>
          <p:cNvPr id="6146" name="Picture 2" descr="ООН (@UnitedNationsRU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4" y="902525"/>
            <a:ext cx="4688773" cy="4688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63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520" y="558141"/>
            <a:ext cx="5308270" cy="583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Європейський</a:t>
            </a:r>
            <a:r>
              <a:rPr lang="ru-RU" sz="2400" b="1" dirty="0"/>
              <a:t> </a:t>
            </a:r>
            <a:r>
              <a:rPr lang="ru-RU" sz="2400" b="1" dirty="0" err="1"/>
              <a:t>комітет</a:t>
            </a:r>
            <a:r>
              <a:rPr lang="ru-RU" sz="2400" b="1" dirty="0"/>
              <a:t> </a:t>
            </a:r>
            <a:r>
              <a:rPr lang="ru-RU" sz="2400" b="1" dirty="0" err="1"/>
              <a:t>захисту</a:t>
            </a:r>
            <a:r>
              <a:rPr lang="ru-RU" sz="2400" b="1" dirty="0"/>
              <a:t> прав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dirty="0"/>
              <a:t>— орган Ради </a:t>
            </a:r>
            <a:r>
              <a:rPr lang="ru-RU" sz="2400" dirty="0" err="1"/>
              <a:t>Європи</a:t>
            </a:r>
            <a:r>
              <a:rPr lang="ru-RU" sz="2400" dirty="0"/>
              <a:t> , </a:t>
            </a:r>
            <a:r>
              <a:rPr lang="ru-RU" sz="2400" dirty="0" err="1"/>
              <a:t>утворена</a:t>
            </a:r>
            <a:r>
              <a:rPr lang="ru-RU" sz="2400" dirty="0"/>
              <a:t> 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конвенції</a:t>
            </a:r>
            <a:r>
              <a:rPr lang="ru-RU" sz="2400" dirty="0"/>
              <a:t> про </a:t>
            </a:r>
            <a:r>
              <a:rPr lang="ru-RU" sz="2400" dirty="0" err="1"/>
              <a:t>захист</a:t>
            </a:r>
            <a:r>
              <a:rPr lang="ru-RU" sz="2400" dirty="0"/>
              <a:t> прав і </a:t>
            </a:r>
            <a:r>
              <a:rPr lang="ru-RU" sz="2400" dirty="0" err="1"/>
              <a:t>основних</a:t>
            </a:r>
            <a:r>
              <a:rPr lang="ru-RU" sz="2400" dirty="0"/>
              <a:t> свобод </a:t>
            </a:r>
            <a:r>
              <a:rPr lang="ru-RU" sz="2400" dirty="0" err="1"/>
              <a:t>людини</a:t>
            </a:r>
            <a:r>
              <a:rPr lang="ru-RU" sz="2400" dirty="0"/>
              <a:t> 1950. </a:t>
            </a:r>
            <a:r>
              <a:rPr lang="ru-RU" sz="2400" dirty="0" err="1"/>
              <a:t>Перебуває</a:t>
            </a:r>
            <a:r>
              <a:rPr lang="ru-RU" sz="2400" dirty="0"/>
              <a:t> в м. </a:t>
            </a:r>
            <a:r>
              <a:rPr lang="ru-RU" sz="2400" dirty="0" err="1"/>
              <a:t>Страсбурзі</a:t>
            </a:r>
            <a:r>
              <a:rPr lang="ru-RU" sz="2400" dirty="0"/>
              <a:t> (</a:t>
            </a:r>
            <a:r>
              <a:rPr lang="ru-RU" sz="2400" dirty="0" err="1"/>
              <a:t>Франція</a:t>
            </a:r>
            <a:r>
              <a:rPr lang="ru-RU" sz="2400" dirty="0"/>
              <a:t>)  </a:t>
            </a:r>
            <a:r>
              <a:rPr lang="ru-RU" sz="2400" dirty="0" err="1"/>
              <a:t>Комісія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право </a:t>
            </a:r>
            <a:r>
              <a:rPr lang="ru-RU" sz="2400" dirty="0" err="1"/>
              <a:t>приймати</a:t>
            </a:r>
            <a:r>
              <a:rPr lang="ru-RU" sz="2400" dirty="0"/>
              <a:t> до </a:t>
            </a:r>
            <a:r>
              <a:rPr lang="ru-RU" sz="2400" dirty="0" err="1"/>
              <a:t>розгляду</a:t>
            </a:r>
            <a:r>
              <a:rPr lang="ru-RU" sz="2400" dirty="0"/>
              <a:t> заяви, </a:t>
            </a:r>
            <a:r>
              <a:rPr lang="ru-RU" sz="2400" dirty="0" err="1"/>
              <a:t>адресовані</a:t>
            </a:r>
            <a:r>
              <a:rPr lang="ru-RU" sz="2400" dirty="0"/>
              <a:t> Генеральному </a:t>
            </a:r>
            <a:r>
              <a:rPr lang="ru-RU" sz="2400" dirty="0" err="1"/>
              <a:t>секретареві</a:t>
            </a:r>
            <a:r>
              <a:rPr lang="ru-RU" sz="2400" dirty="0"/>
              <a:t> РЄ будь-</a:t>
            </a:r>
            <a:r>
              <a:rPr lang="ru-RU" sz="2400" dirty="0" err="1"/>
              <a:t>якою</a:t>
            </a:r>
            <a:r>
              <a:rPr lang="ru-RU" sz="2400" dirty="0"/>
              <a:t> особою, </a:t>
            </a:r>
            <a:r>
              <a:rPr lang="ru-RU" sz="2400" dirty="0" err="1"/>
              <a:t>неурядовою</a:t>
            </a:r>
            <a:r>
              <a:rPr lang="ru-RU" sz="2400" dirty="0"/>
              <a:t> </a:t>
            </a:r>
            <a:r>
              <a:rPr lang="ru-RU" sz="2400" dirty="0" err="1"/>
              <a:t>організацією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про </a:t>
            </a:r>
            <a:r>
              <a:rPr lang="ru-RU" sz="2400" dirty="0" err="1"/>
              <a:t>порушення</a:t>
            </a:r>
            <a:r>
              <a:rPr lang="ru-RU" sz="2400" dirty="0"/>
              <a:t> державою-</a:t>
            </a:r>
            <a:r>
              <a:rPr lang="ru-RU" sz="2400" dirty="0" err="1"/>
              <a:t>учасницею</a:t>
            </a:r>
            <a:r>
              <a:rPr lang="ru-RU" sz="2400" dirty="0"/>
              <a:t> прав </a:t>
            </a:r>
            <a:r>
              <a:rPr lang="ru-RU" sz="2400" dirty="0" err="1"/>
              <a:t>людини</a:t>
            </a:r>
            <a:endParaRPr lang="ru-RU" sz="2400" dirty="0"/>
          </a:p>
        </p:txBody>
      </p:sp>
      <p:pic>
        <p:nvPicPr>
          <p:cNvPr id="7170" name="Picture 2" descr="Центрально-Західне міжрегіональне управління Міністерства юсти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2" y="558141"/>
            <a:ext cx="5480648" cy="307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Національна Асоціація Адвокатів УкраЇни - Посібник зі статті 6 Конвенції  про захист прав людини і основоположних свобод &amp;quot;Право на справедливий суд&amp;quot;  (кримінальний процесуальний аспект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47" y="3930730"/>
            <a:ext cx="3777938" cy="236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072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9" y="908419"/>
            <a:ext cx="7999702" cy="52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99</TotalTime>
  <Words>593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Wingdings</vt:lpstr>
      <vt:lpstr>Савон</vt:lpstr>
      <vt:lpstr>Національні та міжнародні механізми захисту прав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TARAS</cp:lastModifiedBy>
  <cp:revision>17</cp:revision>
  <dcterms:created xsi:type="dcterms:W3CDTF">2021-10-22T19:01:08Z</dcterms:created>
  <dcterms:modified xsi:type="dcterms:W3CDTF">2021-10-23T03:04:21Z</dcterms:modified>
</cp:coreProperties>
</file>