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Помірний стиль 2 –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2492EF-0E4C-4185-A7DF-448CBB0DFD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72EF24E-5572-46DD-80D5-5B601D0785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E4467AC-7CBE-4BA7-8A62-4F7CFFFA9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FEDAA-1DCD-4A63-B2CC-894673EEA822}" type="datetimeFigureOut">
              <a:rPr lang="uk-UA" smtClean="0"/>
              <a:t>17.11.2021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5B5B34D-6F15-45FB-A837-8717092AE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7244F70-8499-48FC-9863-045575036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E54E6-D67A-49D3-917E-F3702E67A7F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3964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483867-2A47-4FFA-8A44-4F0B7A714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143C4BC9-3E65-4D9A-8A18-4DBA9AE688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1E64047-FD21-479C-8730-28B80240E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FEDAA-1DCD-4A63-B2CC-894673EEA822}" type="datetimeFigureOut">
              <a:rPr lang="uk-UA" smtClean="0"/>
              <a:t>17.11.2021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DED4EBF-670A-4D2D-9613-3BC52E5EB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0257CD0-819A-431D-91CD-229AD3D7D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E54E6-D67A-49D3-917E-F3702E67A7F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24704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67495C1B-C1A2-46F0-9779-A4F7454DF0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A3C6F6B-C767-4D99-A733-2EB063630A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7248E95-D5C6-4E39-A944-E1B2E14F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FEDAA-1DCD-4A63-B2CC-894673EEA822}" type="datetimeFigureOut">
              <a:rPr lang="uk-UA" smtClean="0"/>
              <a:t>17.11.2021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414EA4D-519D-48A8-9158-A682C6B33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B3BD2BD-893D-4527-8BC2-8FDE70CCE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E54E6-D67A-49D3-917E-F3702E67A7F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4754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5F802C-AB74-41A2-B8CA-1081C6706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C115B80-2D89-494A-873D-05DF5799B0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26BAD35-6CAA-4C92-B3FD-EF48A1E4B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FEDAA-1DCD-4A63-B2CC-894673EEA822}" type="datetimeFigureOut">
              <a:rPr lang="uk-UA" smtClean="0"/>
              <a:t>17.11.2021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25A54DD-C711-4B1B-8579-8D93E245F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F2B199D-346F-4427-8E3B-0E0AB8C7B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E54E6-D67A-49D3-917E-F3702E67A7F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90794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CDD3AE-5ECF-44A2-9600-6EF8A15D9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44F109B-13D7-468C-827F-90AAC7B240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C5F2EDB-F39F-4C2D-B47A-D5452D654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FEDAA-1DCD-4A63-B2CC-894673EEA822}" type="datetimeFigureOut">
              <a:rPr lang="uk-UA" smtClean="0"/>
              <a:t>17.11.2021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F67618D-1EE3-4473-A18F-7F068DCF4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4C770D6-3567-4F6B-8584-9CA6F0A61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E54E6-D67A-49D3-917E-F3702E67A7F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301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F98DEE-537A-47FE-AD34-EA8503CF0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C56AF7B-9EAA-4974-9917-47441AB94E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96A6962-028D-4072-A318-DA7C4974DE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F9017CC-696B-4A53-A056-D5041E3FC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FEDAA-1DCD-4A63-B2CC-894673EEA822}" type="datetimeFigureOut">
              <a:rPr lang="uk-UA" smtClean="0"/>
              <a:t>17.11.2021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3C12F89-B6F9-4EAD-9691-2CAB10FEA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648869A-B462-4C69-B778-1D6821C1C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E54E6-D67A-49D3-917E-F3702E67A7F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03782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5A0BF7-5D46-4CEF-AA77-F244FA03B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527961E-CBA1-4450-8764-E567F92CB7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50EF0CC6-2AC1-4864-984C-4A530BF4C5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D1085B0-6353-41D2-A1B2-3073804D9C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2893C19-3DC2-4C8A-B053-2FC0ACE751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240AF475-705C-4E5D-84CE-2578D0A2D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FEDAA-1DCD-4A63-B2CC-894673EEA822}" type="datetimeFigureOut">
              <a:rPr lang="uk-UA" smtClean="0"/>
              <a:t>17.11.2021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6EFFE661-9BBE-469E-8C35-802E8A89A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EBD9BDE4-DFA5-49D4-B94D-FFA931187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E54E6-D67A-49D3-917E-F3702E67A7F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988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1D9F5A-65CB-440D-BA6B-CDD25FDE1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FAD467A-2EAD-43B8-851B-733D4C6AA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FEDAA-1DCD-4A63-B2CC-894673EEA822}" type="datetimeFigureOut">
              <a:rPr lang="uk-UA" smtClean="0"/>
              <a:t>17.11.2021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892516F1-DE56-4FD4-A0A4-CD0430A6D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EA4022B-23A8-4F26-B272-EE6771D45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E54E6-D67A-49D3-917E-F3702E67A7F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2448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217DDA1F-8DBC-4285-B8C0-28F08F2D2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FEDAA-1DCD-4A63-B2CC-894673EEA822}" type="datetimeFigureOut">
              <a:rPr lang="uk-UA" smtClean="0"/>
              <a:t>17.11.2021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27AAE25-E909-4090-97FF-9F2B8B8EB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794D90EE-2145-4E36-A080-D445A285C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E54E6-D67A-49D3-917E-F3702E67A7F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691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7D1B9C-81CF-419F-A29A-A2720C6B5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D5E964F-8F93-4DBC-B896-5E35107E2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D65624C-3167-4BA9-89A3-D3B45C8D6D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64EC860-FB11-4F09-9AFD-9DB5C67E0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FEDAA-1DCD-4A63-B2CC-894673EEA822}" type="datetimeFigureOut">
              <a:rPr lang="uk-UA" smtClean="0"/>
              <a:t>17.11.2021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93832185-93A5-42BA-B4A7-4D3F85609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25092F3-4388-41AE-BDEF-20E863590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E54E6-D67A-49D3-917E-F3702E67A7F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12503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F6155C-2DAD-4455-A163-F5322132B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C82FD39C-10D6-41CF-B2E8-18AE012129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77E1F99-A561-4E87-BCF0-A3952664F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1FAEF19-964B-47BC-AC85-C925C6561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FEDAA-1DCD-4A63-B2CC-894673EEA822}" type="datetimeFigureOut">
              <a:rPr lang="uk-UA" smtClean="0"/>
              <a:t>17.11.2021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83D815B-F9F3-4745-B006-C452DF1FB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9693671-8BFE-424D-B04F-37544B12F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E54E6-D67A-49D3-917E-F3702E67A7F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9679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CAD511CE-8266-4A5F-AC71-F0049F69B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054030C-BC23-4F9B-97FE-3A7859EA2C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4EAFB77-BB2C-4702-AFDE-AC1282C9D3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FEDAA-1DCD-4A63-B2CC-894673EEA822}" type="datetimeFigureOut">
              <a:rPr lang="uk-UA" smtClean="0"/>
              <a:t>17.11.2021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74BE944-8A73-42DB-AD13-BC084D1234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602EB1E-1147-4736-9FD0-F148F81F63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E54E6-D67A-49D3-917E-F3702E67A7F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3435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id="{FF4C58D1-3672-4CF8-B096-2D21786BAE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7" r="15326"/>
          <a:stretch/>
        </p:blipFill>
        <p:spPr bwMode="auto">
          <a:xfrm>
            <a:off x="-1" y="-30"/>
            <a:ext cx="12192000" cy="685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31CC1F-F053-4FD0-A039-591DA83C04AE}"/>
              </a:ext>
            </a:extLst>
          </p:cNvPr>
          <p:cNvSpPr txBox="1"/>
          <p:nvPr/>
        </p:nvSpPr>
        <p:spPr>
          <a:xfrm>
            <a:off x="147484" y="381001"/>
            <a:ext cx="5162454" cy="50161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Василь</a:t>
            </a:r>
            <a:r>
              <a:rPr lang="en-US" sz="48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Королів-Старий</a:t>
            </a:r>
            <a:r>
              <a:rPr lang="en-US" sz="48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«</a:t>
            </a:r>
            <a:r>
              <a:rPr lang="en-US" sz="4800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Хуха-Моховинка</a:t>
            </a:r>
            <a:r>
              <a:rPr lang="en-US" sz="48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». </a:t>
            </a:r>
            <a:r>
              <a:rPr lang="en-US" sz="4800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Гуманістичні</a:t>
            </a:r>
            <a:r>
              <a:rPr lang="en-US" sz="48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ідеї</a:t>
            </a:r>
            <a:r>
              <a:rPr lang="en-US" sz="48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казки</a:t>
            </a:r>
            <a:endParaRPr lang="en-US" sz="4800" i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1" name="Freeform: Shape 140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2" name="Picture 8" descr="Stream уривок з казки «Хуха-Моховинка» from ana more | Listen online for  free on SoundCloud">
            <a:extLst>
              <a:ext uri="{FF2B5EF4-FFF2-40B4-BE49-F238E27FC236}">
                <a16:creationId xmlns:a16="http://schemas.microsoft.com/office/drawing/2014/main" id="{6996E27C-36C3-4803-92AE-840CFA9719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"/>
          <a:stretch/>
        </p:blipFill>
        <p:spPr bwMode="auto">
          <a:xfrm>
            <a:off x="6021086" y="462887"/>
            <a:ext cx="6170914" cy="6313225"/>
          </a:xfrm>
          <a:custGeom>
            <a:avLst/>
            <a:gdLst/>
            <a:ahLst/>
            <a:cxnLst/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3733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Хуха Моховинка - Home | Facebook">
            <a:extLst>
              <a:ext uri="{FF2B5EF4-FFF2-40B4-BE49-F238E27FC236}">
                <a16:creationId xmlns:a16="http://schemas.microsoft.com/office/drawing/2014/main" id="{FEE3A177-E7F5-454A-89AA-9C97A8ED3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2888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я 2">
            <a:extLst>
              <a:ext uri="{FF2B5EF4-FFF2-40B4-BE49-F238E27FC236}">
                <a16:creationId xmlns:a16="http://schemas.microsoft.com/office/drawing/2014/main" id="{2F1CCCB2-802D-488B-90F8-FF3761C1F9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045584"/>
              </p:ext>
            </p:extLst>
          </p:nvPr>
        </p:nvGraphicFramePr>
        <p:xfrm>
          <a:off x="3288890" y="0"/>
          <a:ext cx="8903109" cy="691515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23914">
                  <a:extLst>
                    <a:ext uri="{9D8B030D-6E8A-4147-A177-3AD203B41FA5}">
                      <a16:colId xmlns:a16="http://schemas.microsoft.com/office/drawing/2014/main" val="4186185437"/>
                    </a:ext>
                  </a:extLst>
                </a:gridCol>
                <a:gridCol w="6279195">
                  <a:extLst>
                    <a:ext uri="{9D8B030D-6E8A-4147-A177-3AD203B41FA5}">
                      <a16:colId xmlns:a16="http://schemas.microsoft.com/office/drawing/2014/main" val="3900512668"/>
                    </a:ext>
                  </a:extLst>
                </a:gridCol>
              </a:tblGrid>
              <a:tr h="857250">
                <a:tc>
                  <a:txBody>
                    <a:bodyPr/>
                    <a:lstStyle/>
                    <a:p>
                      <a:r>
                        <a:rPr lang="uk-UA" sz="2800" dirty="0"/>
                        <a:t>Автор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Василь Королів-Старий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8685906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r>
                        <a:rPr lang="uk-UA" sz="2000" dirty="0"/>
                        <a:t>Назва твору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«</a:t>
                      </a:r>
                      <a:r>
                        <a:rPr lang="uk-UA" dirty="0" err="1"/>
                        <a:t>Хуха</a:t>
                      </a:r>
                      <a:r>
                        <a:rPr lang="uk-UA" dirty="0"/>
                        <a:t>-Моховинка»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2426006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r>
                        <a:rPr lang="uk-UA" sz="2000" dirty="0"/>
                        <a:t>Літературний рід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епос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6657095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r>
                        <a:rPr lang="uk-UA" sz="2000" dirty="0"/>
                        <a:t>Жанр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казка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4376786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r>
                        <a:rPr lang="uk-UA" sz="2000" dirty="0"/>
                        <a:t>Головний персонаж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err="1"/>
                        <a:t>Хуха</a:t>
                      </a:r>
                      <a:r>
                        <a:rPr lang="uk-UA" dirty="0"/>
                        <a:t>-Моховинка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0467643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r>
                        <a:rPr lang="uk-UA" sz="2000" dirty="0"/>
                        <a:t>Другорядні персонажі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err="1"/>
                        <a:t>Хо-суковик</a:t>
                      </a:r>
                      <a:r>
                        <a:rPr lang="uk-UA" dirty="0"/>
                        <a:t>, </a:t>
                      </a:r>
                      <a:r>
                        <a:rPr lang="uk-UA" dirty="0" err="1"/>
                        <a:t>Хухи</a:t>
                      </a:r>
                      <a:r>
                        <a:rPr lang="uk-UA" dirty="0"/>
                        <a:t>, кози Лиска та Оришка, діти, лихий дід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146345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r>
                        <a:rPr lang="uk-UA" sz="2000" dirty="0"/>
                        <a:t>Раджу прочитати твір</a:t>
                      </a:r>
                    </a:p>
                    <a:p>
                      <a:r>
                        <a:rPr lang="uk-UA" sz="2000" dirty="0"/>
                        <a:t>(кому?)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Моїм ровесникам, а також дорослим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7497759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r>
                        <a:rPr lang="uk-UA" sz="2000" dirty="0"/>
                        <a:t>Раджу прочитати твір</a:t>
                      </a:r>
                    </a:p>
                    <a:p>
                      <a:r>
                        <a:rPr lang="uk-UA" sz="2000" dirty="0"/>
                        <a:t>(з якою метою)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Тому що ця казка утверджує віру людини в перемогу добра; а також ми дізнаємось про цікаве існування фантастичних істот і розуміємо, що нас оточує жива природа, яку треба берегти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90574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8399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FFBA3F35-DAB1-426B-BFFC-864D66A59F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1" r="10164"/>
          <a:stretch/>
        </p:blipFill>
        <p:spPr bwMode="auto">
          <a:xfrm>
            <a:off x="20" y="1282"/>
            <a:ext cx="12191980" cy="808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кутник: округлені кути 1">
            <a:extLst>
              <a:ext uri="{FF2B5EF4-FFF2-40B4-BE49-F238E27FC236}">
                <a16:creationId xmlns:a16="http://schemas.microsoft.com/office/drawing/2014/main" id="{DAB9E35A-3F3D-4B6D-9001-D67DDFCFFAC4}"/>
              </a:ext>
            </a:extLst>
          </p:cNvPr>
          <p:cNvSpPr/>
          <p:nvPr/>
        </p:nvSpPr>
        <p:spPr>
          <a:xfrm>
            <a:off x="0" y="398206"/>
            <a:ext cx="5353665" cy="461624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i="1" dirty="0"/>
              <a:t>Дякую за роботу</a:t>
            </a:r>
          </a:p>
        </p:txBody>
      </p:sp>
    </p:spTree>
    <p:extLst>
      <p:ext uri="{BB962C8B-B14F-4D97-AF65-F5344CB8AC3E}">
        <p14:creationId xmlns:p14="http://schemas.microsoft.com/office/powerpoint/2010/main" val="23889680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Василь Королів-Старий. «Хуха-Моховинка». Читати повністю онлайн з малюнками">
            <a:extLst>
              <a:ext uri="{FF2B5EF4-FFF2-40B4-BE49-F238E27FC236}">
                <a16:creationId xmlns:a16="http://schemas.microsoft.com/office/drawing/2014/main" id="{AE1B0E38-55A7-4911-A811-817B9CE9C9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3" r="-1" b="-1"/>
          <a:stretch/>
        </p:blipFill>
        <p:spPr bwMode="auto">
          <a:xfrm>
            <a:off x="321733" y="321733"/>
            <a:ext cx="11548534" cy="621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166AF4E-2C53-4877-92B5-E7F093648E42}"/>
              </a:ext>
            </a:extLst>
          </p:cNvPr>
          <p:cNvSpPr txBox="1"/>
          <p:nvPr/>
        </p:nvSpPr>
        <p:spPr>
          <a:xfrm>
            <a:off x="5176684" y="530942"/>
            <a:ext cx="58108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i="1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Хухи</a:t>
            </a:r>
            <a:r>
              <a:rPr lang="uk-UA" sz="2000" b="0" i="1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 – лісові духи в слов'янській міфології. В уяві слов'янських народів добрі духи, що за своїм зовнішнім виглядом схожі на маленьких пухнастих </a:t>
            </a:r>
            <a:r>
              <a:rPr lang="uk-UA" sz="2000" b="0" i="1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звірків</a:t>
            </a:r>
            <a:r>
              <a:rPr lang="uk-UA" sz="2000" b="0" i="1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r>
              <a:rPr lang="uk-UA" sz="2000" b="0" i="1" dirty="0" err="1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Хухи</a:t>
            </a:r>
            <a:r>
              <a:rPr lang="uk-UA" sz="2000" b="0" i="1" dirty="0">
                <a:solidFill>
                  <a:schemeClr val="bg1"/>
                </a:solidFill>
                <a:effectLst/>
                <a:latin typeface="Open Sans" panose="020B0606030504020204" pitchFamily="34" charset="0"/>
              </a:rPr>
              <a:t> мають здібність змінювати забарвлення своєї шерсті в залежності від того місця, де вони перебувають. Якщо вони перебувають серед трави, їх шерсть стає зеленою, а серед осіннього листя, піску, чи старої хвої – жовтою, серед весняних кущів глоду – рожевою, біля вересу – ліловою, на снігу – білою, а у воді – прозорою.</a:t>
            </a:r>
            <a:endParaRPr lang="uk-UA" sz="2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648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Повернення Моховинки | Простір української дитячої книги">
            <a:extLst>
              <a:ext uri="{FF2B5EF4-FFF2-40B4-BE49-F238E27FC236}">
                <a16:creationId xmlns:a16="http://schemas.microsoft.com/office/drawing/2014/main" id="{D1B2CB14-EBC1-4E5F-8DD5-C0ED9D1B5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832" y="0"/>
            <a:ext cx="3607517" cy="2190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я 2">
            <a:extLst>
              <a:ext uri="{FF2B5EF4-FFF2-40B4-BE49-F238E27FC236}">
                <a16:creationId xmlns:a16="http://schemas.microsoft.com/office/drawing/2014/main" id="{2993650D-A419-426C-8C23-CFD5C5777D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4451505"/>
              </p:ext>
            </p:extLst>
          </p:nvPr>
        </p:nvGraphicFramePr>
        <p:xfrm>
          <a:off x="0" y="2190750"/>
          <a:ext cx="12192000" cy="4667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1680107161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844303862"/>
                    </a:ext>
                  </a:extLst>
                </a:gridCol>
              </a:tblGrid>
              <a:tr h="681197">
                <a:tc>
                  <a:txBody>
                    <a:bodyPr/>
                    <a:lstStyle/>
                    <a:p>
                      <a:pPr algn="ctr"/>
                      <a:r>
                        <a:rPr lang="uk-UA" sz="2800" dirty="0"/>
                        <a:t>Подія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/>
                        <a:t>Риса характеру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4474989"/>
                  </a:ext>
                </a:extLst>
              </a:tr>
              <a:tr h="681197">
                <a:tc>
                  <a:txBody>
                    <a:bodyPr/>
                    <a:lstStyle/>
                    <a:p>
                      <a:r>
                        <a:rPr lang="uk-UA" dirty="0"/>
                        <a:t>«Отож лишалося одно: шукати нового помешкання, дарма що всі родичі й знайомі кликали Моховинку до себе»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Самостійність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4973743"/>
                  </a:ext>
                </a:extLst>
              </a:tr>
              <a:tr h="1261265">
                <a:tc>
                  <a:txBody>
                    <a:bodyPr/>
                    <a:lstStyle/>
                    <a:p>
                      <a:r>
                        <a:rPr lang="uk-UA" dirty="0"/>
                        <a:t>«Через якийсь час відчинилися дверцята…., й у хлівець уступила дівчинка… І одразу сподобалась Моховинці»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Привітність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0751568"/>
                  </a:ext>
                </a:extLst>
              </a:tr>
              <a:tr h="681197">
                <a:tc>
                  <a:txBody>
                    <a:bodyPr/>
                    <a:lstStyle/>
                    <a:p>
                      <a:r>
                        <a:rPr lang="uk-UA" dirty="0"/>
                        <a:t>«Ледве пересувала ноженятами, але ж мандрувала далі»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Наполегливість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1569594"/>
                  </a:ext>
                </a:extLst>
              </a:tr>
              <a:tr h="681197">
                <a:tc>
                  <a:txBody>
                    <a:bodyPr/>
                    <a:lstStyle/>
                    <a:p>
                      <a:r>
                        <a:rPr lang="uk-UA" dirty="0"/>
                        <a:t>«Моховинка привіталася й пролізла щілиною у козячий хлівець»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Вихованість</a:t>
                      </a:r>
                    </a:p>
                    <a:p>
                      <a:pPr algn="ctr"/>
                      <a:r>
                        <a:rPr lang="uk-UA" dirty="0"/>
                        <a:t>увічливість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646100"/>
                  </a:ext>
                </a:extLst>
              </a:tr>
              <a:tr h="681197">
                <a:tc>
                  <a:txBody>
                    <a:bodyPr/>
                    <a:lstStyle/>
                    <a:p>
                      <a:r>
                        <a:rPr lang="uk-UA" dirty="0"/>
                        <a:t>«Одного бракувало Моховинці: не було тут ніде жодної іншої </a:t>
                      </a:r>
                      <a:r>
                        <a:rPr lang="uk-UA" dirty="0" err="1"/>
                        <a:t>Хухи</a:t>
                      </a:r>
                      <a:r>
                        <a:rPr lang="uk-UA" dirty="0"/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/>
                        <a:t>Товариськість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929923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61AFB67-9EF7-46A6-BC76-3836CEF27A67}"/>
              </a:ext>
            </a:extLst>
          </p:cNvPr>
          <p:cNvSpPr txBox="1"/>
          <p:nvPr/>
        </p:nvSpPr>
        <p:spPr>
          <a:xfrm>
            <a:off x="0" y="132735"/>
            <a:ext cx="3819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i="1" dirty="0">
                <a:solidFill>
                  <a:srgbClr val="002060"/>
                </a:solidFill>
              </a:rPr>
              <a:t>Риси характеру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925FDB-1C09-46B5-A7AA-8B159F0CA0F0}"/>
              </a:ext>
            </a:extLst>
          </p:cNvPr>
          <p:cNvSpPr txBox="1"/>
          <p:nvPr/>
        </p:nvSpPr>
        <p:spPr>
          <a:xfrm>
            <a:off x="7565923" y="132735"/>
            <a:ext cx="4336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i="1" dirty="0" err="1">
                <a:solidFill>
                  <a:srgbClr val="002060"/>
                </a:solidFill>
              </a:rPr>
              <a:t>Хухи</a:t>
            </a:r>
            <a:r>
              <a:rPr lang="uk-UA" sz="3200" i="1" dirty="0">
                <a:solidFill>
                  <a:srgbClr val="002060"/>
                </a:solidFill>
              </a:rPr>
              <a:t>-Моховинки</a:t>
            </a:r>
          </a:p>
        </p:txBody>
      </p:sp>
    </p:spTree>
    <p:extLst>
      <p:ext uri="{BB962C8B-B14F-4D97-AF65-F5344CB8AC3E}">
        <p14:creationId xmlns:p14="http://schemas.microsoft.com/office/powerpoint/2010/main" val="3189579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Толерантність. Повага. Людяність. - ЖМЛ №1">
            <a:extLst>
              <a:ext uri="{FF2B5EF4-FFF2-40B4-BE49-F238E27FC236}">
                <a16:creationId xmlns:a16="http://schemas.microsoft.com/office/drawing/2014/main" id="{7DF21BE6-8DDE-4006-89F2-801BE8DC78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72" b="22013"/>
          <a:stretch/>
        </p:blipFill>
        <p:spPr bwMode="auto">
          <a:xfrm>
            <a:off x="0" y="0"/>
            <a:ext cx="12192000" cy="685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0632CB-321B-452A-B36E-76ABCB51E573}"/>
              </a:ext>
            </a:extLst>
          </p:cNvPr>
          <p:cNvSpPr txBox="1"/>
          <p:nvPr/>
        </p:nvSpPr>
        <p:spPr>
          <a:xfrm>
            <a:off x="103239" y="132736"/>
            <a:ext cx="5604387" cy="52644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Гуманізм</a:t>
            </a:r>
            <a:r>
              <a:rPr lang="en-US" sz="32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- </a:t>
            </a:r>
            <a:r>
              <a:rPr lang="en-US" sz="3200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ставлення</a:t>
            </a:r>
            <a:r>
              <a:rPr lang="en-US" sz="32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до</a:t>
            </a:r>
            <a:r>
              <a:rPr lang="en-US" sz="32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людини</a:t>
            </a:r>
            <a:r>
              <a:rPr lang="en-US" sz="32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3200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пройняте</a:t>
            </a:r>
            <a:r>
              <a:rPr lang="en-US" sz="32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турботою</a:t>
            </a:r>
            <a:r>
              <a:rPr lang="en-US" sz="32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про</a:t>
            </a:r>
            <a:r>
              <a:rPr lang="en-US" sz="32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її</a:t>
            </a:r>
            <a:r>
              <a:rPr lang="en-US" sz="32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благо</a:t>
            </a:r>
            <a:r>
              <a:rPr lang="en-US" sz="32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3200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повагою</a:t>
            </a:r>
            <a:r>
              <a:rPr lang="en-US" sz="32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до</a:t>
            </a:r>
            <a:r>
              <a:rPr lang="en-US" sz="32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гідності</a:t>
            </a:r>
            <a:r>
              <a:rPr lang="en-US" sz="32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; </a:t>
            </a:r>
            <a:r>
              <a:rPr lang="en-US" sz="3200" i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людяність</a:t>
            </a:r>
            <a:r>
              <a:rPr lang="en-US" sz="32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 </a:t>
            </a:r>
            <a:r>
              <a:rPr lang="uk-UA" sz="32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Гуманістами називають людей, зокрема письменників , які у своїх ідеях керуються ідеями гуманізму.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uk-UA" sz="3200" i="1" dirty="0">
                <a:latin typeface="+mj-lt"/>
                <a:ea typeface="+mj-ea"/>
                <a:cs typeface="+mj-cs"/>
              </a:rPr>
              <a:t>Толерантність – здатність ставитись до іншої особистості терпимо до її поглядів та інтересів, уміння мирно співіснувати з людьми.</a:t>
            </a:r>
            <a:endParaRPr lang="en-US" sz="3200" i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BCC55ACC-A2F6-403C-A3A4-D59B3734D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57312" y="381000"/>
            <a:ext cx="6334689" cy="6477000"/>
          </a:xfrm>
          <a:custGeom>
            <a:avLst/>
            <a:gdLst>
              <a:gd name="connsiteX0" fmla="*/ 3561588 w 6334689"/>
              <a:gd name="connsiteY0" fmla="*/ 0 h 6477000"/>
              <a:gd name="connsiteX1" fmla="*/ 6309883 w 6334689"/>
              <a:gd name="connsiteY1" fmla="*/ 1296087 h 6477000"/>
              <a:gd name="connsiteX2" fmla="*/ 6334689 w 6334689"/>
              <a:gd name="connsiteY2" fmla="*/ 1329261 h 6477000"/>
              <a:gd name="connsiteX3" fmla="*/ 6334689 w 6334689"/>
              <a:gd name="connsiteY3" fmla="*/ 5793916 h 6477000"/>
              <a:gd name="connsiteX4" fmla="*/ 6309883 w 6334689"/>
              <a:gd name="connsiteY4" fmla="*/ 5827089 h 6477000"/>
              <a:gd name="connsiteX5" fmla="*/ 5760467 w 6334689"/>
              <a:gd name="connsiteY5" fmla="*/ 6363539 h 6477000"/>
              <a:gd name="connsiteX6" fmla="*/ 5607796 w 6334689"/>
              <a:gd name="connsiteY6" fmla="*/ 6477000 h 6477000"/>
              <a:gd name="connsiteX7" fmla="*/ 1519571 w 6334689"/>
              <a:gd name="connsiteY7" fmla="*/ 6477000 h 6477000"/>
              <a:gd name="connsiteX8" fmla="*/ 1296088 w 6334689"/>
              <a:gd name="connsiteY8" fmla="*/ 6309883 h 6477000"/>
              <a:gd name="connsiteX9" fmla="*/ 0 w 6334689"/>
              <a:gd name="connsiteY9" fmla="*/ 3561588 h 6477000"/>
              <a:gd name="connsiteX10" fmla="*/ 3561588 w 6334689"/>
              <a:gd name="connsiteY10" fmla="*/ 0 h 647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34689" h="6477000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02" name="Picture 6" descr="Нет описания фото.">
            <a:extLst>
              <a:ext uri="{FF2B5EF4-FFF2-40B4-BE49-F238E27FC236}">
                <a16:creationId xmlns:a16="http://schemas.microsoft.com/office/drawing/2014/main" id="{08C71D97-5F78-4ECF-86B7-0AB52ED985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55" r="1" b="8316"/>
          <a:stretch/>
        </p:blipFill>
        <p:spPr bwMode="auto">
          <a:xfrm>
            <a:off x="6021086" y="544775"/>
            <a:ext cx="6170914" cy="6313225"/>
          </a:xfrm>
          <a:custGeom>
            <a:avLst/>
            <a:gdLst/>
            <a:ahLst/>
            <a:cxnLst/>
            <a:rect l="l" t="t" r="r" b="b"/>
            <a:pathLst>
              <a:path w="6170914" h="6313225">
                <a:moveTo>
                  <a:pt x="3397813" y="0"/>
                </a:moveTo>
                <a:cubicBezTo>
                  <a:pt x="4453378" y="0"/>
                  <a:pt x="5396522" y="481334"/>
                  <a:pt x="6019731" y="1236489"/>
                </a:cubicBezTo>
                <a:lnTo>
                  <a:pt x="6170914" y="1438663"/>
                </a:lnTo>
                <a:lnTo>
                  <a:pt x="6170914" y="5356963"/>
                </a:lnTo>
                <a:lnTo>
                  <a:pt x="6019731" y="5559138"/>
                </a:lnTo>
                <a:cubicBezTo>
                  <a:pt x="5786028" y="5842321"/>
                  <a:pt x="5507333" y="6086998"/>
                  <a:pt x="5194591" y="6282226"/>
                </a:cubicBezTo>
                <a:lnTo>
                  <a:pt x="5141791" y="6313225"/>
                </a:lnTo>
                <a:lnTo>
                  <a:pt x="1659199" y="6313225"/>
                </a:lnTo>
                <a:lnTo>
                  <a:pt x="1498064" y="6215333"/>
                </a:lnTo>
                <a:cubicBezTo>
                  <a:pt x="594240" y="5604721"/>
                  <a:pt x="0" y="4570663"/>
                  <a:pt x="0" y="3397813"/>
                </a:cubicBezTo>
                <a:cubicBezTo>
                  <a:pt x="0" y="1521253"/>
                  <a:pt x="1521253" y="0"/>
                  <a:pt x="339781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4761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C61BE591-1F1A-48A2-866F-8D1A2644C2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8" r="9092" b="-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91CC80-6426-439A-B4DF-413F00D59B04}"/>
              </a:ext>
            </a:extLst>
          </p:cNvPr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Прочитайте вірш та визначте як він перегукується з казкою Василя Королева-Старого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980325-620D-41F1-9E9F-21FCBEE14082}"/>
              </a:ext>
            </a:extLst>
          </p:cNvPr>
          <p:cNvSpPr txBox="1"/>
          <p:nvPr/>
        </p:nvSpPr>
        <p:spPr>
          <a:xfrm>
            <a:off x="838200" y="1519084"/>
            <a:ext cx="10515600" cy="49737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uk-UA" sz="2400" b="0" i="0" dirty="0">
                <a:solidFill>
                  <a:srgbClr val="FFFFFF"/>
                </a:solidFill>
                <a:effectLst/>
              </a:rPr>
              <a:t>             </a:t>
            </a:r>
            <a:r>
              <a:rPr lang="en-US" sz="2400" b="0" i="0" dirty="0" err="1">
                <a:solidFill>
                  <a:srgbClr val="FFFFFF"/>
                </a:solidFill>
                <a:effectLst/>
              </a:rPr>
              <a:t>Вороги</a:t>
            </a:r>
            <a:r>
              <a:rPr lang="en-US" sz="2400" b="0" i="0" dirty="0">
                <a:solidFill>
                  <a:srgbClr val="FFFFFF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FFFFFF"/>
                </a:solidFill>
                <a:effectLst/>
              </a:rPr>
              <a:t>лісу</a:t>
            </a:r>
            <a:endParaRPr lang="en-US" sz="2400" b="0" i="0" dirty="0">
              <a:solidFill>
                <a:srgbClr val="FFFFFF"/>
              </a:solidFill>
              <a:effectLst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0" i="0" dirty="0" err="1">
                <a:solidFill>
                  <a:srgbClr val="FFFFFF"/>
                </a:solidFill>
                <a:effectLst/>
              </a:rPr>
              <a:t>Для</a:t>
            </a:r>
            <a:r>
              <a:rPr lang="en-US" sz="2400" b="0" i="0" dirty="0">
                <a:solidFill>
                  <a:srgbClr val="FFFFFF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FFFFFF"/>
                </a:solidFill>
                <a:effectLst/>
              </a:rPr>
              <a:t>тебе</a:t>
            </a:r>
            <a:r>
              <a:rPr lang="en-US" sz="2400" b="0" i="0" dirty="0">
                <a:solidFill>
                  <a:srgbClr val="FFFFFF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FFFFFF"/>
                </a:solidFill>
                <a:effectLst/>
              </a:rPr>
              <a:t>ліс</a:t>
            </a:r>
            <a:r>
              <a:rPr lang="en-US" sz="2400" b="0" i="0" dirty="0">
                <a:solidFill>
                  <a:srgbClr val="FFFFFF"/>
                </a:solidFill>
                <a:effectLst/>
              </a:rPr>
              <a:t> – </a:t>
            </a:r>
            <a:r>
              <a:rPr lang="en-US" sz="2400" b="0" i="0" dirty="0" err="1">
                <a:solidFill>
                  <a:srgbClr val="FFFFFF"/>
                </a:solidFill>
                <a:effectLst/>
              </a:rPr>
              <a:t>це</a:t>
            </a:r>
            <a:r>
              <a:rPr lang="en-US" sz="2400" b="0" i="0" dirty="0">
                <a:solidFill>
                  <a:srgbClr val="FFFFFF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FFFFFF"/>
                </a:solidFill>
                <a:effectLst/>
              </a:rPr>
              <a:t>кубометри</a:t>
            </a:r>
            <a:br>
              <a:rPr lang="en-US" sz="2400" dirty="0">
                <a:solidFill>
                  <a:srgbClr val="FFFFFF"/>
                </a:solidFill>
              </a:rPr>
            </a:br>
            <a:r>
              <a:rPr lang="en-US" sz="2400" b="0" i="0" dirty="0">
                <a:solidFill>
                  <a:srgbClr val="FFFFFF"/>
                </a:solidFill>
                <a:effectLst/>
              </a:rPr>
              <a:t>І </a:t>
            </a:r>
            <a:r>
              <a:rPr lang="en-US" sz="2400" b="0" i="0" dirty="0" err="1">
                <a:solidFill>
                  <a:srgbClr val="FFFFFF"/>
                </a:solidFill>
                <a:effectLst/>
              </a:rPr>
              <a:t>вчасно</a:t>
            </a:r>
            <a:r>
              <a:rPr lang="en-US" sz="2400" b="0" i="0" dirty="0">
                <a:solidFill>
                  <a:srgbClr val="FFFFFF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FFFFFF"/>
                </a:solidFill>
                <a:effectLst/>
              </a:rPr>
              <a:t>виконаний</a:t>
            </a:r>
            <a:r>
              <a:rPr lang="en-US" sz="2400" b="0" i="0" dirty="0">
                <a:solidFill>
                  <a:srgbClr val="FFFFFF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FFFFFF"/>
                </a:solidFill>
                <a:effectLst/>
              </a:rPr>
              <a:t>план</a:t>
            </a:r>
            <a:r>
              <a:rPr lang="en-US" sz="2400" b="0" i="0" dirty="0">
                <a:solidFill>
                  <a:srgbClr val="FFFFFF"/>
                </a:solidFill>
                <a:effectLst/>
              </a:rPr>
              <a:t>,</a:t>
            </a:r>
            <a:br>
              <a:rPr lang="en-US" sz="2400" dirty="0">
                <a:solidFill>
                  <a:srgbClr val="FFFFFF"/>
                </a:solidFill>
              </a:rPr>
            </a:br>
            <a:r>
              <a:rPr lang="en-US" sz="2400" b="0" i="0" dirty="0" err="1">
                <a:solidFill>
                  <a:srgbClr val="FFFFFF"/>
                </a:solidFill>
                <a:effectLst/>
              </a:rPr>
              <a:t>Для</a:t>
            </a:r>
            <a:r>
              <a:rPr lang="en-US" sz="2400" b="0" i="0" dirty="0">
                <a:solidFill>
                  <a:srgbClr val="FFFFFF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FFFFFF"/>
                </a:solidFill>
                <a:effectLst/>
              </a:rPr>
              <a:t>мене</a:t>
            </a:r>
            <a:r>
              <a:rPr lang="en-US" sz="2400" b="0" i="0" dirty="0">
                <a:solidFill>
                  <a:srgbClr val="FFFFFF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FFFFFF"/>
                </a:solidFill>
                <a:effectLst/>
              </a:rPr>
              <a:t>ліс</a:t>
            </a:r>
            <a:r>
              <a:rPr lang="en-US" sz="2400" b="0" i="0" dirty="0">
                <a:solidFill>
                  <a:srgbClr val="FFFFFF"/>
                </a:solidFill>
                <a:effectLst/>
              </a:rPr>
              <a:t> – </a:t>
            </a:r>
            <a:r>
              <a:rPr lang="en-US" sz="2400" b="0" i="0" dirty="0" err="1">
                <a:solidFill>
                  <a:srgbClr val="FFFFFF"/>
                </a:solidFill>
                <a:effectLst/>
              </a:rPr>
              <a:t>таємні</a:t>
            </a:r>
            <a:r>
              <a:rPr lang="en-US" sz="2400" b="0" i="0" dirty="0">
                <a:solidFill>
                  <a:srgbClr val="FFFFFF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FFFFFF"/>
                </a:solidFill>
                <a:effectLst/>
              </a:rPr>
              <a:t>нетрі</a:t>
            </a:r>
            <a:r>
              <a:rPr lang="en-US" sz="2400" b="0" i="0" dirty="0">
                <a:solidFill>
                  <a:srgbClr val="FFFFFF"/>
                </a:solidFill>
                <a:effectLst/>
              </a:rPr>
              <a:t>,</a:t>
            </a:r>
            <a:br>
              <a:rPr lang="en-US" sz="2400" dirty="0">
                <a:solidFill>
                  <a:srgbClr val="FFFFFF"/>
                </a:solidFill>
              </a:rPr>
            </a:br>
            <a:r>
              <a:rPr lang="en-US" sz="2400" b="0" i="0" dirty="0" err="1">
                <a:solidFill>
                  <a:srgbClr val="FFFFFF"/>
                </a:solidFill>
                <a:effectLst/>
              </a:rPr>
              <a:t>Де</a:t>
            </a:r>
            <a:r>
              <a:rPr lang="en-US" sz="2400" b="0" i="0" dirty="0">
                <a:solidFill>
                  <a:srgbClr val="FFFFFF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FFFFFF"/>
                </a:solidFill>
                <a:effectLst/>
              </a:rPr>
              <a:t>грає</a:t>
            </a:r>
            <a:r>
              <a:rPr lang="en-US" sz="2400" b="0" i="0" dirty="0">
                <a:solidFill>
                  <a:srgbClr val="FFFFFF"/>
                </a:solidFill>
                <a:effectLst/>
              </a:rPr>
              <a:t> в </a:t>
            </a:r>
            <a:r>
              <a:rPr lang="en-US" sz="2400" b="0" i="0" dirty="0" err="1">
                <a:solidFill>
                  <a:srgbClr val="FFFFFF"/>
                </a:solidFill>
                <a:effectLst/>
              </a:rPr>
              <a:t>дудку</a:t>
            </a:r>
            <a:r>
              <a:rPr lang="en-US" sz="2400" b="0" i="0" dirty="0">
                <a:solidFill>
                  <a:srgbClr val="FFFFFF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FFFFFF"/>
                </a:solidFill>
                <a:effectLst/>
              </a:rPr>
              <a:t>вічний</a:t>
            </a:r>
            <a:r>
              <a:rPr lang="en-US" sz="2400" b="0" i="0" dirty="0">
                <a:solidFill>
                  <a:srgbClr val="FFFFFF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FFFFFF"/>
                </a:solidFill>
                <a:effectLst/>
              </a:rPr>
              <a:t>Пан</a:t>
            </a:r>
            <a:r>
              <a:rPr lang="en-US" sz="2400" b="0" i="0" dirty="0">
                <a:solidFill>
                  <a:srgbClr val="FFFFFF"/>
                </a:solidFill>
                <a:effectLst/>
              </a:rPr>
              <a:t>.</a:t>
            </a:r>
            <a:br>
              <a:rPr lang="en-US" sz="2400" dirty="0">
                <a:solidFill>
                  <a:srgbClr val="FFFFFF"/>
                </a:solidFill>
              </a:rPr>
            </a:br>
            <a:br>
              <a:rPr lang="en-US" sz="2400" dirty="0">
                <a:solidFill>
                  <a:srgbClr val="FFFFFF"/>
                </a:solidFill>
              </a:rPr>
            </a:br>
            <a:r>
              <a:rPr lang="en-US" sz="2400" b="0" i="0" dirty="0" err="1">
                <a:solidFill>
                  <a:srgbClr val="FFFFFF"/>
                </a:solidFill>
                <a:effectLst/>
              </a:rPr>
              <a:t>Для</a:t>
            </a:r>
            <a:r>
              <a:rPr lang="en-US" sz="2400" b="0" i="0" dirty="0">
                <a:solidFill>
                  <a:srgbClr val="FFFFFF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FFFFFF"/>
                </a:solidFill>
                <a:effectLst/>
              </a:rPr>
              <a:t>тебе</a:t>
            </a:r>
            <a:r>
              <a:rPr lang="en-US" sz="2400" b="0" i="0" dirty="0">
                <a:solidFill>
                  <a:srgbClr val="FFFFFF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FFFFFF"/>
                </a:solidFill>
                <a:effectLst/>
              </a:rPr>
              <a:t>ліс</a:t>
            </a:r>
            <a:r>
              <a:rPr lang="en-US" sz="2400" b="0" i="0" dirty="0">
                <a:solidFill>
                  <a:srgbClr val="FFFFFF"/>
                </a:solidFill>
                <a:effectLst/>
              </a:rPr>
              <a:t> – </a:t>
            </a:r>
            <a:r>
              <a:rPr lang="en-US" sz="2400" b="0" i="0" dirty="0" err="1">
                <a:solidFill>
                  <a:srgbClr val="FFFFFF"/>
                </a:solidFill>
                <a:effectLst/>
              </a:rPr>
              <a:t>столи</a:t>
            </a:r>
            <a:r>
              <a:rPr lang="en-US" sz="2400" b="0" i="0" dirty="0">
                <a:solidFill>
                  <a:srgbClr val="FFFFFF"/>
                </a:solidFill>
                <a:effectLst/>
              </a:rPr>
              <a:t> і </a:t>
            </a:r>
            <a:r>
              <a:rPr lang="en-US" sz="2400" b="0" i="0" dirty="0" err="1">
                <a:solidFill>
                  <a:srgbClr val="FFFFFF"/>
                </a:solidFill>
                <a:effectLst/>
              </a:rPr>
              <a:t>лавки</a:t>
            </a:r>
            <a:r>
              <a:rPr lang="en-US" sz="2400" b="0" i="0" dirty="0">
                <a:solidFill>
                  <a:srgbClr val="FFFFFF"/>
                </a:solidFill>
                <a:effectLst/>
              </a:rPr>
              <a:t>,</a:t>
            </a:r>
            <a:br>
              <a:rPr lang="en-US" sz="2400" dirty="0">
                <a:solidFill>
                  <a:srgbClr val="FFFFFF"/>
                </a:solidFill>
              </a:rPr>
            </a:br>
            <a:r>
              <a:rPr lang="en-US" sz="2400" b="0" i="0" dirty="0" err="1">
                <a:solidFill>
                  <a:srgbClr val="FFFFFF"/>
                </a:solidFill>
                <a:effectLst/>
              </a:rPr>
              <a:t>Це</a:t>
            </a:r>
            <a:r>
              <a:rPr lang="en-US" sz="2400" b="0" i="0" dirty="0">
                <a:solidFill>
                  <a:srgbClr val="FFFFFF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FFFFFF"/>
                </a:solidFill>
                <a:effectLst/>
              </a:rPr>
              <a:t>древесина</a:t>
            </a:r>
            <a:r>
              <a:rPr lang="en-US" sz="2400" b="0" i="0" dirty="0">
                <a:solidFill>
                  <a:srgbClr val="FFFFFF"/>
                </a:solidFill>
                <a:effectLst/>
              </a:rPr>
              <a:t> й </a:t>
            </a:r>
            <a:r>
              <a:rPr lang="en-US" sz="2400" b="0" i="0" dirty="0" err="1">
                <a:solidFill>
                  <a:srgbClr val="FFFFFF"/>
                </a:solidFill>
                <a:effectLst/>
              </a:rPr>
              <a:t>лісосплав</a:t>
            </a:r>
            <a:r>
              <a:rPr lang="en-US" sz="2400" b="0" i="0" dirty="0">
                <a:solidFill>
                  <a:srgbClr val="FFFFFF"/>
                </a:solidFill>
                <a:effectLst/>
              </a:rPr>
              <a:t>,</a:t>
            </a:r>
            <a:br>
              <a:rPr lang="en-US" sz="2400" dirty="0">
                <a:solidFill>
                  <a:srgbClr val="FFFFFF"/>
                </a:solidFill>
              </a:rPr>
            </a:br>
            <a:r>
              <a:rPr lang="en-US" sz="2400" b="0" i="0" dirty="0" err="1">
                <a:solidFill>
                  <a:srgbClr val="FFFFFF"/>
                </a:solidFill>
                <a:effectLst/>
              </a:rPr>
              <a:t>Для</a:t>
            </a:r>
            <a:r>
              <a:rPr lang="en-US" sz="2400" b="0" i="0" dirty="0">
                <a:solidFill>
                  <a:srgbClr val="FFFFFF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FFFFFF"/>
                </a:solidFill>
                <a:effectLst/>
              </a:rPr>
              <a:t>мене</a:t>
            </a:r>
            <a:r>
              <a:rPr lang="en-US" sz="2400" b="0" i="0" dirty="0">
                <a:solidFill>
                  <a:srgbClr val="FFFFFF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FFFFFF"/>
                </a:solidFill>
                <a:effectLst/>
              </a:rPr>
              <a:t>ліс</a:t>
            </a:r>
            <a:r>
              <a:rPr lang="en-US" sz="2400" b="0" i="0" dirty="0">
                <a:solidFill>
                  <a:srgbClr val="FFFFFF"/>
                </a:solidFill>
                <a:effectLst/>
              </a:rPr>
              <a:t> – </a:t>
            </a:r>
            <a:r>
              <a:rPr lang="en-US" sz="2400" b="0" i="0" dirty="0" err="1">
                <a:solidFill>
                  <a:srgbClr val="FFFFFF"/>
                </a:solidFill>
                <a:effectLst/>
              </a:rPr>
              <a:t>притулок</a:t>
            </a:r>
            <a:r>
              <a:rPr lang="en-US" sz="2400" b="0" i="0" dirty="0">
                <a:solidFill>
                  <a:srgbClr val="FFFFFF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FFFFFF"/>
                </a:solidFill>
                <a:effectLst/>
              </a:rPr>
              <a:t>Мавки</a:t>
            </a:r>
            <a:r>
              <a:rPr lang="en-US" sz="2400" b="0" i="0" dirty="0">
                <a:solidFill>
                  <a:srgbClr val="FFFFFF"/>
                </a:solidFill>
                <a:effectLst/>
              </a:rPr>
              <a:t>,</a:t>
            </a:r>
            <a:br>
              <a:rPr lang="en-US" sz="2400" dirty="0">
                <a:solidFill>
                  <a:srgbClr val="FFFFFF"/>
                </a:solidFill>
              </a:rPr>
            </a:br>
            <a:r>
              <a:rPr lang="en-US" sz="2400" b="0" i="0" dirty="0" err="1">
                <a:solidFill>
                  <a:srgbClr val="FFFFFF"/>
                </a:solidFill>
                <a:effectLst/>
              </a:rPr>
              <a:t>Яку</a:t>
            </a:r>
            <a:r>
              <a:rPr lang="en-US" sz="2400" b="0" i="0" dirty="0">
                <a:solidFill>
                  <a:srgbClr val="FFFFFF"/>
                </a:solidFill>
                <a:effectLst/>
              </a:rPr>
              <a:t> я </a:t>
            </a:r>
            <a:r>
              <a:rPr lang="en-US" sz="2400" b="0" i="0" dirty="0" err="1">
                <a:solidFill>
                  <a:srgbClr val="FFFFFF"/>
                </a:solidFill>
                <a:effectLst/>
              </a:rPr>
              <a:t>все</a:t>
            </a:r>
            <a:r>
              <a:rPr lang="en-US" sz="2400" b="0" i="0" dirty="0">
                <a:solidFill>
                  <a:srgbClr val="FFFFFF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FFFFFF"/>
                </a:solidFill>
                <a:effectLst/>
              </a:rPr>
              <a:t>життя</a:t>
            </a:r>
            <a:r>
              <a:rPr lang="en-US" sz="2400" b="0" i="0" dirty="0">
                <a:solidFill>
                  <a:srgbClr val="FFFFFF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FFFFFF"/>
                </a:solidFill>
                <a:effectLst/>
              </a:rPr>
              <a:t>шукав</a:t>
            </a:r>
            <a:r>
              <a:rPr lang="en-US" sz="2400" b="0" i="0" dirty="0">
                <a:solidFill>
                  <a:srgbClr val="FFFFFF"/>
                </a:solidFill>
                <a:effectLst/>
              </a:rPr>
              <a:t>.</a:t>
            </a:r>
            <a:br>
              <a:rPr lang="en-US" sz="2400" dirty="0">
                <a:solidFill>
                  <a:srgbClr val="FFFFFF"/>
                </a:solidFill>
              </a:rPr>
            </a:br>
            <a:br>
              <a:rPr lang="en-US" sz="2400" dirty="0">
                <a:solidFill>
                  <a:srgbClr val="FFFFFF"/>
                </a:solidFill>
              </a:rPr>
            </a:br>
            <a:r>
              <a:rPr lang="en-US" sz="2400" b="0" i="0" dirty="0" err="1">
                <a:solidFill>
                  <a:srgbClr val="FFFFFF"/>
                </a:solidFill>
                <a:effectLst/>
              </a:rPr>
              <a:t>Для</a:t>
            </a:r>
            <a:r>
              <a:rPr lang="en-US" sz="2400" b="0" i="0" dirty="0">
                <a:solidFill>
                  <a:srgbClr val="FFFFFF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FFFFFF"/>
                </a:solidFill>
                <a:effectLst/>
              </a:rPr>
              <a:t>тебе</a:t>
            </a:r>
            <a:r>
              <a:rPr lang="en-US" sz="2400" b="0" i="0" dirty="0">
                <a:solidFill>
                  <a:srgbClr val="FFFFFF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FFFFFF"/>
                </a:solidFill>
                <a:effectLst/>
              </a:rPr>
              <a:t>ліс</a:t>
            </a:r>
            <a:r>
              <a:rPr lang="en-US" sz="2400" b="0" i="0" dirty="0">
                <a:solidFill>
                  <a:srgbClr val="FFFFFF"/>
                </a:solidFill>
                <a:effectLst/>
              </a:rPr>
              <a:t> – </a:t>
            </a:r>
            <a:r>
              <a:rPr lang="en-US" sz="2400" b="0" i="0" dirty="0" err="1">
                <a:solidFill>
                  <a:srgbClr val="FFFFFF"/>
                </a:solidFill>
                <a:effectLst/>
              </a:rPr>
              <a:t>це</a:t>
            </a:r>
            <a:r>
              <a:rPr lang="en-US" sz="2400" b="0" i="0" dirty="0">
                <a:solidFill>
                  <a:srgbClr val="FFFFFF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FFFFFF"/>
                </a:solidFill>
                <a:effectLst/>
              </a:rPr>
              <a:t>темні</a:t>
            </a:r>
            <a:r>
              <a:rPr lang="en-US" sz="2400" b="0" i="0" dirty="0">
                <a:solidFill>
                  <a:srgbClr val="FFFFFF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FFFFFF"/>
                </a:solidFill>
                <a:effectLst/>
              </a:rPr>
              <a:t>хащі</a:t>
            </a:r>
            <a:r>
              <a:rPr lang="en-US" sz="2400" b="0" i="0" dirty="0">
                <a:solidFill>
                  <a:srgbClr val="FFFFFF"/>
                </a:solidFill>
                <a:effectLst/>
              </a:rPr>
              <a:t>,</a:t>
            </a:r>
            <a:br>
              <a:rPr lang="en-US" sz="2400" dirty="0">
                <a:solidFill>
                  <a:srgbClr val="FFFFFF"/>
                </a:solidFill>
              </a:rPr>
            </a:br>
            <a:r>
              <a:rPr lang="en-US" sz="2400" b="0" i="0" dirty="0" err="1">
                <a:solidFill>
                  <a:srgbClr val="FFFFFF"/>
                </a:solidFill>
                <a:effectLst/>
              </a:rPr>
              <a:t>Що</a:t>
            </a:r>
            <a:r>
              <a:rPr lang="en-US" sz="2400" b="0" i="0" dirty="0">
                <a:solidFill>
                  <a:srgbClr val="FFFFFF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FFFFFF"/>
                </a:solidFill>
                <a:effectLst/>
              </a:rPr>
              <a:t>треба</a:t>
            </a:r>
            <a:r>
              <a:rPr lang="en-US" sz="2400" b="0" i="0" dirty="0">
                <a:solidFill>
                  <a:srgbClr val="FFFFFF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FFFFFF"/>
                </a:solidFill>
                <a:effectLst/>
              </a:rPr>
              <a:t>чистить</a:t>
            </a:r>
            <a:r>
              <a:rPr lang="en-US" sz="2400" b="0" i="0" dirty="0">
                <a:solidFill>
                  <a:srgbClr val="FFFFFF"/>
                </a:solidFill>
                <a:effectLst/>
              </a:rPr>
              <a:t> і </a:t>
            </a:r>
            <a:r>
              <a:rPr lang="en-US" sz="2400" b="0" i="0" dirty="0" err="1">
                <a:solidFill>
                  <a:srgbClr val="FFFFFF"/>
                </a:solidFill>
                <a:effectLst/>
              </a:rPr>
              <a:t>сушить</a:t>
            </a:r>
            <a:r>
              <a:rPr lang="en-US" sz="2400" b="0" i="0" dirty="0">
                <a:solidFill>
                  <a:srgbClr val="FFFFFF"/>
                </a:solidFill>
                <a:effectLst/>
              </a:rPr>
              <a:t>,</a:t>
            </a:r>
            <a:br>
              <a:rPr lang="en-US" sz="2400" dirty="0">
                <a:solidFill>
                  <a:srgbClr val="FFFFFF"/>
                </a:solidFill>
              </a:rPr>
            </a:br>
            <a:r>
              <a:rPr lang="en-US" sz="2400" b="0" i="0" dirty="0" err="1">
                <a:solidFill>
                  <a:srgbClr val="FFFFFF"/>
                </a:solidFill>
                <a:effectLst/>
              </a:rPr>
              <a:t>Для</a:t>
            </a:r>
            <a:r>
              <a:rPr lang="en-US" sz="2400" b="0" i="0" dirty="0">
                <a:solidFill>
                  <a:srgbClr val="FFFFFF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FFFFFF"/>
                </a:solidFill>
                <a:effectLst/>
              </a:rPr>
              <a:t>мене</a:t>
            </a:r>
            <a:r>
              <a:rPr lang="en-US" sz="2400" b="0" i="0" dirty="0">
                <a:solidFill>
                  <a:srgbClr val="FFFFFF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FFFFFF"/>
                </a:solidFill>
                <a:effectLst/>
              </a:rPr>
              <a:t>ліс</a:t>
            </a:r>
            <a:r>
              <a:rPr lang="en-US" sz="2400" b="0" i="0" dirty="0">
                <a:solidFill>
                  <a:srgbClr val="FFFFFF"/>
                </a:solidFill>
                <a:effectLst/>
              </a:rPr>
              <a:t> – </a:t>
            </a:r>
            <a:r>
              <a:rPr lang="en-US" sz="2400" b="0" i="0" dirty="0" err="1">
                <a:solidFill>
                  <a:srgbClr val="FFFFFF"/>
                </a:solidFill>
                <a:effectLst/>
              </a:rPr>
              <a:t>мій</a:t>
            </a:r>
            <a:r>
              <a:rPr lang="en-US" sz="2400" b="0" i="0" dirty="0">
                <a:solidFill>
                  <a:srgbClr val="FFFFFF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FFFFFF"/>
                </a:solidFill>
                <a:effectLst/>
              </a:rPr>
              <a:t>друг</a:t>
            </a:r>
            <a:r>
              <a:rPr lang="en-US" sz="2400" b="0" i="0" dirty="0">
                <a:solidFill>
                  <a:srgbClr val="FFFFFF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FFFFFF"/>
                </a:solidFill>
                <a:effectLst/>
              </a:rPr>
              <a:t>найкращий</a:t>
            </a:r>
            <a:r>
              <a:rPr lang="en-US" sz="2400" b="0" i="0" dirty="0">
                <a:solidFill>
                  <a:srgbClr val="FFFFFF"/>
                </a:solidFill>
                <a:effectLst/>
              </a:rPr>
              <a:t>,</a:t>
            </a:r>
            <a:br>
              <a:rPr lang="en-US" sz="2400" dirty="0">
                <a:solidFill>
                  <a:srgbClr val="FFFFFF"/>
                </a:solidFill>
              </a:rPr>
            </a:br>
            <a:r>
              <a:rPr lang="en-US" sz="2400" b="0" i="0" dirty="0" err="1">
                <a:solidFill>
                  <a:srgbClr val="FFFFFF"/>
                </a:solidFill>
                <a:effectLst/>
              </a:rPr>
              <a:t>Без</a:t>
            </a:r>
            <a:r>
              <a:rPr lang="en-US" sz="2400" b="0" i="0" dirty="0">
                <a:solidFill>
                  <a:srgbClr val="FFFFFF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FFFFFF"/>
                </a:solidFill>
                <a:effectLst/>
              </a:rPr>
              <a:t>нього</a:t>
            </a:r>
            <a:r>
              <a:rPr lang="en-US" sz="2400" b="0" i="0" dirty="0">
                <a:solidFill>
                  <a:srgbClr val="FFFFFF"/>
                </a:solidFill>
                <a:effectLst/>
              </a:rPr>
              <a:t> я </a:t>
            </a:r>
            <a:r>
              <a:rPr lang="en-US" sz="2400" b="0" i="0" dirty="0" err="1">
                <a:solidFill>
                  <a:srgbClr val="FFFFFF"/>
                </a:solidFill>
                <a:effectLst/>
              </a:rPr>
              <a:t>не</a:t>
            </a:r>
            <a:r>
              <a:rPr lang="en-US" sz="2400" b="0" i="0" dirty="0">
                <a:solidFill>
                  <a:srgbClr val="FFFFFF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FFFFFF"/>
                </a:solidFill>
                <a:effectLst/>
              </a:rPr>
              <a:t>можу</a:t>
            </a:r>
            <a:r>
              <a:rPr lang="en-US" sz="2400" b="0" i="0" dirty="0">
                <a:solidFill>
                  <a:srgbClr val="FFFFFF"/>
                </a:solidFill>
                <a:effectLst/>
              </a:rPr>
              <a:t> </a:t>
            </a:r>
            <a:r>
              <a:rPr lang="en-US" sz="2400" b="0" i="0" dirty="0" err="1">
                <a:solidFill>
                  <a:srgbClr val="FFFFFF"/>
                </a:solidFill>
                <a:effectLst/>
              </a:rPr>
              <a:t>жить</a:t>
            </a:r>
            <a:r>
              <a:rPr lang="en-US" sz="2400" b="0" i="0" dirty="0">
                <a:solidFill>
                  <a:srgbClr val="FFFFFF"/>
                </a:solidFill>
                <a:effectLst/>
              </a:rPr>
              <a:t>.</a:t>
            </a:r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3608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21F9D479-4EB1-43A1-AEDA-63A8194985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" r="-1" b="10114"/>
          <a:stretch/>
        </p:blipFill>
        <p:spPr bwMode="auto">
          <a:xfrm>
            <a:off x="321733" y="321733"/>
            <a:ext cx="11548534" cy="62145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id="{2DBA695E-DF3F-4CEC-8273-47814893C40D}"/>
              </a:ext>
            </a:extLst>
          </p:cNvPr>
          <p:cNvSpPr/>
          <p:nvPr/>
        </p:nvSpPr>
        <p:spPr>
          <a:xfrm>
            <a:off x="545690" y="575187"/>
            <a:ext cx="4114799" cy="3126658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Попрацюйте з текстом казки та дайте відповіді на запитання</a:t>
            </a:r>
          </a:p>
        </p:txBody>
      </p:sp>
    </p:spTree>
    <p:extLst>
      <p:ext uri="{BB962C8B-B14F-4D97-AF65-F5344CB8AC3E}">
        <p14:creationId xmlns:p14="http://schemas.microsoft.com/office/powerpoint/2010/main" val="3389573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218" name="Picture 2" descr="ліс">
            <a:extLst>
              <a:ext uri="{FF2B5EF4-FFF2-40B4-BE49-F238E27FC236}">
                <a16:creationId xmlns:a16="http://schemas.microsoft.com/office/drawing/2014/main" id="{9595EA58-0C44-4BF0-950F-FD5BD11013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9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кутник: округлені кути 2">
            <a:extLst>
              <a:ext uri="{FF2B5EF4-FFF2-40B4-BE49-F238E27FC236}">
                <a16:creationId xmlns:a16="http://schemas.microsoft.com/office/drawing/2014/main" id="{A3483D6F-E9B8-4970-8BB5-9FA688426E8E}"/>
              </a:ext>
            </a:extLst>
          </p:cNvPr>
          <p:cNvSpPr/>
          <p:nvPr/>
        </p:nvSpPr>
        <p:spPr>
          <a:xfrm>
            <a:off x="7431663" y="2949677"/>
            <a:ext cx="4350774" cy="311191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Як діти відреагували на слова діда чи повірили йому?</a:t>
            </a:r>
          </a:p>
          <a:p>
            <a:pPr algn="ctr"/>
            <a:r>
              <a:rPr lang="uk-UA" sz="2800" dirty="0"/>
              <a:t>Чому на Вашу думку дід каявся? Що відчував у ці хвилини?</a:t>
            </a:r>
          </a:p>
          <a:p>
            <a:pPr algn="ctr"/>
            <a:endParaRPr lang="uk-UA" dirty="0"/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F732DED7-C630-47F8-AE32-D25D32E8E49B}"/>
              </a:ext>
            </a:extLst>
          </p:cNvPr>
          <p:cNvSpPr/>
          <p:nvPr/>
        </p:nvSpPr>
        <p:spPr>
          <a:xfrm>
            <a:off x="545690" y="516194"/>
            <a:ext cx="3333136" cy="222700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/>
              <a:t>Як </a:t>
            </a:r>
            <a:r>
              <a:rPr lang="uk-UA" sz="2400" dirty="0" err="1"/>
              <a:t>Хуха</a:t>
            </a:r>
            <a:r>
              <a:rPr lang="uk-UA" sz="2400" dirty="0"/>
              <a:t> допомогла своєму кривднику? Чи можна її вчинок назвати гуманним?</a:t>
            </a:r>
          </a:p>
        </p:txBody>
      </p:sp>
    </p:spTree>
    <p:extLst>
      <p:ext uri="{BB962C8B-B14F-4D97-AF65-F5344CB8AC3E}">
        <p14:creationId xmlns:p14="http://schemas.microsoft.com/office/powerpoint/2010/main" val="815611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42" name="Picture 2" descr="хуха моховинка">
            <a:extLst>
              <a:ext uri="{FF2B5EF4-FFF2-40B4-BE49-F238E27FC236}">
                <a16:creationId xmlns:a16="http://schemas.microsoft.com/office/drawing/2014/main" id="{00F2C06C-1F58-48C1-85A8-2F9B56A8ED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2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кутник: округлені кути 1">
            <a:extLst>
              <a:ext uri="{FF2B5EF4-FFF2-40B4-BE49-F238E27FC236}">
                <a16:creationId xmlns:a16="http://schemas.microsoft.com/office/drawing/2014/main" id="{D246E569-958A-4C54-915D-521FC981D150}"/>
              </a:ext>
            </a:extLst>
          </p:cNvPr>
          <p:cNvSpPr/>
          <p:nvPr/>
        </p:nvSpPr>
        <p:spPr>
          <a:xfrm>
            <a:off x="1091381" y="516193"/>
            <a:ext cx="4262284" cy="539791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/>
              <a:t>Що в поведінці персонажів вас вразило?</a:t>
            </a:r>
          </a:p>
          <a:p>
            <a:pPr algn="ctr"/>
            <a:r>
              <a:rPr lang="uk-UA" sz="2400" dirty="0"/>
              <a:t>Як ви розумієте слова Моховинки: « Вони (</a:t>
            </a:r>
            <a:r>
              <a:rPr lang="uk-UA" sz="2400" dirty="0" err="1"/>
              <a:t>Хухи</a:t>
            </a:r>
            <a:r>
              <a:rPr lang="uk-UA" sz="2400" dirty="0"/>
              <a:t>) роблять добро з повинності»?</a:t>
            </a:r>
          </a:p>
          <a:p>
            <a:pPr algn="ctr"/>
            <a:r>
              <a:rPr lang="uk-UA" sz="2400" dirty="0"/>
              <a:t>Чому, на вашу думку, усупереч законам Хух Моховинка стала видимою під час розмови з дідом?</a:t>
            </a:r>
          </a:p>
          <a:p>
            <a:pPr algn="ctr"/>
            <a:r>
              <a:rPr lang="uk-UA" sz="2400" dirty="0"/>
              <a:t>Що свідчить про толерантність Моховинки?</a:t>
            </a:r>
          </a:p>
        </p:txBody>
      </p:sp>
    </p:spTree>
    <p:extLst>
      <p:ext uri="{BB962C8B-B14F-4D97-AF65-F5344CB8AC3E}">
        <p14:creationId xmlns:p14="http://schemas.microsoft.com/office/powerpoint/2010/main" val="569491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Хуха Моховинка - Home | Facebook">
            <a:extLst>
              <a:ext uri="{FF2B5EF4-FFF2-40B4-BE49-F238E27FC236}">
                <a16:creationId xmlns:a16="http://schemas.microsoft.com/office/drawing/2014/main" id="{FEE3A177-E7F5-454A-89AA-9C97A8ED3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32888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я 2">
            <a:extLst>
              <a:ext uri="{FF2B5EF4-FFF2-40B4-BE49-F238E27FC236}">
                <a16:creationId xmlns:a16="http://schemas.microsoft.com/office/drawing/2014/main" id="{2F1CCCB2-802D-488B-90F8-FF3761C1F9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089271"/>
              </p:ext>
            </p:extLst>
          </p:nvPr>
        </p:nvGraphicFramePr>
        <p:xfrm>
          <a:off x="3288890" y="0"/>
          <a:ext cx="8903109" cy="6858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23914">
                  <a:extLst>
                    <a:ext uri="{9D8B030D-6E8A-4147-A177-3AD203B41FA5}">
                      <a16:colId xmlns:a16="http://schemas.microsoft.com/office/drawing/2014/main" val="4186185437"/>
                    </a:ext>
                  </a:extLst>
                </a:gridCol>
                <a:gridCol w="6279195">
                  <a:extLst>
                    <a:ext uri="{9D8B030D-6E8A-4147-A177-3AD203B41FA5}">
                      <a16:colId xmlns:a16="http://schemas.microsoft.com/office/drawing/2014/main" val="3900512668"/>
                    </a:ext>
                  </a:extLst>
                </a:gridCol>
              </a:tblGrid>
              <a:tr h="857250">
                <a:tc>
                  <a:txBody>
                    <a:bodyPr/>
                    <a:lstStyle/>
                    <a:p>
                      <a:r>
                        <a:rPr lang="uk-UA" sz="2800" dirty="0"/>
                        <a:t>Автор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8685906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r>
                        <a:rPr lang="uk-UA" sz="2000" dirty="0"/>
                        <a:t>Назва твору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2426006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r>
                        <a:rPr lang="uk-UA" sz="2000" dirty="0"/>
                        <a:t>Літературний рід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6657095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r>
                        <a:rPr lang="uk-UA" sz="2000" dirty="0"/>
                        <a:t>Жанр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4376786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r>
                        <a:rPr lang="uk-UA" sz="2000" dirty="0"/>
                        <a:t>Головний персонаж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0467643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r>
                        <a:rPr lang="uk-UA" sz="2000" dirty="0"/>
                        <a:t>Другорядні персонажі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146345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r>
                        <a:rPr lang="uk-UA" sz="2000" dirty="0"/>
                        <a:t>Раджу прочитати твір</a:t>
                      </a:r>
                    </a:p>
                    <a:p>
                      <a:r>
                        <a:rPr lang="uk-UA" sz="2000" dirty="0"/>
                        <a:t>(кому?)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7497759"/>
                  </a:ext>
                </a:extLst>
              </a:tr>
              <a:tr h="857250">
                <a:tc>
                  <a:txBody>
                    <a:bodyPr/>
                    <a:lstStyle/>
                    <a:p>
                      <a:r>
                        <a:rPr lang="uk-UA" sz="2000" dirty="0"/>
                        <a:t>Раджу прочитати твір</a:t>
                      </a:r>
                    </a:p>
                    <a:p>
                      <a:r>
                        <a:rPr lang="uk-UA" sz="2000" dirty="0"/>
                        <a:t>(з якою метою)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90574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84640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543</Words>
  <Application>Microsoft Office PowerPoint</Application>
  <PresentationFormat>Широкий екран</PresentationFormat>
  <Paragraphs>61</Paragraphs>
  <Slides>11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Open Sans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татьяна якушко</dc:creator>
  <cp:lastModifiedBy>татьяна якушко</cp:lastModifiedBy>
  <cp:revision>1</cp:revision>
  <dcterms:created xsi:type="dcterms:W3CDTF">2021-11-17T16:00:49Z</dcterms:created>
  <dcterms:modified xsi:type="dcterms:W3CDTF">2021-11-17T18:16:14Z</dcterms:modified>
</cp:coreProperties>
</file>