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1849" r:id="rId3"/>
    <p:sldId id="2012" r:id="rId4"/>
    <p:sldId id="1850" r:id="rId5"/>
    <p:sldId id="1851" r:id="rId6"/>
    <p:sldId id="1877" r:id="rId7"/>
    <p:sldId id="2043" r:id="rId8"/>
    <p:sldId id="2045" r:id="rId9"/>
    <p:sldId id="2051" r:id="rId10"/>
    <p:sldId id="2052" r:id="rId11"/>
    <p:sldId id="2053" r:id="rId12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426B"/>
    <a:srgbClr val="FF0000"/>
    <a:srgbClr val="008000"/>
    <a:srgbClr val="E1292B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Стиль із теми 2 –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Стиль із теми 2 – акцент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19" autoAdjust="0"/>
    <p:restoredTop sz="94892" autoAdjust="0"/>
  </p:normalViewPr>
  <p:slideViewPr>
    <p:cSldViewPr snapToGrid="0">
      <p:cViewPr varScale="1">
        <p:scale>
          <a:sx n="72" d="100"/>
          <a:sy n="72" d="100"/>
        </p:scale>
        <p:origin x="6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7C1D0A-B9C4-4548-91F6-1922859C24DA}" type="datetimeFigureOut">
              <a:rPr lang="uk-UA" smtClean="0"/>
              <a:t>23.11.2022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5CB05D-96F8-4967-8A65-A7CBBD7B18D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453790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hyperlink" Target="https://teach-inf.com.ua/" TargetMode="Externa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teach-inf.com.ua/" TargetMode="Externa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4">
            <a:extLst>
              <a:ext uri="{FF2B5EF4-FFF2-40B4-BE49-F238E27FC236}">
                <a16:creationId xmlns:a16="http://schemas.microsoft.com/office/drawing/2014/main" id="{E8F3C2F1-0DC4-45E3-BAAB-DA6DD953FC7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3527436"/>
            <a:ext cx="12192000" cy="3357563"/>
          </a:xfrm>
          <a:prstGeom prst="rect">
            <a:avLst/>
          </a:prstGeom>
          <a:solidFill>
            <a:srgbClr val="398AC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uk-UA" sz="1800" b="0" i="0" u="none" strike="noStrike" kern="0" cap="none" spc="0" normalizeH="0" baseline="0" noProof="0">
              <a:ln>
                <a:noFill/>
              </a:ln>
              <a:solidFill>
                <a:srgbClr val="19426B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27" name="Rectangle 17">
            <a:extLst>
              <a:ext uri="{FF2B5EF4-FFF2-40B4-BE49-F238E27FC236}">
                <a16:creationId xmlns:a16="http://schemas.microsoft.com/office/drawing/2014/main" id="{506EFD4C-F146-45D5-8D63-21559ADEBADE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0" y="3141663"/>
            <a:ext cx="12192000" cy="431800"/>
          </a:xfrm>
          <a:prstGeom prst="rect">
            <a:avLst/>
          </a:prstGeom>
          <a:solidFill>
            <a:srgbClr val="19426B"/>
          </a:solidFill>
          <a:ln w="9525">
            <a:solidFill>
              <a:srgbClr val="19426B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uk-UA" sz="1800" b="0" i="0" u="none" strike="noStrike" kern="0" cap="none" spc="0" normalizeH="0" baseline="0" noProof="0">
              <a:ln>
                <a:noFill/>
              </a:ln>
              <a:solidFill>
                <a:srgbClr val="19426B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28" name="Підзаголовок 2">
            <a:extLst>
              <a:ext uri="{FF2B5EF4-FFF2-40B4-BE49-F238E27FC236}">
                <a16:creationId xmlns:a16="http://schemas.microsoft.com/office/drawing/2014/main" id="{BF7D2BBB-CA7C-42A3-BCEF-33CA84E79A7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807947" y="3184362"/>
            <a:ext cx="6363424" cy="403410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lang="uk-UA" sz="16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</a:defRPr>
            </a:lvl1pPr>
          </a:lstStyle>
          <a:p>
            <a:pPr marL="0" marR="0" lvl="0" indent="0" algn="r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8BBC00"/>
              </a:buClr>
              <a:buSzTx/>
              <a:buFont typeface="Wingdings" panose="05000000000000000000" pitchFamily="2" charset="2"/>
              <a:buNone/>
              <a:tabLst/>
            </a:pPr>
            <a:r>
              <a:rPr lang="uk-UA" dirty="0"/>
              <a:t>Зразок підзаголовка</a:t>
            </a:r>
          </a:p>
        </p:txBody>
      </p:sp>
      <p:grpSp>
        <p:nvGrpSpPr>
          <p:cNvPr id="29" name="Групувати 28">
            <a:extLst>
              <a:ext uri="{FF2B5EF4-FFF2-40B4-BE49-F238E27FC236}">
                <a16:creationId xmlns:a16="http://schemas.microsoft.com/office/drawing/2014/main" id="{F530426D-39EA-4748-A061-C4ACEF33EC1E}"/>
              </a:ext>
            </a:extLst>
          </p:cNvPr>
          <p:cNvGrpSpPr/>
          <p:nvPr userDrawn="1"/>
        </p:nvGrpSpPr>
        <p:grpSpPr>
          <a:xfrm>
            <a:off x="110888" y="992033"/>
            <a:ext cx="6123569" cy="4834253"/>
            <a:chOff x="498986" y="752629"/>
            <a:chExt cx="5959414" cy="4704661"/>
          </a:xfrm>
        </p:grpSpPr>
        <p:grpSp>
          <p:nvGrpSpPr>
            <p:cNvPr id="30" name="Графіка 3">
              <a:extLst>
                <a:ext uri="{FF2B5EF4-FFF2-40B4-BE49-F238E27FC236}">
                  <a16:creationId xmlns:a16="http://schemas.microsoft.com/office/drawing/2014/main" id="{990626FF-61E0-44E7-8FF9-357AED66083D}"/>
                </a:ext>
              </a:extLst>
            </p:cNvPr>
            <p:cNvGrpSpPr/>
            <p:nvPr/>
          </p:nvGrpSpPr>
          <p:grpSpPr>
            <a:xfrm>
              <a:off x="498986" y="752629"/>
              <a:ext cx="5959414" cy="4704661"/>
              <a:chOff x="498986" y="752629"/>
              <a:chExt cx="5959414" cy="4704661"/>
            </a:xfrm>
          </p:grpSpPr>
          <p:sp>
            <p:nvSpPr>
              <p:cNvPr id="32" name="Полілінія: фігура 31">
                <a:extLst>
                  <a:ext uri="{FF2B5EF4-FFF2-40B4-BE49-F238E27FC236}">
                    <a16:creationId xmlns:a16="http://schemas.microsoft.com/office/drawing/2014/main" id="{BE64343A-5010-471C-938A-3B406D85DCFD}"/>
                  </a:ext>
                </a:extLst>
              </p:cNvPr>
              <p:cNvSpPr/>
              <p:nvPr/>
            </p:nvSpPr>
            <p:spPr>
              <a:xfrm>
                <a:off x="498986" y="5024729"/>
                <a:ext cx="5959414" cy="432561"/>
              </a:xfrm>
              <a:custGeom>
                <a:avLst/>
                <a:gdLst>
                  <a:gd name="connsiteX0" fmla="*/ 5959415 w 5959414"/>
                  <a:gd name="connsiteY0" fmla="*/ 216281 h 432561"/>
                  <a:gd name="connsiteX1" fmla="*/ 2979707 w 5959414"/>
                  <a:gd name="connsiteY1" fmla="*/ 432561 h 432561"/>
                  <a:gd name="connsiteX2" fmla="*/ 0 w 5959414"/>
                  <a:gd name="connsiteY2" fmla="*/ 216281 h 432561"/>
                  <a:gd name="connsiteX3" fmla="*/ 2979707 w 5959414"/>
                  <a:gd name="connsiteY3" fmla="*/ 0 h 432561"/>
                  <a:gd name="connsiteX4" fmla="*/ 5959415 w 5959414"/>
                  <a:gd name="connsiteY4" fmla="*/ 216281 h 4325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959414" h="432561">
                    <a:moveTo>
                      <a:pt x="5959415" y="216281"/>
                    </a:moveTo>
                    <a:cubicBezTo>
                      <a:pt x="5959415" y="335713"/>
                      <a:pt x="4625312" y="432561"/>
                      <a:pt x="2979707" y="432561"/>
                    </a:cubicBezTo>
                    <a:cubicBezTo>
                      <a:pt x="1334103" y="432561"/>
                      <a:pt x="0" y="335713"/>
                      <a:pt x="0" y="216281"/>
                    </a:cubicBezTo>
                    <a:cubicBezTo>
                      <a:pt x="0" y="96848"/>
                      <a:pt x="1334103" y="0"/>
                      <a:pt x="2979707" y="0"/>
                    </a:cubicBezTo>
                    <a:cubicBezTo>
                      <a:pt x="4625312" y="203"/>
                      <a:pt x="5959415" y="96848"/>
                      <a:pt x="5959415" y="216281"/>
                    </a:cubicBezTo>
                    <a:close/>
                  </a:path>
                </a:pathLst>
              </a:custGeom>
              <a:solidFill>
                <a:srgbClr val="000000">
                  <a:alpha val="20000"/>
                </a:srgbClr>
              </a:solidFill>
              <a:ln w="2031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uk-UA"/>
              </a:p>
            </p:txBody>
          </p:sp>
          <p:grpSp>
            <p:nvGrpSpPr>
              <p:cNvPr id="33" name="Графіка 3">
                <a:extLst>
                  <a:ext uri="{FF2B5EF4-FFF2-40B4-BE49-F238E27FC236}">
                    <a16:creationId xmlns:a16="http://schemas.microsoft.com/office/drawing/2014/main" id="{3585397E-4D15-4802-9B33-CE5EA34419F7}"/>
                  </a:ext>
                </a:extLst>
              </p:cNvPr>
              <p:cNvGrpSpPr/>
              <p:nvPr/>
            </p:nvGrpSpPr>
            <p:grpSpPr>
              <a:xfrm>
                <a:off x="818828" y="752629"/>
                <a:ext cx="5132543" cy="4562847"/>
                <a:chOff x="818828" y="752629"/>
                <a:chExt cx="5132543" cy="4562847"/>
              </a:xfrm>
            </p:grpSpPr>
            <p:sp>
              <p:nvSpPr>
                <p:cNvPr id="35" name="Полілінія: фігура 34">
                  <a:extLst>
                    <a:ext uri="{FF2B5EF4-FFF2-40B4-BE49-F238E27FC236}">
                      <a16:creationId xmlns:a16="http://schemas.microsoft.com/office/drawing/2014/main" id="{EE8933C1-488C-4ACC-B2FF-A1C124724A68}"/>
                    </a:ext>
                  </a:extLst>
                </p:cNvPr>
                <p:cNvSpPr/>
                <p:nvPr/>
              </p:nvSpPr>
              <p:spPr>
                <a:xfrm>
                  <a:off x="818828" y="752629"/>
                  <a:ext cx="5132339" cy="3033014"/>
                </a:xfrm>
                <a:custGeom>
                  <a:avLst/>
                  <a:gdLst>
                    <a:gd name="connsiteX0" fmla="*/ 5132340 w 5132339"/>
                    <a:gd name="connsiteY0" fmla="*/ 3033015 h 3033014"/>
                    <a:gd name="connsiteX1" fmla="*/ 0 w 5132339"/>
                    <a:gd name="connsiteY1" fmla="*/ 3033015 h 3033014"/>
                    <a:gd name="connsiteX2" fmla="*/ 0 w 5132339"/>
                    <a:gd name="connsiteY2" fmla="*/ 305601 h 3033014"/>
                    <a:gd name="connsiteX3" fmla="*/ 305601 w 5132339"/>
                    <a:gd name="connsiteY3" fmla="*/ 0 h 3033014"/>
                    <a:gd name="connsiteX4" fmla="*/ 4847085 w 5132339"/>
                    <a:gd name="connsiteY4" fmla="*/ 0 h 3033014"/>
                    <a:gd name="connsiteX5" fmla="*/ 5132340 w 5132339"/>
                    <a:gd name="connsiteY5" fmla="*/ 285254 h 3033014"/>
                    <a:gd name="connsiteX6" fmla="*/ 5132340 w 5132339"/>
                    <a:gd name="connsiteY6" fmla="*/ 3033015 h 303301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5132339" h="3033014">
                      <a:moveTo>
                        <a:pt x="5132340" y="3033015"/>
                      </a:moveTo>
                      <a:lnTo>
                        <a:pt x="0" y="3033015"/>
                      </a:lnTo>
                      <a:lnTo>
                        <a:pt x="0" y="305601"/>
                      </a:lnTo>
                      <a:cubicBezTo>
                        <a:pt x="0" y="137541"/>
                        <a:pt x="137541" y="0"/>
                        <a:pt x="305601" y="0"/>
                      </a:cubicBezTo>
                      <a:lnTo>
                        <a:pt x="4847085" y="0"/>
                      </a:lnTo>
                      <a:cubicBezTo>
                        <a:pt x="5003955" y="0"/>
                        <a:pt x="5132340" y="128385"/>
                        <a:pt x="5132340" y="285254"/>
                      </a:cubicBezTo>
                      <a:lnTo>
                        <a:pt x="5132340" y="3033015"/>
                      </a:lnTo>
                      <a:close/>
                    </a:path>
                  </a:pathLst>
                </a:custGeom>
                <a:solidFill>
                  <a:srgbClr val="182632"/>
                </a:solidFill>
                <a:ln w="20318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uk-UA"/>
                </a:p>
              </p:txBody>
            </p:sp>
            <p:sp>
              <p:nvSpPr>
                <p:cNvPr id="36" name="Полілінія: фігура 35">
                  <a:extLst>
                    <a:ext uri="{FF2B5EF4-FFF2-40B4-BE49-F238E27FC236}">
                      <a16:creationId xmlns:a16="http://schemas.microsoft.com/office/drawing/2014/main" id="{DD3DC28A-3887-4759-83B4-3BE1F94BABE1}"/>
                    </a:ext>
                  </a:extLst>
                </p:cNvPr>
                <p:cNvSpPr/>
                <p:nvPr/>
              </p:nvSpPr>
              <p:spPr>
                <a:xfrm>
                  <a:off x="818828" y="3785643"/>
                  <a:ext cx="5132543" cy="460028"/>
                </a:xfrm>
                <a:custGeom>
                  <a:avLst/>
                  <a:gdLst>
                    <a:gd name="connsiteX0" fmla="*/ 4672311 w 5132543"/>
                    <a:gd name="connsiteY0" fmla="*/ 460028 h 460028"/>
                    <a:gd name="connsiteX1" fmla="*/ 460029 w 5132543"/>
                    <a:gd name="connsiteY1" fmla="*/ 460028 h 460028"/>
                    <a:gd name="connsiteX2" fmla="*/ 0 w 5132543"/>
                    <a:gd name="connsiteY2" fmla="*/ 0 h 460028"/>
                    <a:gd name="connsiteX3" fmla="*/ 0 w 5132543"/>
                    <a:gd name="connsiteY3" fmla="*/ 0 h 460028"/>
                    <a:gd name="connsiteX4" fmla="*/ 5132544 w 5132543"/>
                    <a:gd name="connsiteY4" fmla="*/ 0 h 460028"/>
                    <a:gd name="connsiteX5" fmla="*/ 5132544 w 5132543"/>
                    <a:gd name="connsiteY5" fmla="*/ 0 h 460028"/>
                    <a:gd name="connsiteX6" fmla="*/ 4672311 w 5132543"/>
                    <a:gd name="connsiteY6" fmla="*/ 460028 h 46002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5132543" h="460028">
                      <a:moveTo>
                        <a:pt x="4672311" y="460028"/>
                      </a:moveTo>
                      <a:lnTo>
                        <a:pt x="460029" y="460028"/>
                      </a:lnTo>
                      <a:cubicBezTo>
                        <a:pt x="205904" y="460028"/>
                        <a:pt x="0" y="254124"/>
                        <a:pt x="0" y="0"/>
                      </a:cubicBezTo>
                      <a:lnTo>
                        <a:pt x="0" y="0"/>
                      </a:lnTo>
                      <a:lnTo>
                        <a:pt x="5132544" y="0"/>
                      </a:lnTo>
                      <a:lnTo>
                        <a:pt x="5132544" y="0"/>
                      </a:lnTo>
                      <a:cubicBezTo>
                        <a:pt x="5132340" y="254124"/>
                        <a:pt x="4926436" y="460028"/>
                        <a:pt x="4672311" y="460028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20318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uk-UA"/>
                </a:p>
              </p:txBody>
            </p:sp>
            <p:sp>
              <p:nvSpPr>
                <p:cNvPr id="37" name="Полілінія: фігура 36">
                  <a:extLst>
                    <a:ext uri="{FF2B5EF4-FFF2-40B4-BE49-F238E27FC236}">
                      <a16:creationId xmlns:a16="http://schemas.microsoft.com/office/drawing/2014/main" id="{D49C9136-4516-4EE5-87DE-C9B468D7CBC2}"/>
                    </a:ext>
                  </a:extLst>
                </p:cNvPr>
                <p:cNvSpPr/>
                <p:nvPr/>
              </p:nvSpPr>
              <p:spPr>
                <a:xfrm>
                  <a:off x="2915916" y="4245671"/>
                  <a:ext cx="931247" cy="774988"/>
                </a:xfrm>
                <a:custGeom>
                  <a:avLst/>
                  <a:gdLst>
                    <a:gd name="connsiteX0" fmla="*/ 0 w 931247"/>
                    <a:gd name="connsiteY0" fmla="*/ 0 h 774988"/>
                    <a:gd name="connsiteX1" fmla="*/ 931247 w 931247"/>
                    <a:gd name="connsiteY1" fmla="*/ 0 h 774988"/>
                    <a:gd name="connsiteX2" fmla="*/ 931247 w 931247"/>
                    <a:gd name="connsiteY2" fmla="*/ 774988 h 774988"/>
                    <a:gd name="connsiteX3" fmla="*/ 0 w 931247"/>
                    <a:gd name="connsiteY3" fmla="*/ 774988 h 77498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931247" h="774988">
                      <a:moveTo>
                        <a:pt x="0" y="0"/>
                      </a:moveTo>
                      <a:lnTo>
                        <a:pt x="931247" y="0"/>
                      </a:lnTo>
                      <a:lnTo>
                        <a:pt x="931247" y="774988"/>
                      </a:lnTo>
                      <a:lnTo>
                        <a:pt x="0" y="774988"/>
                      </a:lnTo>
                      <a:close/>
                    </a:path>
                  </a:pathLst>
                </a:custGeom>
                <a:solidFill>
                  <a:srgbClr val="E1E1E1"/>
                </a:solidFill>
                <a:ln w="20318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uk-UA"/>
                </a:p>
              </p:txBody>
            </p:sp>
            <p:sp>
              <p:nvSpPr>
                <p:cNvPr id="38" name="Полілінія: фігура 37">
                  <a:extLst>
                    <a:ext uri="{FF2B5EF4-FFF2-40B4-BE49-F238E27FC236}">
                      <a16:creationId xmlns:a16="http://schemas.microsoft.com/office/drawing/2014/main" id="{F450669A-B7A1-4458-B8D0-ABAAB01D4A7B}"/>
                    </a:ext>
                  </a:extLst>
                </p:cNvPr>
                <p:cNvSpPr/>
                <p:nvPr/>
              </p:nvSpPr>
              <p:spPr>
                <a:xfrm>
                  <a:off x="2915916" y="4245671"/>
                  <a:ext cx="931247" cy="245579"/>
                </a:xfrm>
                <a:custGeom>
                  <a:avLst/>
                  <a:gdLst>
                    <a:gd name="connsiteX0" fmla="*/ 0 w 931247"/>
                    <a:gd name="connsiteY0" fmla="*/ 0 h 245579"/>
                    <a:gd name="connsiteX1" fmla="*/ 931247 w 931247"/>
                    <a:gd name="connsiteY1" fmla="*/ 0 h 245579"/>
                    <a:gd name="connsiteX2" fmla="*/ 931247 w 931247"/>
                    <a:gd name="connsiteY2" fmla="*/ 245579 h 245579"/>
                    <a:gd name="connsiteX3" fmla="*/ 0 w 931247"/>
                    <a:gd name="connsiteY3" fmla="*/ 245579 h 24557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931247" h="245579">
                      <a:moveTo>
                        <a:pt x="0" y="0"/>
                      </a:moveTo>
                      <a:lnTo>
                        <a:pt x="931247" y="0"/>
                      </a:lnTo>
                      <a:lnTo>
                        <a:pt x="931247" y="245579"/>
                      </a:lnTo>
                      <a:lnTo>
                        <a:pt x="0" y="245579"/>
                      </a:lnTo>
                      <a:close/>
                    </a:path>
                  </a:pathLst>
                </a:custGeom>
                <a:solidFill>
                  <a:srgbClr val="BBBBBB"/>
                </a:solidFill>
                <a:ln w="20318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uk-UA"/>
                </a:p>
              </p:txBody>
            </p:sp>
            <p:sp>
              <p:nvSpPr>
                <p:cNvPr id="39" name="Полілінія: фігура 38">
                  <a:extLst>
                    <a:ext uri="{FF2B5EF4-FFF2-40B4-BE49-F238E27FC236}">
                      <a16:creationId xmlns:a16="http://schemas.microsoft.com/office/drawing/2014/main" id="{E17B8D4F-69AF-4286-B3EA-7DFB0AB3624D}"/>
                    </a:ext>
                  </a:extLst>
                </p:cNvPr>
                <p:cNvSpPr/>
                <p:nvPr/>
              </p:nvSpPr>
              <p:spPr>
                <a:xfrm>
                  <a:off x="2305121" y="5020660"/>
                  <a:ext cx="2153039" cy="294816"/>
                </a:xfrm>
                <a:custGeom>
                  <a:avLst/>
                  <a:gdLst>
                    <a:gd name="connsiteX0" fmla="*/ 2153039 w 2153039"/>
                    <a:gd name="connsiteY0" fmla="*/ 294817 h 294816"/>
                    <a:gd name="connsiteX1" fmla="*/ 0 w 2153039"/>
                    <a:gd name="connsiteY1" fmla="*/ 294817 h 294816"/>
                    <a:gd name="connsiteX2" fmla="*/ 0 w 2153039"/>
                    <a:gd name="connsiteY2" fmla="*/ 244155 h 294816"/>
                    <a:gd name="connsiteX3" fmla="*/ 244155 w 2153039"/>
                    <a:gd name="connsiteY3" fmla="*/ 0 h 294816"/>
                    <a:gd name="connsiteX4" fmla="*/ 1908885 w 2153039"/>
                    <a:gd name="connsiteY4" fmla="*/ 0 h 294816"/>
                    <a:gd name="connsiteX5" fmla="*/ 2153039 w 2153039"/>
                    <a:gd name="connsiteY5" fmla="*/ 244155 h 294816"/>
                    <a:gd name="connsiteX6" fmla="*/ 2153039 w 2153039"/>
                    <a:gd name="connsiteY6" fmla="*/ 294817 h 2948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153039" h="294816">
                      <a:moveTo>
                        <a:pt x="2153039" y="294817"/>
                      </a:moveTo>
                      <a:lnTo>
                        <a:pt x="0" y="294817"/>
                      </a:lnTo>
                      <a:lnTo>
                        <a:pt x="0" y="244155"/>
                      </a:lnTo>
                      <a:cubicBezTo>
                        <a:pt x="0" y="109870"/>
                        <a:pt x="109870" y="0"/>
                        <a:pt x="244155" y="0"/>
                      </a:cubicBezTo>
                      <a:lnTo>
                        <a:pt x="1908885" y="0"/>
                      </a:lnTo>
                      <a:cubicBezTo>
                        <a:pt x="2043170" y="0"/>
                        <a:pt x="2153039" y="109870"/>
                        <a:pt x="2153039" y="244155"/>
                      </a:cubicBezTo>
                      <a:lnTo>
                        <a:pt x="2153039" y="294817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20318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uk-UA"/>
                </a:p>
              </p:txBody>
            </p:sp>
          </p:grpSp>
          <p:sp>
            <p:nvSpPr>
              <p:cNvPr id="34" name="Полілінія: фігура 33">
                <a:extLst>
                  <a:ext uri="{FF2B5EF4-FFF2-40B4-BE49-F238E27FC236}">
                    <a16:creationId xmlns:a16="http://schemas.microsoft.com/office/drawing/2014/main" id="{7A9A3252-813B-44B4-88EB-44709D43A1BE}"/>
                  </a:ext>
                </a:extLst>
              </p:cNvPr>
              <p:cNvSpPr/>
              <p:nvPr/>
            </p:nvSpPr>
            <p:spPr>
              <a:xfrm>
                <a:off x="3218464" y="3855227"/>
                <a:ext cx="290137" cy="290137"/>
              </a:xfrm>
              <a:custGeom>
                <a:avLst/>
                <a:gdLst>
                  <a:gd name="connsiteX0" fmla="*/ 290137 w 290137"/>
                  <a:gd name="connsiteY0" fmla="*/ 145069 h 290137"/>
                  <a:gd name="connsiteX1" fmla="*/ 145069 w 290137"/>
                  <a:gd name="connsiteY1" fmla="*/ 290138 h 290137"/>
                  <a:gd name="connsiteX2" fmla="*/ 0 w 290137"/>
                  <a:gd name="connsiteY2" fmla="*/ 145069 h 290137"/>
                  <a:gd name="connsiteX3" fmla="*/ 145069 w 290137"/>
                  <a:gd name="connsiteY3" fmla="*/ 0 h 290137"/>
                  <a:gd name="connsiteX4" fmla="*/ 290137 w 290137"/>
                  <a:gd name="connsiteY4" fmla="*/ 145069 h 2901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90137" h="290137">
                    <a:moveTo>
                      <a:pt x="290137" y="145069"/>
                    </a:moveTo>
                    <a:cubicBezTo>
                      <a:pt x="290137" y="225233"/>
                      <a:pt x="225233" y="290138"/>
                      <a:pt x="145069" y="290138"/>
                    </a:cubicBezTo>
                    <a:cubicBezTo>
                      <a:pt x="64905" y="290138"/>
                      <a:pt x="0" y="225233"/>
                      <a:pt x="0" y="145069"/>
                    </a:cubicBezTo>
                    <a:cubicBezTo>
                      <a:pt x="0" y="64905"/>
                      <a:pt x="64905" y="0"/>
                      <a:pt x="145069" y="0"/>
                    </a:cubicBezTo>
                    <a:cubicBezTo>
                      <a:pt x="225233" y="-203"/>
                      <a:pt x="290137" y="64905"/>
                      <a:pt x="290137" y="145069"/>
                    </a:cubicBezTo>
                    <a:close/>
                  </a:path>
                </a:pathLst>
              </a:custGeom>
              <a:solidFill>
                <a:srgbClr val="BBBBBB"/>
              </a:solidFill>
              <a:ln w="2031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uk-UA"/>
              </a:p>
            </p:txBody>
          </p:sp>
        </p:grpSp>
        <p:sp>
          <p:nvSpPr>
            <p:cNvPr id="31" name="Прямокутник: округлені кути 30">
              <a:extLst>
                <a:ext uri="{FF2B5EF4-FFF2-40B4-BE49-F238E27FC236}">
                  <a16:creationId xmlns:a16="http://schemas.microsoft.com/office/drawing/2014/main" id="{D7FE2F2D-ECCF-4674-8BD8-A4B8AD0251B0}"/>
                </a:ext>
              </a:extLst>
            </p:cNvPr>
            <p:cNvSpPr/>
            <p:nvPr/>
          </p:nvSpPr>
          <p:spPr>
            <a:xfrm>
              <a:off x="1033888" y="973792"/>
              <a:ext cx="4695303" cy="2519272"/>
            </a:xfrm>
            <a:prstGeom prst="roundRect">
              <a:avLst>
                <a:gd name="adj" fmla="val 3560"/>
              </a:avLst>
            </a:prstGeom>
            <a:solidFill>
              <a:srgbClr val="EDED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</p:grpSp>
      <p:sp>
        <p:nvSpPr>
          <p:cNvPr id="40" name="Прямокутник 39">
            <a:extLst>
              <a:ext uri="{FF2B5EF4-FFF2-40B4-BE49-F238E27FC236}">
                <a16:creationId xmlns:a16="http://schemas.microsoft.com/office/drawing/2014/main" id="{58E5B910-59D3-4561-B04B-CDB620C37F56}"/>
              </a:ext>
            </a:extLst>
          </p:cNvPr>
          <p:cNvSpPr/>
          <p:nvPr userDrawn="1"/>
        </p:nvSpPr>
        <p:spPr>
          <a:xfrm>
            <a:off x="840927" y="1370500"/>
            <a:ext cx="4408377" cy="806701"/>
          </a:xfrm>
          <a:prstGeom prst="rect">
            <a:avLst/>
          </a:prstGeom>
          <a:solidFill>
            <a:srgbClr val="40404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4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panose="020B0604020202020204" pitchFamily="34" charset="0"/>
              </a:rPr>
              <a:t>Інформатика 9</a:t>
            </a:r>
          </a:p>
        </p:txBody>
      </p:sp>
      <p:sp>
        <p:nvSpPr>
          <p:cNvPr id="41" name="Прямокутник 40">
            <a:hlinkClick r:id="rId2"/>
            <a:extLst>
              <a:ext uri="{FF2B5EF4-FFF2-40B4-BE49-F238E27FC236}">
                <a16:creationId xmlns:a16="http://schemas.microsoft.com/office/drawing/2014/main" id="{44C55817-E19F-458F-8064-A4A7EA4FBF08}"/>
              </a:ext>
            </a:extLst>
          </p:cNvPr>
          <p:cNvSpPr/>
          <p:nvPr userDrawn="1"/>
        </p:nvSpPr>
        <p:spPr>
          <a:xfrm>
            <a:off x="3496407" y="3413512"/>
            <a:ext cx="1991775" cy="40341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914377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AU" sz="1600" b="1" kern="0" dirty="0">
                <a:solidFill>
                  <a:srgbClr val="404042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teach-inf.</a:t>
            </a:r>
            <a:r>
              <a:rPr lang="en-US" sz="1600" b="1" kern="0" dirty="0">
                <a:solidFill>
                  <a:srgbClr val="404042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com</a:t>
            </a:r>
            <a:r>
              <a:rPr lang="en-AU" sz="1600" b="1" kern="0" dirty="0">
                <a:solidFill>
                  <a:srgbClr val="404042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.ua</a:t>
            </a:r>
            <a:endParaRPr lang="uk-UA" sz="1600" b="1" kern="0" dirty="0">
              <a:solidFill>
                <a:srgbClr val="404042"/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</p:txBody>
      </p:sp>
      <p:sp>
        <p:nvSpPr>
          <p:cNvPr id="42" name="Прямокутник 41">
            <a:extLst>
              <a:ext uri="{FF2B5EF4-FFF2-40B4-BE49-F238E27FC236}">
                <a16:creationId xmlns:a16="http://schemas.microsoft.com/office/drawing/2014/main" id="{C1AA09D1-0402-4065-8CD5-35C2410563E0}"/>
              </a:ext>
            </a:extLst>
          </p:cNvPr>
          <p:cNvSpPr/>
          <p:nvPr userDrawn="1"/>
        </p:nvSpPr>
        <p:spPr>
          <a:xfrm>
            <a:off x="840927" y="2967652"/>
            <a:ext cx="1582233" cy="442463"/>
          </a:xfrm>
          <a:prstGeom prst="rect">
            <a:avLst/>
          </a:prstGeom>
          <a:solidFill>
            <a:srgbClr val="40404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uk-UA" sz="1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panose="020B0604020202020204" pitchFamily="34" charset="0"/>
              </a:rPr>
              <a:t>за підручником</a:t>
            </a:r>
          </a:p>
        </p:txBody>
      </p:sp>
      <p:sp>
        <p:nvSpPr>
          <p:cNvPr id="43" name="Прямокутник 42">
            <a:extLst>
              <a:ext uri="{FF2B5EF4-FFF2-40B4-BE49-F238E27FC236}">
                <a16:creationId xmlns:a16="http://schemas.microsoft.com/office/drawing/2014/main" id="{A6FC5991-C994-4E36-A8B4-33F8AC218F09}"/>
              </a:ext>
            </a:extLst>
          </p:cNvPr>
          <p:cNvSpPr/>
          <p:nvPr userDrawn="1"/>
        </p:nvSpPr>
        <p:spPr>
          <a:xfrm>
            <a:off x="1133931" y="3338852"/>
            <a:ext cx="2201553" cy="381395"/>
          </a:xfrm>
          <a:prstGeom prst="rect">
            <a:avLst/>
          </a:prstGeom>
          <a:solidFill>
            <a:srgbClr val="425588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ru-RU" sz="1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panose="020B0604020202020204" pitchFamily="34" charset="0"/>
              </a:rPr>
              <a:t>Морзе Н.В. та </a:t>
            </a:r>
            <a:r>
              <a:rPr kumimoji="0" lang="ru-RU" sz="1400" b="1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panose="020B0604020202020204" pitchFamily="34" charset="0"/>
              </a:rPr>
              <a:t>ін</a:t>
            </a:r>
            <a:r>
              <a:rPr kumimoji="0" lang="ru-RU" sz="1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panose="020B0604020202020204" pitchFamily="34" charset="0"/>
              </a:rPr>
              <a:t>.</a:t>
            </a:r>
          </a:p>
        </p:txBody>
      </p:sp>
      <p:sp>
        <p:nvSpPr>
          <p:cNvPr id="44" name="Заголовок 1">
            <a:extLst>
              <a:ext uri="{FF2B5EF4-FFF2-40B4-BE49-F238E27FC236}">
                <a16:creationId xmlns:a16="http://schemas.microsoft.com/office/drawing/2014/main" id="{9D69A7F9-F7AE-43A4-A605-0D2309BDF5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07947" y="203189"/>
            <a:ext cx="6191410" cy="2791689"/>
          </a:xfrm>
        </p:spPr>
        <p:txBody>
          <a:bodyPr anchor="ctr">
            <a:normAutofit/>
          </a:bodyPr>
          <a:lstStyle>
            <a:lvl1pPr algn="r">
              <a:defRPr kumimoji="0" lang="uk-UA" sz="4400" b="1" i="0" u="none" strike="noStrike" kern="1200" cap="none" spc="0" normalizeH="0" baseline="0" dirty="0">
                <a:ln>
                  <a:noFill/>
                </a:ln>
                <a:solidFill>
                  <a:srgbClr val="19426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Verdana"/>
                <a:ea typeface="+mj-ea"/>
                <a:cs typeface="+mj-cs"/>
              </a:defRPr>
            </a:lvl1pPr>
          </a:lstStyle>
          <a:p>
            <a:r>
              <a:rPr lang="uk-UA" dirty="0"/>
              <a:t>Зразок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1645061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E9269-1560-433C-88F4-3A78CD881B3D}" type="datetimeFigureOut">
              <a:rPr lang="uk-UA" smtClean="0"/>
              <a:t>23.11.2022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2E948-F03E-4133-ABAE-EC8DE8272D4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09699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E9269-1560-433C-88F4-3A78CD881B3D}" type="datetimeFigureOut">
              <a:rPr lang="uk-UA" smtClean="0"/>
              <a:t>23.11.2022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2E948-F03E-4133-ABAE-EC8DE8272D4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63329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і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6">
            <a:extLst>
              <a:ext uri="{FF2B5EF4-FFF2-40B4-BE49-F238E27FC236}">
                <a16:creationId xmlns:a16="http://schemas.microsoft.com/office/drawing/2014/main" id="{6AC3C5A0-B2DA-4283-BDA2-7188E8EB9F6A}"/>
              </a:ext>
            </a:extLst>
          </p:cNvPr>
          <p:cNvSpPr>
            <a:spLocks noChangeArrowheads="1"/>
          </p:cNvSpPr>
          <p:nvPr userDrawn="1"/>
        </p:nvSpPr>
        <p:spPr bwMode="white">
          <a:xfrm>
            <a:off x="0" y="11"/>
            <a:ext cx="12192000" cy="836613"/>
          </a:xfrm>
          <a:prstGeom prst="rect">
            <a:avLst/>
          </a:prstGeom>
          <a:solidFill>
            <a:srgbClr val="398AC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uk-UA" sz="1800" b="0" i="0" u="none" strike="noStrike" kern="0" cap="none" spc="0" normalizeH="0" baseline="0" noProof="0">
              <a:ln>
                <a:noFill/>
              </a:ln>
              <a:solidFill>
                <a:srgbClr val="19426B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20" name="Rectangle 15">
            <a:extLst>
              <a:ext uri="{FF2B5EF4-FFF2-40B4-BE49-F238E27FC236}">
                <a16:creationId xmlns:a16="http://schemas.microsoft.com/office/drawing/2014/main" id="{389C5D89-A616-430A-AC55-68AE64EBD042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0" y="798521"/>
            <a:ext cx="12192000" cy="312737"/>
          </a:xfrm>
          <a:prstGeom prst="rect">
            <a:avLst/>
          </a:prstGeom>
          <a:solidFill>
            <a:srgbClr val="19426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uk-UA" sz="1800" b="0" i="0" u="none" strike="noStrike" kern="0" cap="none" spc="0" normalizeH="0" baseline="0" noProof="0">
              <a:ln>
                <a:noFill/>
              </a:ln>
              <a:solidFill>
                <a:srgbClr val="19426B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21" name="Заголовок 1">
            <a:extLst>
              <a:ext uri="{FF2B5EF4-FFF2-40B4-BE49-F238E27FC236}">
                <a16:creationId xmlns:a16="http://schemas.microsoft.com/office/drawing/2014/main" id="{B5A96D7B-D823-4028-923C-D3BC4CFEE4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9591" y="162512"/>
            <a:ext cx="10487609" cy="532820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lnSpcReduction="10000"/>
          </a:bodyPr>
          <a:lstStyle>
            <a:lvl1pPr>
              <a:defRPr kumimoji="0" lang="uk-UA" sz="3200" b="1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</a:defRPr>
            </a:lvl1pPr>
          </a:lstStyle>
          <a:p>
            <a:pPr marL="0" lvl="0" fontAlgn="base">
              <a:lnSpc>
                <a:spcPct val="100000"/>
              </a:lnSpc>
              <a:spcAft>
                <a:spcPct val="0"/>
              </a:spcAft>
            </a:pPr>
            <a:r>
              <a:rPr lang="uk-UA" dirty="0"/>
              <a:t>Зразок заголовка</a:t>
            </a:r>
          </a:p>
        </p:txBody>
      </p:sp>
      <p:grpSp>
        <p:nvGrpSpPr>
          <p:cNvPr id="25" name="Групувати 24">
            <a:extLst>
              <a:ext uri="{FF2B5EF4-FFF2-40B4-BE49-F238E27FC236}">
                <a16:creationId xmlns:a16="http://schemas.microsoft.com/office/drawing/2014/main" id="{4B0CAD2B-D722-4156-89FE-D5DB46D6C133}"/>
              </a:ext>
            </a:extLst>
          </p:cNvPr>
          <p:cNvGrpSpPr/>
          <p:nvPr userDrawn="1"/>
        </p:nvGrpSpPr>
        <p:grpSpPr>
          <a:xfrm>
            <a:off x="47749" y="40005"/>
            <a:ext cx="1224001" cy="966288"/>
            <a:chOff x="498986" y="752629"/>
            <a:chExt cx="5959414" cy="4704661"/>
          </a:xfrm>
        </p:grpSpPr>
        <p:grpSp>
          <p:nvGrpSpPr>
            <p:cNvPr id="26" name="Графіка 3">
              <a:extLst>
                <a:ext uri="{FF2B5EF4-FFF2-40B4-BE49-F238E27FC236}">
                  <a16:creationId xmlns:a16="http://schemas.microsoft.com/office/drawing/2014/main" id="{5C86E68C-B3D0-4F56-A221-F1943B347B7B}"/>
                </a:ext>
              </a:extLst>
            </p:cNvPr>
            <p:cNvGrpSpPr/>
            <p:nvPr/>
          </p:nvGrpSpPr>
          <p:grpSpPr>
            <a:xfrm>
              <a:off x="498986" y="752629"/>
              <a:ext cx="5959414" cy="4704661"/>
              <a:chOff x="498986" y="752629"/>
              <a:chExt cx="5959414" cy="4704661"/>
            </a:xfrm>
          </p:grpSpPr>
          <p:sp>
            <p:nvSpPr>
              <p:cNvPr id="28" name="Полілінія: фігура 27">
                <a:extLst>
                  <a:ext uri="{FF2B5EF4-FFF2-40B4-BE49-F238E27FC236}">
                    <a16:creationId xmlns:a16="http://schemas.microsoft.com/office/drawing/2014/main" id="{6BB4E8B8-FDEC-4683-A955-698C97881750}"/>
                  </a:ext>
                </a:extLst>
              </p:cNvPr>
              <p:cNvSpPr/>
              <p:nvPr/>
            </p:nvSpPr>
            <p:spPr>
              <a:xfrm>
                <a:off x="498986" y="5024729"/>
                <a:ext cx="5959414" cy="432561"/>
              </a:xfrm>
              <a:custGeom>
                <a:avLst/>
                <a:gdLst>
                  <a:gd name="connsiteX0" fmla="*/ 5959415 w 5959414"/>
                  <a:gd name="connsiteY0" fmla="*/ 216281 h 432561"/>
                  <a:gd name="connsiteX1" fmla="*/ 2979707 w 5959414"/>
                  <a:gd name="connsiteY1" fmla="*/ 432561 h 432561"/>
                  <a:gd name="connsiteX2" fmla="*/ 0 w 5959414"/>
                  <a:gd name="connsiteY2" fmla="*/ 216281 h 432561"/>
                  <a:gd name="connsiteX3" fmla="*/ 2979707 w 5959414"/>
                  <a:gd name="connsiteY3" fmla="*/ 0 h 432561"/>
                  <a:gd name="connsiteX4" fmla="*/ 5959415 w 5959414"/>
                  <a:gd name="connsiteY4" fmla="*/ 216281 h 4325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959414" h="432561">
                    <a:moveTo>
                      <a:pt x="5959415" y="216281"/>
                    </a:moveTo>
                    <a:cubicBezTo>
                      <a:pt x="5959415" y="335713"/>
                      <a:pt x="4625312" y="432561"/>
                      <a:pt x="2979707" y="432561"/>
                    </a:cubicBezTo>
                    <a:cubicBezTo>
                      <a:pt x="1334103" y="432561"/>
                      <a:pt x="0" y="335713"/>
                      <a:pt x="0" y="216281"/>
                    </a:cubicBezTo>
                    <a:cubicBezTo>
                      <a:pt x="0" y="96848"/>
                      <a:pt x="1334103" y="0"/>
                      <a:pt x="2979707" y="0"/>
                    </a:cubicBezTo>
                    <a:cubicBezTo>
                      <a:pt x="4625312" y="203"/>
                      <a:pt x="5959415" y="96848"/>
                      <a:pt x="5959415" y="216281"/>
                    </a:cubicBezTo>
                    <a:close/>
                  </a:path>
                </a:pathLst>
              </a:custGeom>
              <a:solidFill>
                <a:srgbClr val="000000">
                  <a:alpha val="20000"/>
                </a:srgbClr>
              </a:solidFill>
              <a:ln w="2031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uk-UA"/>
              </a:p>
            </p:txBody>
          </p:sp>
          <p:grpSp>
            <p:nvGrpSpPr>
              <p:cNvPr id="29" name="Графіка 3">
                <a:extLst>
                  <a:ext uri="{FF2B5EF4-FFF2-40B4-BE49-F238E27FC236}">
                    <a16:creationId xmlns:a16="http://schemas.microsoft.com/office/drawing/2014/main" id="{F5C81879-BFB8-4097-AA21-E7F48B5B3290}"/>
                  </a:ext>
                </a:extLst>
              </p:cNvPr>
              <p:cNvGrpSpPr/>
              <p:nvPr/>
            </p:nvGrpSpPr>
            <p:grpSpPr>
              <a:xfrm>
                <a:off x="818828" y="752629"/>
                <a:ext cx="5132543" cy="4562847"/>
                <a:chOff x="818828" y="752629"/>
                <a:chExt cx="5132543" cy="4562847"/>
              </a:xfrm>
            </p:grpSpPr>
            <p:sp>
              <p:nvSpPr>
                <p:cNvPr id="31" name="Полілінія: фігура 30">
                  <a:extLst>
                    <a:ext uri="{FF2B5EF4-FFF2-40B4-BE49-F238E27FC236}">
                      <a16:creationId xmlns:a16="http://schemas.microsoft.com/office/drawing/2014/main" id="{01CA4072-923F-40C1-B15F-78F033E11496}"/>
                    </a:ext>
                  </a:extLst>
                </p:cNvPr>
                <p:cNvSpPr/>
                <p:nvPr/>
              </p:nvSpPr>
              <p:spPr>
                <a:xfrm>
                  <a:off x="818828" y="752629"/>
                  <a:ext cx="5132339" cy="3033014"/>
                </a:xfrm>
                <a:custGeom>
                  <a:avLst/>
                  <a:gdLst>
                    <a:gd name="connsiteX0" fmla="*/ 5132340 w 5132339"/>
                    <a:gd name="connsiteY0" fmla="*/ 3033015 h 3033014"/>
                    <a:gd name="connsiteX1" fmla="*/ 0 w 5132339"/>
                    <a:gd name="connsiteY1" fmla="*/ 3033015 h 3033014"/>
                    <a:gd name="connsiteX2" fmla="*/ 0 w 5132339"/>
                    <a:gd name="connsiteY2" fmla="*/ 305601 h 3033014"/>
                    <a:gd name="connsiteX3" fmla="*/ 305601 w 5132339"/>
                    <a:gd name="connsiteY3" fmla="*/ 0 h 3033014"/>
                    <a:gd name="connsiteX4" fmla="*/ 4847085 w 5132339"/>
                    <a:gd name="connsiteY4" fmla="*/ 0 h 3033014"/>
                    <a:gd name="connsiteX5" fmla="*/ 5132340 w 5132339"/>
                    <a:gd name="connsiteY5" fmla="*/ 285254 h 3033014"/>
                    <a:gd name="connsiteX6" fmla="*/ 5132340 w 5132339"/>
                    <a:gd name="connsiteY6" fmla="*/ 3033015 h 303301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5132339" h="3033014">
                      <a:moveTo>
                        <a:pt x="5132340" y="3033015"/>
                      </a:moveTo>
                      <a:lnTo>
                        <a:pt x="0" y="3033015"/>
                      </a:lnTo>
                      <a:lnTo>
                        <a:pt x="0" y="305601"/>
                      </a:lnTo>
                      <a:cubicBezTo>
                        <a:pt x="0" y="137541"/>
                        <a:pt x="137541" y="0"/>
                        <a:pt x="305601" y="0"/>
                      </a:cubicBezTo>
                      <a:lnTo>
                        <a:pt x="4847085" y="0"/>
                      </a:lnTo>
                      <a:cubicBezTo>
                        <a:pt x="5003955" y="0"/>
                        <a:pt x="5132340" y="128385"/>
                        <a:pt x="5132340" y="285254"/>
                      </a:cubicBezTo>
                      <a:lnTo>
                        <a:pt x="5132340" y="3033015"/>
                      </a:lnTo>
                      <a:close/>
                    </a:path>
                  </a:pathLst>
                </a:custGeom>
                <a:solidFill>
                  <a:srgbClr val="182632"/>
                </a:solidFill>
                <a:ln w="20318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uk-UA"/>
                </a:p>
              </p:txBody>
            </p:sp>
            <p:sp>
              <p:nvSpPr>
                <p:cNvPr id="32" name="Полілінія: фігура 31">
                  <a:extLst>
                    <a:ext uri="{FF2B5EF4-FFF2-40B4-BE49-F238E27FC236}">
                      <a16:creationId xmlns:a16="http://schemas.microsoft.com/office/drawing/2014/main" id="{24386AD2-3B2B-43F3-AD4D-38F9C21B34DA}"/>
                    </a:ext>
                  </a:extLst>
                </p:cNvPr>
                <p:cNvSpPr/>
                <p:nvPr/>
              </p:nvSpPr>
              <p:spPr>
                <a:xfrm>
                  <a:off x="818828" y="3785643"/>
                  <a:ext cx="5132543" cy="460028"/>
                </a:xfrm>
                <a:custGeom>
                  <a:avLst/>
                  <a:gdLst>
                    <a:gd name="connsiteX0" fmla="*/ 4672311 w 5132543"/>
                    <a:gd name="connsiteY0" fmla="*/ 460028 h 460028"/>
                    <a:gd name="connsiteX1" fmla="*/ 460029 w 5132543"/>
                    <a:gd name="connsiteY1" fmla="*/ 460028 h 460028"/>
                    <a:gd name="connsiteX2" fmla="*/ 0 w 5132543"/>
                    <a:gd name="connsiteY2" fmla="*/ 0 h 460028"/>
                    <a:gd name="connsiteX3" fmla="*/ 0 w 5132543"/>
                    <a:gd name="connsiteY3" fmla="*/ 0 h 460028"/>
                    <a:gd name="connsiteX4" fmla="*/ 5132544 w 5132543"/>
                    <a:gd name="connsiteY4" fmla="*/ 0 h 460028"/>
                    <a:gd name="connsiteX5" fmla="*/ 5132544 w 5132543"/>
                    <a:gd name="connsiteY5" fmla="*/ 0 h 460028"/>
                    <a:gd name="connsiteX6" fmla="*/ 4672311 w 5132543"/>
                    <a:gd name="connsiteY6" fmla="*/ 460028 h 46002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5132543" h="460028">
                      <a:moveTo>
                        <a:pt x="4672311" y="460028"/>
                      </a:moveTo>
                      <a:lnTo>
                        <a:pt x="460029" y="460028"/>
                      </a:lnTo>
                      <a:cubicBezTo>
                        <a:pt x="205904" y="460028"/>
                        <a:pt x="0" y="254124"/>
                        <a:pt x="0" y="0"/>
                      </a:cubicBezTo>
                      <a:lnTo>
                        <a:pt x="0" y="0"/>
                      </a:lnTo>
                      <a:lnTo>
                        <a:pt x="5132544" y="0"/>
                      </a:lnTo>
                      <a:lnTo>
                        <a:pt x="5132544" y="0"/>
                      </a:lnTo>
                      <a:cubicBezTo>
                        <a:pt x="5132340" y="254124"/>
                        <a:pt x="4926436" y="460028"/>
                        <a:pt x="4672311" y="460028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20318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uk-UA"/>
                </a:p>
              </p:txBody>
            </p:sp>
            <p:sp>
              <p:nvSpPr>
                <p:cNvPr id="33" name="Полілінія: фігура 32">
                  <a:extLst>
                    <a:ext uri="{FF2B5EF4-FFF2-40B4-BE49-F238E27FC236}">
                      <a16:creationId xmlns:a16="http://schemas.microsoft.com/office/drawing/2014/main" id="{0F27638C-641A-471F-AE52-D7A72806747B}"/>
                    </a:ext>
                  </a:extLst>
                </p:cNvPr>
                <p:cNvSpPr/>
                <p:nvPr/>
              </p:nvSpPr>
              <p:spPr>
                <a:xfrm>
                  <a:off x="2915916" y="4245671"/>
                  <a:ext cx="931247" cy="774988"/>
                </a:xfrm>
                <a:custGeom>
                  <a:avLst/>
                  <a:gdLst>
                    <a:gd name="connsiteX0" fmla="*/ 0 w 931247"/>
                    <a:gd name="connsiteY0" fmla="*/ 0 h 774988"/>
                    <a:gd name="connsiteX1" fmla="*/ 931247 w 931247"/>
                    <a:gd name="connsiteY1" fmla="*/ 0 h 774988"/>
                    <a:gd name="connsiteX2" fmla="*/ 931247 w 931247"/>
                    <a:gd name="connsiteY2" fmla="*/ 774988 h 774988"/>
                    <a:gd name="connsiteX3" fmla="*/ 0 w 931247"/>
                    <a:gd name="connsiteY3" fmla="*/ 774988 h 77498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931247" h="774988">
                      <a:moveTo>
                        <a:pt x="0" y="0"/>
                      </a:moveTo>
                      <a:lnTo>
                        <a:pt x="931247" y="0"/>
                      </a:lnTo>
                      <a:lnTo>
                        <a:pt x="931247" y="774988"/>
                      </a:lnTo>
                      <a:lnTo>
                        <a:pt x="0" y="774988"/>
                      </a:lnTo>
                      <a:close/>
                    </a:path>
                  </a:pathLst>
                </a:custGeom>
                <a:solidFill>
                  <a:srgbClr val="E1E1E1"/>
                </a:solidFill>
                <a:ln w="20318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uk-UA"/>
                </a:p>
              </p:txBody>
            </p:sp>
            <p:sp>
              <p:nvSpPr>
                <p:cNvPr id="34" name="Полілінія: фігура 33">
                  <a:extLst>
                    <a:ext uri="{FF2B5EF4-FFF2-40B4-BE49-F238E27FC236}">
                      <a16:creationId xmlns:a16="http://schemas.microsoft.com/office/drawing/2014/main" id="{DD95A9D8-82E3-4982-A551-2C97A615CF7F}"/>
                    </a:ext>
                  </a:extLst>
                </p:cNvPr>
                <p:cNvSpPr/>
                <p:nvPr/>
              </p:nvSpPr>
              <p:spPr>
                <a:xfrm>
                  <a:off x="2915916" y="4245671"/>
                  <a:ext cx="931247" cy="245579"/>
                </a:xfrm>
                <a:custGeom>
                  <a:avLst/>
                  <a:gdLst>
                    <a:gd name="connsiteX0" fmla="*/ 0 w 931247"/>
                    <a:gd name="connsiteY0" fmla="*/ 0 h 245579"/>
                    <a:gd name="connsiteX1" fmla="*/ 931247 w 931247"/>
                    <a:gd name="connsiteY1" fmla="*/ 0 h 245579"/>
                    <a:gd name="connsiteX2" fmla="*/ 931247 w 931247"/>
                    <a:gd name="connsiteY2" fmla="*/ 245579 h 245579"/>
                    <a:gd name="connsiteX3" fmla="*/ 0 w 931247"/>
                    <a:gd name="connsiteY3" fmla="*/ 245579 h 24557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931247" h="245579">
                      <a:moveTo>
                        <a:pt x="0" y="0"/>
                      </a:moveTo>
                      <a:lnTo>
                        <a:pt x="931247" y="0"/>
                      </a:lnTo>
                      <a:lnTo>
                        <a:pt x="931247" y="245579"/>
                      </a:lnTo>
                      <a:lnTo>
                        <a:pt x="0" y="245579"/>
                      </a:lnTo>
                      <a:close/>
                    </a:path>
                  </a:pathLst>
                </a:custGeom>
                <a:solidFill>
                  <a:srgbClr val="BBBBBB"/>
                </a:solidFill>
                <a:ln w="20318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uk-UA"/>
                </a:p>
              </p:txBody>
            </p:sp>
            <p:sp>
              <p:nvSpPr>
                <p:cNvPr id="35" name="Полілінія: фігура 34">
                  <a:extLst>
                    <a:ext uri="{FF2B5EF4-FFF2-40B4-BE49-F238E27FC236}">
                      <a16:creationId xmlns:a16="http://schemas.microsoft.com/office/drawing/2014/main" id="{E974E1DC-AB9A-45CB-90EC-1A8037412464}"/>
                    </a:ext>
                  </a:extLst>
                </p:cNvPr>
                <p:cNvSpPr/>
                <p:nvPr/>
              </p:nvSpPr>
              <p:spPr>
                <a:xfrm>
                  <a:off x="2305121" y="5020660"/>
                  <a:ext cx="2153039" cy="294816"/>
                </a:xfrm>
                <a:custGeom>
                  <a:avLst/>
                  <a:gdLst>
                    <a:gd name="connsiteX0" fmla="*/ 2153039 w 2153039"/>
                    <a:gd name="connsiteY0" fmla="*/ 294817 h 294816"/>
                    <a:gd name="connsiteX1" fmla="*/ 0 w 2153039"/>
                    <a:gd name="connsiteY1" fmla="*/ 294817 h 294816"/>
                    <a:gd name="connsiteX2" fmla="*/ 0 w 2153039"/>
                    <a:gd name="connsiteY2" fmla="*/ 244155 h 294816"/>
                    <a:gd name="connsiteX3" fmla="*/ 244155 w 2153039"/>
                    <a:gd name="connsiteY3" fmla="*/ 0 h 294816"/>
                    <a:gd name="connsiteX4" fmla="*/ 1908885 w 2153039"/>
                    <a:gd name="connsiteY4" fmla="*/ 0 h 294816"/>
                    <a:gd name="connsiteX5" fmla="*/ 2153039 w 2153039"/>
                    <a:gd name="connsiteY5" fmla="*/ 244155 h 294816"/>
                    <a:gd name="connsiteX6" fmla="*/ 2153039 w 2153039"/>
                    <a:gd name="connsiteY6" fmla="*/ 294817 h 2948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153039" h="294816">
                      <a:moveTo>
                        <a:pt x="2153039" y="294817"/>
                      </a:moveTo>
                      <a:lnTo>
                        <a:pt x="0" y="294817"/>
                      </a:lnTo>
                      <a:lnTo>
                        <a:pt x="0" y="244155"/>
                      </a:lnTo>
                      <a:cubicBezTo>
                        <a:pt x="0" y="109870"/>
                        <a:pt x="109870" y="0"/>
                        <a:pt x="244155" y="0"/>
                      </a:cubicBezTo>
                      <a:lnTo>
                        <a:pt x="1908885" y="0"/>
                      </a:lnTo>
                      <a:cubicBezTo>
                        <a:pt x="2043170" y="0"/>
                        <a:pt x="2153039" y="109870"/>
                        <a:pt x="2153039" y="244155"/>
                      </a:cubicBezTo>
                      <a:lnTo>
                        <a:pt x="2153039" y="294817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20318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uk-UA"/>
                </a:p>
              </p:txBody>
            </p:sp>
          </p:grpSp>
          <p:sp>
            <p:nvSpPr>
              <p:cNvPr id="30" name="Полілінія: фігура 29">
                <a:extLst>
                  <a:ext uri="{FF2B5EF4-FFF2-40B4-BE49-F238E27FC236}">
                    <a16:creationId xmlns:a16="http://schemas.microsoft.com/office/drawing/2014/main" id="{6D5EEE06-3645-4704-87DA-4BDD6E768BE7}"/>
                  </a:ext>
                </a:extLst>
              </p:cNvPr>
              <p:cNvSpPr/>
              <p:nvPr/>
            </p:nvSpPr>
            <p:spPr>
              <a:xfrm>
                <a:off x="3218464" y="3855227"/>
                <a:ext cx="290137" cy="290137"/>
              </a:xfrm>
              <a:custGeom>
                <a:avLst/>
                <a:gdLst>
                  <a:gd name="connsiteX0" fmla="*/ 290137 w 290137"/>
                  <a:gd name="connsiteY0" fmla="*/ 145069 h 290137"/>
                  <a:gd name="connsiteX1" fmla="*/ 145069 w 290137"/>
                  <a:gd name="connsiteY1" fmla="*/ 290138 h 290137"/>
                  <a:gd name="connsiteX2" fmla="*/ 0 w 290137"/>
                  <a:gd name="connsiteY2" fmla="*/ 145069 h 290137"/>
                  <a:gd name="connsiteX3" fmla="*/ 145069 w 290137"/>
                  <a:gd name="connsiteY3" fmla="*/ 0 h 290137"/>
                  <a:gd name="connsiteX4" fmla="*/ 290137 w 290137"/>
                  <a:gd name="connsiteY4" fmla="*/ 145069 h 2901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90137" h="290137">
                    <a:moveTo>
                      <a:pt x="290137" y="145069"/>
                    </a:moveTo>
                    <a:cubicBezTo>
                      <a:pt x="290137" y="225233"/>
                      <a:pt x="225233" y="290138"/>
                      <a:pt x="145069" y="290138"/>
                    </a:cubicBezTo>
                    <a:cubicBezTo>
                      <a:pt x="64905" y="290138"/>
                      <a:pt x="0" y="225233"/>
                      <a:pt x="0" y="145069"/>
                    </a:cubicBezTo>
                    <a:cubicBezTo>
                      <a:pt x="0" y="64905"/>
                      <a:pt x="64905" y="0"/>
                      <a:pt x="145069" y="0"/>
                    </a:cubicBezTo>
                    <a:cubicBezTo>
                      <a:pt x="225233" y="-203"/>
                      <a:pt x="290137" y="64905"/>
                      <a:pt x="290137" y="145069"/>
                    </a:cubicBezTo>
                    <a:close/>
                  </a:path>
                </a:pathLst>
              </a:custGeom>
              <a:solidFill>
                <a:srgbClr val="BBBBBB"/>
              </a:solidFill>
              <a:ln w="2031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uk-UA"/>
              </a:p>
            </p:txBody>
          </p:sp>
        </p:grpSp>
        <p:sp>
          <p:nvSpPr>
            <p:cNvPr id="27" name="Прямокутник: округлені кути 26">
              <a:extLst>
                <a:ext uri="{FF2B5EF4-FFF2-40B4-BE49-F238E27FC236}">
                  <a16:creationId xmlns:a16="http://schemas.microsoft.com/office/drawing/2014/main" id="{B5B1708F-0C6B-415C-AA8A-958830BBB76A}"/>
                </a:ext>
              </a:extLst>
            </p:cNvPr>
            <p:cNvSpPr/>
            <p:nvPr/>
          </p:nvSpPr>
          <p:spPr>
            <a:xfrm>
              <a:off x="1033888" y="973792"/>
              <a:ext cx="4695303" cy="2519272"/>
            </a:xfrm>
            <a:prstGeom prst="roundRect">
              <a:avLst>
                <a:gd name="adj" fmla="val 3560"/>
              </a:avLst>
            </a:prstGeom>
            <a:solidFill>
              <a:srgbClr val="00394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</p:grpSp>
      <p:grpSp>
        <p:nvGrpSpPr>
          <p:cNvPr id="36" name="Групувати 35">
            <a:extLst>
              <a:ext uri="{FF2B5EF4-FFF2-40B4-BE49-F238E27FC236}">
                <a16:creationId xmlns:a16="http://schemas.microsoft.com/office/drawing/2014/main" id="{635658DA-9286-4DBD-812E-7321B9B3E984}"/>
              </a:ext>
            </a:extLst>
          </p:cNvPr>
          <p:cNvGrpSpPr/>
          <p:nvPr userDrawn="1"/>
        </p:nvGrpSpPr>
        <p:grpSpPr>
          <a:xfrm>
            <a:off x="-15226" y="6550240"/>
            <a:ext cx="4779249" cy="307777"/>
            <a:chOff x="467543" y="6506203"/>
            <a:chExt cx="4779249" cy="307776"/>
          </a:xfrm>
        </p:grpSpPr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FFBCDA40-58E1-49BA-8EE6-7A941023E8A3}"/>
                </a:ext>
              </a:extLst>
            </p:cNvPr>
            <p:cNvSpPr txBox="1"/>
            <p:nvPr/>
          </p:nvSpPr>
          <p:spPr>
            <a:xfrm>
              <a:off x="467543" y="6506203"/>
              <a:ext cx="4779249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0" i="1" dirty="0">
                  <a:solidFill>
                    <a:srgbClr val="19426B"/>
                  </a:solidFill>
                  <a:latin typeface="Verdana"/>
                </a:rPr>
                <a:t>© </a:t>
              </a:r>
              <a:r>
                <a:rPr lang="uk-UA" sz="1400" i="1" dirty="0">
                  <a:solidFill>
                    <a:srgbClr val="19426B"/>
                  </a:solidFill>
                  <a:latin typeface="Verdana"/>
                </a:rPr>
                <a:t>Вивчаємо інформатику        </a:t>
              </a:r>
              <a:r>
                <a:rPr lang="en-US" sz="1400" b="1" i="1" dirty="0">
                  <a:solidFill>
                    <a:srgbClr val="0070C0"/>
                  </a:solidFill>
                  <a:latin typeface="Comic Sans MS" panose="030F0702030302020204" pitchFamily="66" charset="0"/>
                  <a:hlinkClick r:id="rId2" tooltip="Перейти на сайт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teach-inf.com.ua</a:t>
              </a:r>
              <a:endParaRPr lang="ru-RU" sz="1400" b="1" i="1" dirty="0">
                <a:solidFill>
                  <a:srgbClr val="0070C0"/>
                </a:solidFill>
                <a:latin typeface="Comic Sans MS" panose="030F0702030302020204" pitchFamily="66" charset="0"/>
              </a:endParaRPr>
            </a:p>
          </p:txBody>
        </p:sp>
        <p:pic>
          <p:nvPicPr>
            <p:cNvPr id="38" name="Picture 3">
              <a:extLst>
                <a:ext uri="{FF2B5EF4-FFF2-40B4-BE49-F238E27FC236}">
                  <a16:creationId xmlns:a16="http://schemas.microsoft.com/office/drawing/2014/main" id="{D959D786-0CE2-4DC7-BF78-D278928F1DE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3021953" y="6552070"/>
              <a:ext cx="325911" cy="19235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9" name="Прямокутник 38">
            <a:extLst>
              <a:ext uri="{FF2B5EF4-FFF2-40B4-BE49-F238E27FC236}">
                <a16:creationId xmlns:a16="http://schemas.microsoft.com/office/drawing/2014/main" id="{A3CDF131-8127-4CCB-8142-C15859ADA45A}"/>
              </a:ext>
            </a:extLst>
          </p:cNvPr>
          <p:cNvSpPr/>
          <p:nvPr userDrawn="1"/>
        </p:nvSpPr>
        <p:spPr>
          <a:xfrm>
            <a:off x="116841" y="79749"/>
            <a:ext cx="1051560" cy="538985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panose="020B0604020202020204" pitchFamily="34" charset="0"/>
              </a:rPr>
              <a:t>Розділ 2</a:t>
            </a:r>
          </a:p>
          <a:p>
            <a:pPr marL="0" marR="0" lvl="0" indent="0" algn="ctr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panose="020B0604020202020204" pitchFamily="34" charset="0"/>
              </a:rPr>
              <a:t>§ 6</a:t>
            </a:r>
          </a:p>
        </p:txBody>
      </p:sp>
    </p:spTree>
    <p:extLst>
      <p:ext uri="{BB962C8B-B14F-4D97-AF65-F5344CB8AC3E}">
        <p14:creationId xmlns:p14="http://schemas.microsoft.com/office/powerpoint/2010/main" val="1717398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E9269-1560-433C-88F4-3A78CD881B3D}" type="datetimeFigureOut">
              <a:rPr lang="uk-UA" smtClean="0"/>
              <a:t>23.11.2022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2E948-F03E-4133-ABAE-EC8DE8272D4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23911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і області з вмі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E9269-1560-433C-88F4-3A78CD881B3D}" type="datetimeFigureOut">
              <a:rPr lang="uk-UA" smtClean="0"/>
              <a:t>23.11.2022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2E948-F03E-4133-ABAE-EC8DE8272D4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14032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E9269-1560-433C-88F4-3A78CD881B3D}" type="datetimeFigureOut">
              <a:rPr lang="uk-UA" smtClean="0"/>
              <a:t>23.11.2022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2E948-F03E-4133-ABAE-EC8DE8272D4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79979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E9269-1560-433C-88F4-3A78CD881B3D}" type="datetimeFigureOut">
              <a:rPr lang="uk-UA" smtClean="0"/>
              <a:t>23.11.2022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2E948-F03E-4133-ABAE-EC8DE8272D4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64596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E9269-1560-433C-88F4-3A78CD881B3D}" type="datetimeFigureOut">
              <a:rPr lang="uk-UA" smtClean="0"/>
              <a:t>23.11.2022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2E948-F03E-4133-ABAE-EC8DE8272D4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40382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E9269-1560-433C-88F4-3A78CD881B3D}" type="datetimeFigureOut">
              <a:rPr lang="uk-UA" smtClean="0"/>
              <a:t>23.11.2022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2E948-F03E-4133-ABAE-EC8DE8272D4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38317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E9269-1560-433C-88F4-3A78CD881B3D}" type="datetimeFigureOut">
              <a:rPr lang="uk-UA" smtClean="0"/>
              <a:t>23.11.2022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2E948-F03E-4133-ABAE-EC8DE8272D4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3899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4E9269-1560-433C-88F4-3A78CD881B3D}" type="datetimeFigureOut">
              <a:rPr lang="uk-UA" smtClean="0"/>
              <a:t>23.11.2022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52E948-F03E-4133-ABAE-EC8DE8272D4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22809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ідзаголовок 2"/>
          <p:cNvSpPr>
            <a:spLocks noGrp="1"/>
          </p:cNvSpPr>
          <p:nvPr>
            <p:ph type="subTitle" idx="4294967295"/>
          </p:nvPr>
        </p:nvSpPr>
        <p:spPr>
          <a:xfrm>
            <a:off x="5032382" y="3184362"/>
            <a:ext cx="7138989" cy="403410"/>
          </a:xfrm>
        </p:spPr>
        <p:txBody>
          <a:bodyPr anchor="ctr">
            <a:normAutofit/>
          </a:bodyPr>
          <a:lstStyle/>
          <a:p>
            <a:pPr marL="0" indent="0" algn="r">
              <a:buNone/>
            </a:pPr>
            <a:r>
              <a:rPr lang="uk-UA" sz="1600" b="1" dirty="0">
                <a:solidFill>
                  <a:srgbClr val="FFFFFF"/>
                </a:solidFill>
              </a:rPr>
              <a:t>За навчальною програмою 2017 року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57203665-B462-4CD7-901F-FF4D20DB907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uk-UA" sz="3600" dirty="0"/>
              <a:t>Використання математичних та статистичних функцій табличного процесора</a:t>
            </a:r>
            <a:endParaRPr lang="uk-UA" sz="4000" dirty="0"/>
          </a:p>
        </p:txBody>
      </p:sp>
      <p:sp>
        <p:nvSpPr>
          <p:cNvPr id="9" name="Прямокутник 8">
            <a:extLst>
              <a:ext uri="{FF2B5EF4-FFF2-40B4-BE49-F238E27FC236}">
                <a16:creationId xmlns:a16="http://schemas.microsoft.com/office/drawing/2014/main" id="{08643AC7-9F74-4C99-93E1-8500B48BF660}"/>
              </a:ext>
            </a:extLst>
          </p:cNvPr>
          <p:cNvSpPr/>
          <p:nvPr/>
        </p:nvSpPr>
        <p:spPr>
          <a:xfrm>
            <a:off x="2926948" y="2060124"/>
            <a:ext cx="2092407" cy="706854"/>
          </a:xfrm>
          <a:prstGeom prst="rect">
            <a:avLst/>
          </a:prstGeom>
          <a:solidFill>
            <a:srgbClr val="6D6E7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r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panose="020B0604020202020204" pitchFamily="34" charset="0"/>
              </a:rPr>
              <a:t>Урок 19</a:t>
            </a:r>
          </a:p>
        </p:txBody>
      </p:sp>
      <p:pic>
        <p:nvPicPr>
          <p:cNvPr id="15" name="Picture 2" descr="computer, programmer, scientist icon">
            <a:extLst>
              <a:ext uri="{FF2B5EF4-FFF2-40B4-BE49-F238E27FC236}">
                <a16:creationId xmlns:a16="http://schemas.microsoft.com/office/drawing/2014/main" id="{AF3A1E48-D164-40CE-84FB-B415C0727AC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825" b="14007"/>
          <a:stretch/>
        </p:blipFill>
        <p:spPr bwMode="auto">
          <a:xfrm>
            <a:off x="6066627" y="3940572"/>
            <a:ext cx="3378454" cy="2336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B8B748F3-7F2E-463A-989F-2F1FF7D19A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75429" y="3940572"/>
            <a:ext cx="2336812" cy="233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7435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44A8F4EB-C0DF-4B76-B33B-2D7C818265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0688" y="162512"/>
            <a:ext cx="9053954" cy="532820"/>
          </a:xfrm>
        </p:spPr>
        <p:txBody>
          <a:bodyPr>
            <a:normAutofit fontScale="90000"/>
          </a:bodyPr>
          <a:lstStyle/>
          <a:p>
            <a:r>
              <a:rPr lang="uk-UA" dirty="0"/>
              <a:t>Які математичні та статистичні функції найчастіше використовуються в </a:t>
            </a:r>
            <a:r>
              <a:rPr lang="en-US" dirty="0"/>
              <a:t>Excel</a:t>
            </a:r>
            <a:r>
              <a:rPr lang="uk-UA" dirty="0"/>
              <a:t>?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0B80A6A-55EB-4A98-ACD4-9D6B0624EBD3}"/>
              </a:ext>
            </a:extLst>
          </p:cNvPr>
          <p:cNvSpPr txBox="1"/>
          <p:nvPr/>
        </p:nvSpPr>
        <p:spPr>
          <a:xfrm>
            <a:off x="72008" y="1196763"/>
            <a:ext cx="12050142" cy="1384995"/>
          </a:xfrm>
          <a:prstGeom prst="rect">
            <a:avLst/>
          </a:prstGeom>
          <a:solidFill>
            <a:srgbClr val="19426B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indent="457200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i="1" kern="0" dirty="0">
                <a:solidFill>
                  <a:srgbClr val="FFFFFF"/>
                </a:solidFill>
              </a:rPr>
              <a:t>Для розв’язування задач з алгебри й геометрії можна використовувати вбудовані в табличний процесор математичні функції. Найбільш вживані з них: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9FEC124-D11C-4D48-BE48-791C46420E01}"/>
              </a:ext>
            </a:extLst>
          </p:cNvPr>
          <p:cNvSpPr txBox="1"/>
          <p:nvPr/>
        </p:nvSpPr>
        <p:spPr>
          <a:xfrm>
            <a:off x="3835400" y="2659827"/>
            <a:ext cx="8284024" cy="461665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400" b="1" i="1" kern="0" dirty="0">
                <a:solidFill>
                  <a:srgbClr val="FFFFFF"/>
                </a:solidFill>
              </a:rPr>
              <a:t>Модуль (абсолютне значення) </a:t>
            </a:r>
            <a:r>
              <a:rPr lang="uk-UA" sz="2400" b="1" i="1" kern="0" dirty="0" err="1">
                <a:solidFill>
                  <a:srgbClr val="FFFFFF"/>
                </a:solidFill>
              </a:rPr>
              <a:t>аргумента</a:t>
            </a:r>
            <a:endParaRPr lang="uk-UA" sz="2400" b="1" i="1" kern="0" dirty="0">
              <a:solidFill>
                <a:srgbClr val="FFFFFF"/>
              </a:solidFill>
            </a:endParaRPr>
          </a:p>
        </p:txBody>
      </p:sp>
      <p:sp>
        <p:nvSpPr>
          <p:cNvPr id="8" name="Прямокутник 7">
            <a:extLst>
              <a:ext uri="{FF2B5EF4-FFF2-40B4-BE49-F238E27FC236}">
                <a16:creationId xmlns:a16="http://schemas.microsoft.com/office/drawing/2014/main" id="{AFDBC7D1-C67D-4710-BEBE-8D73F7100B6C}"/>
              </a:ext>
            </a:extLst>
          </p:cNvPr>
          <p:cNvSpPr/>
          <p:nvPr/>
        </p:nvSpPr>
        <p:spPr>
          <a:xfrm>
            <a:off x="72008" y="2659827"/>
            <a:ext cx="3677032" cy="461665"/>
          </a:xfrm>
          <a:prstGeom prst="rect">
            <a:avLst/>
          </a:pr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i="1" kern="0" dirty="0">
                <a:solidFill>
                  <a:srgbClr val="FFFFFF"/>
                </a:solidFill>
              </a:rPr>
              <a:t>ABS</a:t>
            </a:r>
            <a:r>
              <a:rPr lang="uk-UA" sz="2800" b="1" i="1" kern="0" dirty="0">
                <a:solidFill>
                  <a:srgbClr val="FFFFFF"/>
                </a:solidFill>
              </a:rPr>
              <a:t>(число)</a:t>
            </a:r>
            <a:endParaRPr lang="en-US" sz="2800" b="1" i="1" kern="0" dirty="0">
              <a:solidFill>
                <a:srgbClr val="FFFFFF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F53F698-43AB-49EE-877B-1CC2E68415AC}"/>
              </a:ext>
            </a:extLst>
          </p:cNvPr>
          <p:cNvSpPr txBox="1"/>
          <p:nvPr/>
        </p:nvSpPr>
        <p:spPr>
          <a:xfrm>
            <a:off x="3835400" y="3201342"/>
            <a:ext cx="8284024" cy="461665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400" b="1" i="1" kern="0" dirty="0">
                <a:solidFill>
                  <a:srgbClr val="FFFFFF"/>
                </a:solidFill>
              </a:rPr>
              <a:t>Косинус </a:t>
            </a:r>
            <a:r>
              <a:rPr lang="uk-UA" sz="2400" b="1" i="1" kern="0" dirty="0" err="1">
                <a:solidFill>
                  <a:srgbClr val="FFFFFF"/>
                </a:solidFill>
              </a:rPr>
              <a:t>аргумента</a:t>
            </a:r>
            <a:r>
              <a:rPr lang="uk-UA" sz="2400" b="1" i="1" kern="0" dirty="0">
                <a:solidFill>
                  <a:srgbClr val="FFFFFF"/>
                </a:solidFill>
              </a:rPr>
              <a:t>, заданого в радіанах</a:t>
            </a:r>
          </a:p>
        </p:txBody>
      </p:sp>
      <p:sp>
        <p:nvSpPr>
          <p:cNvPr id="10" name="Прямокутник 9">
            <a:extLst>
              <a:ext uri="{FF2B5EF4-FFF2-40B4-BE49-F238E27FC236}">
                <a16:creationId xmlns:a16="http://schemas.microsoft.com/office/drawing/2014/main" id="{BF643EDF-8DFD-4E90-8866-2422AC31ECB1}"/>
              </a:ext>
            </a:extLst>
          </p:cNvPr>
          <p:cNvSpPr/>
          <p:nvPr/>
        </p:nvSpPr>
        <p:spPr>
          <a:xfrm>
            <a:off x="72008" y="3201342"/>
            <a:ext cx="3677032" cy="461665"/>
          </a:xfrm>
          <a:prstGeom prst="rect">
            <a:avLst/>
          </a:pr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i="1" kern="0" dirty="0">
                <a:solidFill>
                  <a:srgbClr val="FFFFFF"/>
                </a:solidFill>
              </a:rPr>
              <a:t>COS</a:t>
            </a:r>
            <a:r>
              <a:rPr lang="uk-UA" sz="2800" b="1" i="1" kern="0" dirty="0">
                <a:solidFill>
                  <a:srgbClr val="FFFFFF"/>
                </a:solidFill>
              </a:rPr>
              <a:t>(число)</a:t>
            </a:r>
            <a:endParaRPr lang="en-US" sz="2800" b="1" i="1" kern="0" dirty="0">
              <a:solidFill>
                <a:srgbClr val="FFFFFF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BCC1A46-38A4-46C6-8101-63FB4C0EC5CD}"/>
              </a:ext>
            </a:extLst>
          </p:cNvPr>
          <p:cNvSpPr txBox="1"/>
          <p:nvPr/>
        </p:nvSpPr>
        <p:spPr>
          <a:xfrm>
            <a:off x="3835400" y="3741372"/>
            <a:ext cx="8284024" cy="830997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400" b="1" i="1" kern="0" dirty="0">
                <a:solidFill>
                  <a:srgbClr val="FFFFFF"/>
                </a:solidFill>
              </a:rPr>
              <a:t>Перетворює значення кута, заданого в радіанах, у градуси</a:t>
            </a:r>
          </a:p>
        </p:txBody>
      </p:sp>
      <p:sp>
        <p:nvSpPr>
          <p:cNvPr id="12" name="Прямокутник 11">
            <a:extLst>
              <a:ext uri="{FF2B5EF4-FFF2-40B4-BE49-F238E27FC236}">
                <a16:creationId xmlns:a16="http://schemas.microsoft.com/office/drawing/2014/main" id="{67FA9DB2-CF94-45EB-91BF-10ADB20477ED}"/>
              </a:ext>
            </a:extLst>
          </p:cNvPr>
          <p:cNvSpPr/>
          <p:nvPr/>
        </p:nvSpPr>
        <p:spPr>
          <a:xfrm>
            <a:off x="72008" y="3741372"/>
            <a:ext cx="3677032" cy="830997"/>
          </a:xfrm>
          <a:prstGeom prst="rect">
            <a:avLst/>
          </a:pr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i="1" kern="0" dirty="0">
                <a:solidFill>
                  <a:srgbClr val="FFFFFF"/>
                </a:solidFill>
              </a:rPr>
              <a:t>DEGREES(</a:t>
            </a:r>
            <a:r>
              <a:rPr lang="uk-UA" sz="2800" b="1" i="1" kern="0" dirty="0">
                <a:solidFill>
                  <a:srgbClr val="FFFFFF"/>
                </a:solidFill>
              </a:rPr>
              <a:t>число</a:t>
            </a:r>
            <a:r>
              <a:rPr lang="en-US" sz="2800" b="1" i="1" kern="0" dirty="0">
                <a:solidFill>
                  <a:srgbClr val="FFFFFF"/>
                </a:solidFill>
              </a:rPr>
              <a:t>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3F7469B-FBBA-4102-BEA5-2AA82DAB121C}"/>
              </a:ext>
            </a:extLst>
          </p:cNvPr>
          <p:cNvSpPr txBox="1"/>
          <p:nvPr/>
        </p:nvSpPr>
        <p:spPr>
          <a:xfrm>
            <a:off x="3835400" y="4650735"/>
            <a:ext cx="8284024" cy="830997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400" b="1" i="1" kern="0" dirty="0">
                <a:solidFill>
                  <a:srgbClr val="FFFFFF"/>
                </a:solidFill>
              </a:rPr>
              <a:t>Остача від ділення заданого числа на вказаний дільник</a:t>
            </a:r>
          </a:p>
        </p:txBody>
      </p:sp>
      <p:sp>
        <p:nvSpPr>
          <p:cNvPr id="14" name="Прямокутник 13">
            <a:extLst>
              <a:ext uri="{FF2B5EF4-FFF2-40B4-BE49-F238E27FC236}">
                <a16:creationId xmlns:a16="http://schemas.microsoft.com/office/drawing/2014/main" id="{5618D6CE-FBB8-4B43-950D-2DFF984F9FF8}"/>
              </a:ext>
            </a:extLst>
          </p:cNvPr>
          <p:cNvSpPr/>
          <p:nvPr/>
        </p:nvSpPr>
        <p:spPr>
          <a:xfrm>
            <a:off x="72008" y="4650735"/>
            <a:ext cx="3677032" cy="830997"/>
          </a:xfrm>
          <a:prstGeom prst="rect">
            <a:avLst/>
          </a:pr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i="1" kern="0" dirty="0">
                <a:solidFill>
                  <a:srgbClr val="FFFFFF"/>
                </a:solidFill>
              </a:rPr>
              <a:t>МО</a:t>
            </a:r>
            <a:r>
              <a:rPr lang="en-US" sz="2800" b="1" i="1" kern="0" dirty="0">
                <a:solidFill>
                  <a:srgbClr val="FFFFFF"/>
                </a:solidFill>
              </a:rPr>
              <a:t>D</a:t>
            </a:r>
            <a:r>
              <a:rPr lang="uk-UA" sz="2800" b="1" i="1" kern="0" dirty="0">
                <a:solidFill>
                  <a:srgbClr val="FFFFFF"/>
                </a:solidFill>
              </a:rPr>
              <a:t>(число; дільник)</a:t>
            </a:r>
            <a:endParaRPr lang="en-US" sz="2800" b="1" i="1" kern="0" dirty="0">
              <a:solidFill>
                <a:srgbClr val="FFFFFF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1EBE447-EDC4-4E5B-A991-190264300A6D}"/>
              </a:ext>
            </a:extLst>
          </p:cNvPr>
          <p:cNvSpPr txBox="1"/>
          <p:nvPr/>
        </p:nvSpPr>
        <p:spPr>
          <a:xfrm>
            <a:off x="3835400" y="5548707"/>
            <a:ext cx="8284024" cy="461665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400" b="1" i="1" kern="0" dirty="0">
                <a:solidFill>
                  <a:srgbClr val="FFFFFF"/>
                </a:solidFill>
              </a:rPr>
              <a:t>Синус </a:t>
            </a:r>
            <a:r>
              <a:rPr lang="uk-UA" sz="2400" b="1" i="1" kern="0" dirty="0" err="1">
                <a:solidFill>
                  <a:srgbClr val="FFFFFF"/>
                </a:solidFill>
              </a:rPr>
              <a:t>аргумента</a:t>
            </a:r>
            <a:r>
              <a:rPr lang="uk-UA" sz="2400" b="1" i="1" kern="0" dirty="0">
                <a:solidFill>
                  <a:srgbClr val="FFFFFF"/>
                </a:solidFill>
              </a:rPr>
              <a:t>, заданого в радіанах</a:t>
            </a:r>
          </a:p>
        </p:txBody>
      </p:sp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id="{ADD52108-B2B5-4DE9-A5AB-68A5F73A353A}"/>
              </a:ext>
            </a:extLst>
          </p:cNvPr>
          <p:cNvSpPr/>
          <p:nvPr/>
        </p:nvSpPr>
        <p:spPr>
          <a:xfrm>
            <a:off x="72008" y="5548707"/>
            <a:ext cx="3677032" cy="461665"/>
          </a:xfrm>
          <a:prstGeom prst="rect">
            <a:avLst/>
          </a:pr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i="1" kern="0" dirty="0">
                <a:solidFill>
                  <a:srgbClr val="FFFFFF"/>
                </a:solidFill>
              </a:rPr>
              <a:t>SIN(</a:t>
            </a:r>
            <a:r>
              <a:rPr lang="uk-UA" sz="2800" b="1" i="1" kern="0" dirty="0">
                <a:solidFill>
                  <a:srgbClr val="FFFFFF"/>
                </a:solidFill>
              </a:rPr>
              <a:t>число</a:t>
            </a:r>
            <a:r>
              <a:rPr lang="en-US" sz="2800" b="1" i="1" kern="0" dirty="0">
                <a:solidFill>
                  <a:srgbClr val="FFFFFF"/>
                </a:solidFill>
              </a:rPr>
              <a:t>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F03216F-6D31-4647-957B-553986852D22}"/>
              </a:ext>
            </a:extLst>
          </p:cNvPr>
          <p:cNvSpPr txBox="1"/>
          <p:nvPr/>
        </p:nvSpPr>
        <p:spPr>
          <a:xfrm>
            <a:off x="3835400" y="6077347"/>
            <a:ext cx="8284024" cy="461665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400" b="1" i="1" kern="0" dirty="0">
                <a:solidFill>
                  <a:srgbClr val="FFFFFF"/>
                </a:solidFill>
              </a:rPr>
              <a:t>Тангенс аргумента, </a:t>
            </a:r>
            <a:r>
              <a:rPr lang="ru-RU" sz="2400" b="1" i="1" kern="0" dirty="0" err="1">
                <a:solidFill>
                  <a:srgbClr val="FFFFFF"/>
                </a:solidFill>
              </a:rPr>
              <a:t>заданого</a:t>
            </a:r>
            <a:r>
              <a:rPr lang="ru-RU" sz="2400" b="1" i="1" kern="0" dirty="0">
                <a:solidFill>
                  <a:srgbClr val="FFFFFF"/>
                </a:solidFill>
              </a:rPr>
              <a:t> в </a:t>
            </a:r>
            <a:r>
              <a:rPr lang="ru-RU" sz="2400" b="1" i="1" kern="0" dirty="0" err="1">
                <a:solidFill>
                  <a:srgbClr val="FFFFFF"/>
                </a:solidFill>
              </a:rPr>
              <a:t>радіанах</a:t>
            </a:r>
            <a:endParaRPr lang="uk-UA" sz="2400" b="1" i="1" kern="0" dirty="0">
              <a:solidFill>
                <a:srgbClr val="FFFFFF"/>
              </a:solidFill>
            </a:endParaRPr>
          </a:p>
        </p:txBody>
      </p:sp>
      <p:sp>
        <p:nvSpPr>
          <p:cNvPr id="19" name="Прямокутник 18">
            <a:extLst>
              <a:ext uri="{FF2B5EF4-FFF2-40B4-BE49-F238E27FC236}">
                <a16:creationId xmlns:a16="http://schemas.microsoft.com/office/drawing/2014/main" id="{0B1201F1-6198-4AC6-B29A-F33760B485D1}"/>
              </a:ext>
            </a:extLst>
          </p:cNvPr>
          <p:cNvSpPr/>
          <p:nvPr/>
        </p:nvSpPr>
        <p:spPr>
          <a:xfrm>
            <a:off x="72008" y="6077347"/>
            <a:ext cx="3677032" cy="461665"/>
          </a:xfrm>
          <a:prstGeom prst="rect">
            <a:avLst/>
          </a:pr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i="1" kern="0" dirty="0">
                <a:solidFill>
                  <a:srgbClr val="FFFFFF"/>
                </a:solidFill>
              </a:rPr>
              <a:t>TAN (</a:t>
            </a:r>
            <a:r>
              <a:rPr lang="uk-UA" sz="2800" b="1" i="1" kern="0" dirty="0">
                <a:solidFill>
                  <a:srgbClr val="FFFFFF"/>
                </a:solidFill>
              </a:rPr>
              <a:t>число)</a:t>
            </a:r>
            <a:endParaRPr lang="en-US" sz="2800" b="1" i="1" kern="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2732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75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750"/>
                            </p:stCondLst>
                            <p:childTnLst>
                              <p:par>
                                <p:cTn id="1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25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6250"/>
                            </p:stCondLst>
                            <p:childTnLst>
                              <p:par>
                                <p:cTn id="3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70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8000"/>
                            </p:stCondLst>
                            <p:childTnLst>
                              <p:par>
                                <p:cTn id="4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875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9750"/>
                            </p:stCondLst>
                            <p:childTnLst>
                              <p:par>
                                <p:cTn id="5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7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50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44A8F4EB-C0DF-4B76-B33B-2D7C818265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0688" y="162512"/>
            <a:ext cx="9053954" cy="532820"/>
          </a:xfrm>
        </p:spPr>
        <p:txBody>
          <a:bodyPr>
            <a:normAutofit fontScale="90000"/>
          </a:bodyPr>
          <a:lstStyle/>
          <a:p>
            <a:r>
              <a:rPr lang="uk-UA" dirty="0"/>
              <a:t>Які математичні та статистичні функції найчастіше використовуються в </a:t>
            </a:r>
            <a:r>
              <a:rPr lang="en-US" dirty="0"/>
              <a:t>Excel</a:t>
            </a:r>
            <a:r>
              <a:rPr lang="uk-UA" dirty="0"/>
              <a:t>?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4424C5D-87E9-4BB3-9788-150E8CD62703}"/>
              </a:ext>
            </a:extLst>
          </p:cNvPr>
          <p:cNvSpPr txBox="1"/>
          <p:nvPr/>
        </p:nvSpPr>
        <p:spPr>
          <a:xfrm>
            <a:off x="72008" y="1196763"/>
            <a:ext cx="12050142" cy="523220"/>
          </a:xfrm>
          <a:prstGeom prst="rect">
            <a:avLst/>
          </a:prstGeom>
          <a:solidFill>
            <a:srgbClr val="19426B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indent="457200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i="1" kern="0" dirty="0">
                <a:solidFill>
                  <a:srgbClr val="FFFFFF"/>
                </a:solidFill>
              </a:rPr>
              <a:t>Продовження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F673A3E-6052-45F9-AE70-4651C2A0891E}"/>
              </a:ext>
            </a:extLst>
          </p:cNvPr>
          <p:cNvSpPr txBox="1"/>
          <p:nvPr/>
        </p:nvSpPr>
        <p:spPr>
          <a:xfrm>
            <a:off x="3835400" y="1813014"/>
            <a:ext cx="8284024" cy="461665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400" b="1" i="1" kern="0" dirty="0">
                <a:solidFill>
                  <a:srgbClr val="FFFFFF"/>
                </a:solidFill>
              </a:rPr>
              <a:t>Значення числа </a:t>
            </a:r>
            <a:r>
              <a:rPr lang="uk-UA" sz="2400" b="1" i="1" kern="0" dirty="0">
                <a:solidFill>
                  <a:srgbClr val="FFFFFF"/>
                </a:solidFill>
                <a:sym typeface="Symbol" panose="05050102010706020507" pitchFamily="18" charset="2"/>
              </a:rPr>
              <a:t></a:t>
            </a:r>
            <a:r>
              <a:rPr lang="uk-UA" sz="2400" b="1" i="1" kern="0" dirty="0">
                <a:solidFill>
                  <a:srgbClr val="FFFFFF"/>
                </a:solidFill>
              </a:rPr>
              <a:t> з точністю до 15 знаків</a:t>
            </a:r>
          </a:p>
        </p:txBody>
      </p:sp>
      <p:sp>
        <p:nvSpPr>
          <p:cNvPr id="9" name="Прямокутник 8">
            <a:extLst>
              <a:ext uri="{FF2B5EF4-FFF2-40B4-BE49-F238E27FC236}">
                <a16:creationId xmlns:a16="http://schemas.microsoft.com/office/drawing/2014/main" id="{6A570B21-3180-4A5B-A4CE-D191071148BE}"/>
              </a:ext>
            </a:extLst>
          </p:cNvPr>
          <p:cNvSpPr/>
          <p:nvPr/>
        </p:nvSpPr>
        <p:spPr>
          <a:xfrm>
            <a:off x="72008" y="1813014"/>
            <a:ext cx="3677032" cy="461665"/>
          </a:xfrm>
          <a:prstGeom prst="rect">
            <a:avLst/>
          </a:pr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i="1" kern="0" dirty="0">
                <a:solidFill>
                  <a:srgbClr val="FFFFFF"/>
                </a:solidFill>
              </a:rPr>
              <a:t>Р</a:t>
            </a:r>
            <a:r>
              <a:rPr lang="en-US" sz="2800" b="1" i="1" kern="0" dirty="0">
                <a:solidFill>
                  <a:srgbClr val="FFFFFF"/>
                </a:solidFill>
              </a:rPr>
              <a:t>I()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D84D09C-0EFD-4992-BF9F-AA09817B680F}"/>
              </a:ext>
            </a:extLst>
          </p:cNvPr>
          <p:cNvSpPr txBox="1"/>
          <p:nvPr/>
        </p:nvSpPr>
        <p:spPr>
          <a:xfrm>
            <a:off x="3835400" y="2354529"/>
            <a:ext cx="8284024" cy="830997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400" b="1" i="1" kern="0" dirty="0">
                <a:solidFill>
                  <a:srgbClr val="FFFFFF"/>
                </a:solidFill>
              </a:rPr>
              <a:t>Результат піднесення числа до вказаного </a:t>
            </a:r>
            <a:r>
              <a:rPr lang="uk-UA" sz="2400" b="1" i="1" kern="0" dirty="0" err="1">
                <a:solidFill>
                  <a:srgbClr val="FFFFFF"/>
                </a:solidFill>
              </a:rPr>
              <a:t>степеня</a:t>
            </a:r>
            <a:endParaRPr lang="uk-UA" sz="2400" b="1" i="1" kern="0" dirty="0">
              <a:solidFill>
                <a:srgbClr val="FFFFFF"/>
              </a:solidFill>
            </a:endParaRPr>
          </a:p>
        </p:txBody>
      </p:sp>
      <p:sp>
        <p:nvSpPr>
          <p:cNvPr id="11" name="Прямокутник 10">
            <a:extLst>
              <a:ext uri="{FF2B5EF4-FFF2-40B4-BE49-F238E27FC236}">
                <a16:creationId xmlns:a16="http://schemas.microsoft.com/office/drawing/2014/main" id="{730EEE38-04E2-4C9D-9C5E-B5A2D825F04C}"/>
              </a:ext>
            </a:extLst>
          </p:cNvPr>
          <p:cNvSpPr/>
          <p:nvPr/>
        </p:nvSpPr>
        <p:spPr>
          <a:xfrm>
            <a:off x="72008" y="2354529"/>
            <a:ext cx="3677032" cy="830997"/>
          </a:xfrm>
          <a:prstGeom prst="rect">
            <a:avLst/>
          </a:pr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i="1" kern="0" dirty="0">
                <a:solidFill>
                  <a:srgbClr val="FFFFFF"/>
                </a:solidFill>
              </a:rPr>
              <a:t>POWER(</a:t>
            </a:r>
            <a:r>
              <a:rPr lang="uk-UA" sz="2800" b="1" i="1" kern="0" dirty="0">
                <a:solidFill>
                  <a:srgbClr val="FFFFFF"/>
                </a:solidFill>
              </a:rPr>
              <a:t>число; степінь)</a:t>
            </a:r>
            <a:endParaRPr lang="en-US" sz="2800" b="1" i="1" kern="0" dirty="0">
              <a:solidFill>
                <a:srgbClr val="FFFFFF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E1A6759-A677-48B7-93E1-735729494CF4}"/>
              </a:ext>
            </a:extLst>
          </p:cNvPr>
          <p:cNvSpPr txBox="1"/>
          <p:nvPr/>
        </p:nvSpPr>
        <p:spPr>
          <a:xfrm>
            <a:off x="3835400" y="3265376"/>
            <a:ext cx="8284024" cy="830997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400" b="1" i="1" kern="0" dirty="0">
                <a:solidFill>
                  <a:srgbClr val="FFFFFF"/>
                </a:solidFill>
              </a:rPr>
              <a:t>Перетворює значення кута, заданого в градусах, у радіани</a:t>
            </a:r>
          </a:p>
        </p:txBody>
      </p:sp>
      <p:sp>
        <p:nvSpPr>
          <p:cNvPr id="13" name="Прямокутник 12">
            <a:extLst>
              <a:ext uri="{FF2B5EF4-FFF2-40B4-BE49-F238E27FC236}">
                <a16:creationId xmlns:a16="http://schemas.microsoft.com/office/drawing/2014/main" id="{7639AB10-660C-4C26-8186-96F4A4E461DC}"/>
              </a:ext>
            </a:extLst>
          </p:cNvPr>
          <p:cNvSpPr/>
          <p:nvPr/>
        </p:nvSpPr>
        <p:spPr>
          <a:xfrm>
            <a:off x="72008" y="3265376"/>
            <a:ext cx="3677032" cy="830997"/>
          </a:xfrm>
          <a:prstGeom prst="rect">
            <a:avLst/>
          </a:pr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i="1" kern="0" dirty="0">
                <a:solidFill>
                  <a:srgbClr val="FFFFFF"/>
                </a:solidFill>
              </a:rPr>
              <a:t>RADIANS(</a:t>
            </a:r>
            <a:r>
              <a:rPr lang="uk-UA" sz="2800" b="1" i="1" kern="0" dirty="0">
                <a:solidFill>
                  <a:srgbClr val="FFFFFF"/>
                </a:solidFill>
              </a:rPr>
              <a:t>число)</a:t>
            </a:r>
            <a:endParaRPr lang="en-US" sz="2800" b="1" i="1" kern="0" dirty="0">
              <a:solidFill>
                <a:srgbClr val="FFFFFF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D35F611-E5CF-4312-8EB6-3D3D56593769}"/>
              </a:ext>
            </a:extLst>
          </p:cNvPr>
          <p:cNvSpPr txBox="1"/>
          <p:nvPr/>
        </p:nvSpPr>
        <p:spPr>
          <a:xfrm>
            <a:off x="3835400" y="4174739"/>
            <a:ext cx="8284024" cy="830997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400" b="1" i="1" kern="0" dirty="0">
                <a:solidFill>
                  <a:srgbClr val="FFFFFF"/>
                </a:solidFill>
              </a:rPr>
              <a:t>Округлене число до вказаної кількості знаків після коми</a:t>
            </a:r>
          </a:p>
        </p:txBody>
      </p:sp>
      <p:sp>
        <p:nvSpPr>
          <p:cNvPr id="16" name="Прямокутник 15">
            <a:extLst>
              <a:ext uri="{FF2B5EF4-FFF2-40B4-BE49-F238E27FC236}">
                <a16:creationId xmlns:a16="http://schemas.microsoft.com/office/drawing/2014/main" id="{48895EF2-7478-4CA7-B6B1-03DA4A20199B}"/>
              </a:ext>
            </a:extLst>
          </p:cNvPr>
          <p:cNvSpPr/>
          <p:nvPr/>
        </p:nvSpPr>
        <p:spPr>
          <a:xfrm>
            <a:off x="72008" y="4174739"/>
            <a:ext cx="3677032" cy="830997"/>
          </a:xfrm>
          <a:prstGeom prst="rect">
            <a:avLst/>
          </a:pr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i="1" kern="0" dirty="0">
                <a:solidFill>
                  <a:srgbClr val="FFFFFF"/>
                </a:solidFill>
              </a:rPr>
              <a:t>ROUND(</a:t>
            </a:r>
            <a:r>
              <a:rPr lang="uk-UA" sz="2800" b="1" i="1" kern="0" dirty="0">
                <a:solidFill>
                  <a:srgbClr val="FFFFFF"/>
                </a:solidFill>
              </a:rPr>
              <a:t>число; кількість знаків)</a:t>
            </a:r>
            <a:endParaRPr lang="en-US" sz="2800" b="1" i="1" kern="0" dirty="0">
              <a:solidFill>
                <a:srgbClr val="FFFFFF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4E1AD3D-4CC2-452D-A725-3D70CEF7FA30}"/>
              </a:ext>
            </a:extLst>
          </p:cNvPr>
          <p:cNvSpPr txBox="1"/>
          <p:nvPr/>
        </p:nvSpPr>
        <p:spPr>
          <a:xfrm>
            <a:off x="3835400" y="5072711"/>
            <a:ext cx="8284024" cy="830997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400" b="1" i="1" kern="0" dirty="0">
                <a:solidFill>
                  <a:srgbClr val="FFFFFF"/>
                </a:solidFill>
              </a:rPr>
              <a:t>Значення арифметичного квадратного кореня </a:t>
            </a:r>
            <a:r>
              <a:rPr lang="uk-UA" sz="2400" b="1" i="1" kern="0" dirty="0" err="1">
                <a:solidFill>
                  <a:srgbClr val="FFFFFF"/>
                </a:solidFill>
              </a:rPr>
              <a:t>аргумента</a:t>
            </a:r>
            <a:endParaRPr lang="uk-UA" sz="2400" b="1" i="1" kern="0" dirty="0">
              <a:solidFill>
                <a:srgbClr val="FFFFFF"/>
              </a:solidFill>
            </a:endParaRPr>
          </a:p>
        </p:txBody>
      </p:sp>
      <p:sp>
        <p:nvSpPr>
          <p:cNvPr id="18" name="Прямокутник 17">
            <a:extLst>
              <a:ext uri="{FF2B5EF4-FFF2-40B4-BE49-F238E27FC236}">
                <a16:creationId xmlns:a16="http://schemas.microsoft.com/office/drawing/2014/main" id="{84DA9996-77DC-42A8-A135-2397674970DF}"/>
              </a:ext>
            </a:extLst>
          </p:cNvPr>
          <p:cNvSpPr/>
          <p:nvPr/>
        </p:nvSpPr>
        <p:spPr>
          <a:xfrm>
            <a:off x="72008" y="5072711"/>
            <a:ext cx="3677032" cy="830997"/>
          </a:xfrm>
          <a:prstGeom prst="rect">
            <a:avLst/>
          </a:pr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i="1" kern="0" dirty="0">
                <a:solidFill>
                  <a:srgbClr val="FFFFFF"/>
                </a:solidFill>
              </a:rPr>
              <a:t>SQRT(</a:t>
            </a:r>
            <a:r>
              <a:rPr lang="uk-UA" sz="2800" b="1" i="1" kern="0" dirty="0">
                <a:solidFill>
                  <a:srgbClr val="FFFFFF"/>
                </a:solidFill>
              </a:rPr>
              <a:t>число)</a:t>
            </a:r>
            <a:endParaRPr lang="en-US" sz="2800" b="1" i="1" kern="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7734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75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750"/>
                            </p:stCondLst>
                            <p:childTnLst>
                              <p:par>
                                <p:cTn id="1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25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6250"/>
                            </p:stCondLst>
                            <p:childTnLst>
                              <p:par>
                                <p:cTn id="3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70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8000"/>
                            </p:stCondLst>
                            <p:childTnLst>
                              <p:par>
                                <p:cTn id="4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7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875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6" grpId="0" animBg="1"/>
      <p:bldP spid="17" grpId="0" animBg="1"/>
      <p:bldP spid="1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44A8F4EB-C0DF-4B76-B33B-2D7C818265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0688" y="162512"/>
            <a:ext cx="9053954" cy="532820"/>
          </a:xfrm>
        </p:spPr>
        <p:txBody>
          <a:bodyPr>
            <a:normAutofit/>
          </a:bodyPr>
          <a:lstStyle/>
          <a:p>
            <a:r>
              <a:rPr lang="uk-UA" dirty="0"/>
              <a:t>Повторюємо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99305F1-0E16-4B48-BCE8-C5F281F7C944}"/>
              </a:ext>
            </a:extLst>
          </p:cNvPr>
          <p:cNvSpPr txBox="1"/>
          <p:nvPr/>
        </p:nvSpPr>
        <p:spPr>
          <a:xfrm>
            <a:off x="72008" y="1196763"/>
            <a:ext cx="12050142" cy="954107"/>
          </a:xfrm>
          <a:prstGeom prst="rect">
            <a:avLst/>
          </a:prstGeom>
          <a:solidFill>
            <a:srgbClr val="19426B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i="1" kern="0" dirty="0">
                <a:solidFill>
                  <a:schemeClr val="bg1"/>
                </a:solidFill>
              </a:rPr>
              <a:t>Запустити табличний процесор можна різними способами:</a:t>
            </a:r>
          </a:p>
        </p:txBody>
      </p:sp>
      <p:sp>
        <p:nvSpPr>
          <p:cNvPr id="16" name="Прямокутник 15">
            <a:extLst>
              <a:ext uri="{FF2B5EF4-FFF2-40B4-BE49-F238E27FC236}">
                <a16:creationId xmlns:a16="http://schemas.microsoft.com/office/drawing/2014/main" id="{323BB661-D7AA-4BEA-A800-70341504F3D6}"/>
              </a:ext>
            </a:extLst>
          </p:cNvPr>
          <p:cNvSpPr/>
          <p:nvPr/>
        </p:nvSpPr>
        <p:spPr>
          <a:xfrm>
            <a:off x="8149100" y="2254088"/>
            <a:ext cx="3973050" cy="1483899"/>
          </a:xfrm>
          <a:prstGeom prst="rect">
            <a:avLst/>
          </a:pr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600" b="1" i="1" kern="0" dirty="0">
                <a:solidFill>
                  <a:schemeClr val="bg1"/>
                </a:solidFill>
              </a:rPr>
              <a:t>відкривши </a:t>
            </a:r>
            <a:r>
              <a:rPr lang="uk-UA" sz="2600" b="1" i="1" kern="0" dirty="0">
                <a:solidFill>
                  <a:srgbClr val="FFFF00"/>
                </a:solidFill>
              </a:rPr>
              <a:t>документ</a:t>
            </a:r>
            <a:r>
              <a:rPr lang="uk-UA" sz="2600" b="1" i="1" kern="0" dirty="0">
                <a:solidFill>
                  <a:schemeClr val="bg1"/>
                </a:solidFill>
              </a:rPr>
              <a:t>, що має один зі значків:</a:t>
            </a:r>
            <a:endParaRPr lang="uk-UA" sz="2600" b="1" i="1" kern="0" dirty="0">
              <a:solidFill>
                <a:srgbClr val="FFFFFF"/>
              </a:solidFill>
            </a:endParaRPr>
          </a:p>
        </p:txBody>
      </p:sp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id="{336B32F2-5F8E-4674-A71C-F58EC7FB55FB}"/>
              </a:ext>
            </a:extLst>
          </p:cNvPr>
          <p:cNvSpPr/>
          <p:nvPr/>
        </p:nvSpPr>
        <p:spPr>
          <a:xfrm>
            <a:off x="72009" y="2254088"/>
            <a:ext cx="3973050" cy="1483899"/>
          </a:xfrm>
          <a:prstGeom prst="rect">
            <a:avLst/>
          </a:pr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600" b="1" i="1" kern="0" dirty="0">
                <a:solidFill>
                  <a:schemeClr val="bg1"/>
                </a:solidFill>
              </a:rPr>
              <a:t>обрати у списку програм </a:t>
            </a:r>
            <a:r>
              <a:rPr lang="uk-UA" sz="2600" b="1" i="1" kern="0" dirty="0">
                <a:solidFill>
                  <a:srgbClr val="FFFF00"/>
                </a:solidFill>
              </a:rPr>
              <a:t>Головного меню</a:t>
            </a:r>
            <a:r>
              <a:rPr lang="uk-UA" sz="2600" b="1" i="1" kern="0" dirty="0">
                <a:solidFill>
                  <a:schemeClr val="bg1"/>
                </a:solidFill>
              </a:rPr>
              <a:t>;</a:t>
            </a:r>
          </a:p>
        </p:txBody>
      </p:sp>
      <p:sp>
        <p:nvSpPr>
          <p:cNvPr id="18" name="Прямокутник 17">
            <a:extLst>
              <a:ext uri="{FF2B5EF4-FFF2-40B4-BE49-F238E27FC236}">
                <a16:creationId xmlns:a16="http://schemas.microsoft.com/office/drawing/2014/main" id="{EB9B9A74-8763-4AD2-A555-6A5649D956CF}"/>
              </a:ext>
            </a:extLst>
          </p:cNvPr>
          <p:cNvSpPr/>
          <p:nvPr/>
        </p:nvSpPr>
        <p:spPr>
          <a:xfrm>
            <a:off x="4110554" y="2254088"/>
            <a:ext cx="3973050" cy="1483899"/>
          </a:xfrm>
          <a:prstGeom prst="rect">
            <a:avLst/>
          </a:pr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600" b="1" i="1" kern="0" dirty="0">
                <a:solidFill>
                  <a:schemeClr val="bg1"/>
                </a:solidFill>
              </a:rPr>
              <a:t>за допомогою </a:t>
            </a:r>
            <a:r>
              <a:rPr lang="uk-UA" sz="2600" b="1" i="1" kern="0" dirty="0">
                <a:solidFill>
                  <a:srgbClr val="FFFF00"/>
                </a:solidFill>
              </a:rPr>
              <a:t>ярлика</a:t>
            </a:r>
            <a:r>
              <a:rPr lang="uk-UA" sz="2600" b="1" i="1" kern="0" dirty="0">
                <a:solidFill>
                  <a:schemeClr val="bg1"/>
                </a:solidFill>
              </a:rPr>
              <a:t> на Робочому столі</a:t>
            </a:r>
            <a:endParaRPr lang="uk-UA" sz="2600" b="1" i="1" kern="0" dirty="0">
              <a:solidFill>
                <a:srgbClr val="FFFFFF"/>
              </a:solidFill>
            </a:endParaRPr>
          </a:p>
        </p:txBody>
      </p:sp>
      <p:pic>
        <p:nvPicPr>
          <p:cNvPr id="19" name="Рисунок 18">
            <a:extLst>
              <a:ext uri="{FF2B5EF4-FFF2-40B4-BE49-F238E27FC236}">
                <a16:creationId xmlns:a16="http://schemas.microsoft.com/office/drawing/2014/main" id="{8A572929-24FC-45B1-BA77-16D141D839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813" y="3841205"/>
            <a:ext cx="2772373" cy="2634812"/>
          </a:xfrm>
          <a:prstGeom prst="rect">
            <a:avLst/>
          </a:prstGeom>
        </p:spPr>
      </p:pic>
      <p:pic>
        <p:nvPicPr>
          <p:cNvPr id="20" name="Рисунок 19">
            <a:extLst>
              <a:ext uri="{FF2B5EF4-FFF2-40B4-BE49-F238E27FC236}">
                <a16:creationId xmlns:a16="http://schemas.microsoft.com/office/drawing/2014/main" id="{5DDACDB4-B03C-4921-B66D-026BA1963B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85114" y="3758683"/>
            <a:ext cx="2279056" cy="2634812"/>
          </a:xfrm>
          <a:prstGeom prst="rect">
            <a:avLst/>
          </a:prstGeom>
        </p:spPr>
      </p:pic>
      <p:pic>
        <p:nvPicPr>
          <p:cNvPr id="21" name="Рисунок 20">
            <a:extLst>
              <a:ext uri="{FF2B5EF4-FFF2-40B4-BE49-F238E27FC236}">
                <a16:creationId xmlns:a16="http://schemas.microsoft.com/office/drawing/2014/main" id="{90849CA6-964C-47BE-86ED-93A03AEAEEE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007" y="3841205"/>
            <a:ext cx="3973049" cy="253121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2" name="Прямокутник 21">
            <a:extLst>
              <a:ext uri="{FF2B5EF4-FFF2-40B4-BE49-F238E27FC236}">
                <a16:creationId xmlns:a16="http://schemas.microsoft.com/office/drawing/2014/main" id="{2FC6D77E-FE01-4C93-B706-C2866E943843}"/>
              </a:ext>
            </a:extLst>
          </p:cNvPr>
          <p:cNvSpPr/>
          <p:nvPr/>
        </p:nvSpPr>
        <p:spPr>
          <a:xfrm>
            <a:off x="827830" y="3934862"/>
            <a:ext cx="1964900" cy="510778"/>
          </a:xfrm>
          <a:prstGeom prst="rect">
            <a:avLst/>
          </a:prstGeom>
          <a:solidFill>
            <a:srgbClr val="008000">
              <a:alpha val="30000"/>
            </a:srgbClr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2400" b="1" dirty="0"/>
          </a:p>
        </p:txBody>
      </p:sp>
    </p:spTree>
    <p:extLst>
      <p:ext uri="{BB962C8B-B14F-4D97-AF65-F5344CB8AC3E}">
        <p14:creationId xmlns:p14="http://schemas.microsoft.com/office/powerpoint/2010/main" val="244777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0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0"/>
                            </p:stCondLst>
                            <p:childTnLst>
                              <p:par>
                                <p:cTn id="2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0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7000"/>
                            </p:stCondLst>
                            <p:childTnLst>
                              <p:par>
                                <p:cTn id="3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  <p:bldP spid="18" grpId="0" animBg="1"/>
      <p:bldP spid="2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70688" y="162512"/>
            <a:ext cx="9053954" cy="532820"/>
          </a:xfrm>
        </p:spPr>
        <p:txBody>
          <a:bodyPr>
            <a:noAutofit/>
          </a:bodyPr>
          <a:lstStyle/>
          <a:p>
            <a:r>
              <a:rPr lang="uk-UA" dirty="0"/>
              <a:t>Повторюємо</a:t>
            </a:r>
            <a:endParaRPr lang="uk-UA" sz="2800" dirty="0"/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EA1FBC43-8EBB-48C6-AC9F-BD3B178AB9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698" y="1729805"/>
            <a:ext cx="11820525" cy="4343400"/>
          </a:xfrm>
          <a:prstGeom prst="rect">
            <a:avLst/>
          </a:prstGeom>
        </p:spPr>
      </p:pic>
      <p:sp>
        <p:nvSpPr>
          <p:cNvPr id="10" name="Прямокутник 9">
            <a:extLst>
              <a:ext uri="{FF2B5EF4-FFF2-40B4-BE49-F238E27FC236}">
                <a16:creationId xmlns:a16="http://schemas.microsoft.com/office/drawing/2014/main" id="{0D8CB5E9-B6D3-4931-BB25-12C2617CAE1D}"/>
              </a:ext>
            </a:extLst>
          </p:cNvPr>
          <p:cNvSpPr/>
          <p:nvPr/>
        </p:nvSpPr>
        <p:spPr>
          <a:xfrm>
            <a:off x="174165" y="3616459"/>
            <a:ext cx="11591115" cy="1986355"/>
          </a:xfrm>
          <a:prstGeom prst="rect">
            <a:avLst/>
          </a:prstGeom>
          <a:solidFill>
            <a:srgbClr val="008000">
              <a:alpha val="30000"/>
            </a:srgbClr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2400" b="1" dirty="0"/>
          </a:p>
        </p:txBody>
      </p:sp>
      <p:sp>
        <p:nvSpPr>
          <p:cNvPr id="11" name="Округлений прямокутник 10">
            <a:extLst>
              <a:ext uri="{FF2B5EF4-FFF2-40B4-BE49-F238E27FC236}">
                <a16:creationId xmlns:a16="http://schemas.microsoft.com/office/drawing/2014/main" id="{2304F4D4-7C9E-4288-B8BC-B7DB07F5C502}"/>
              </a:ext>
            </a:extLst>
          </p:cNvPr>
          <p:cNvSpPr/>
          <p:nvPr/>
        </p:nvSpPr>
        <p:spPr>
          <a:xfrm>
            <a:off x="404909" y="3626343"/>
            <a:ext cx="604742" cy="262572"/>
          </a:xfrm>
          <a:prstGeom prst="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uk-UA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12" name="Округлений прямокутник 12">
            <a:extLst>
              <a:ext uri="{FF2B5EF4-FFF2-40B4-BE49-F238E27FC236}">
                <a16:creationId xmlns:a16="http://schemas.microsoft.com/office/drawing/2014/main" id="{332AA3B1-1864-4AB2-8CD8-46720BD1AD53}"/>
              </a:ext>
            </a:extLst>
          </p:cNvPr>
          <p:cNvSpPr/>
          <p:nvPr/>
        </p:nvSpPr>
        <p:spPr>
          <a:xfrm>
            <a:off x="168778" y="3629066"/>
            <a:ext cx="236131" cy="1973748"/>
          </a:xfrm>
          <a:prstGeom prst="rect">
            <a:avLst/>
          </a:prstGeom>
          <a:solidFill>
            <a:srgbClr val="008000">
              <a:alpha val="30000"/>
            </a:srgbClr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2400" b="1">
              <a:solidFill>
                <a:schemeClr val="lt1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16C4B13-968A-468F-8768-A34A57C1603C}"/>
              </a:ext>
            </a:extLst>
          </p:cNvPr>
          <p:cNvSpPr txBox="1"/>
          <p:nvPr/>
        </p:nvSpPr>
        <p:spPr>
          <a:xfrm>
            <a:off x="72008" y="6122447"/>
            <a:ext cx="3131840" cy="400110"/>
          </a:xfrm>
          <a:prstGeom prst="wedgeRectCallout">
            <a:avLst>
              <a:gd name="adj1" fmla="val -41636"/>
              <a:gd name="adj2" fmla="val -196509"/>
            </a:avLst>
          </a:prstGeom>
          <a:solidFill>
            <a:srgbClr val="00800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>
            <a:defPPr>
              <a:defRPr lang="uk-UA"/>
            </a:defPPr>
            <a:lvl1pPr marR="0" lvl="0" indent="0" algn="ctr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kumimoji="0" sz="2000" b="1" i="1" u="none" strike="noStrike" kern="0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</a:defRPr>
            </a:lvl1pPr>
          </a:lstStyle>
          <a:p>
            <a:r>
              <a:rPr lang="uk-UA" dirty="0"/>
              <a:t>Заголовки рядків</a:t>
            </a:r>
          </a:p>
        </p:txBody>
      </p:sp>
      <p:sp>
        <p:nvSpPr>
          <p:cNvPr id="14" name="Округлений прямокутник 14">
            <a:extLst>
              <a:ext uri="{FF2B5EF4-FFF2-40B4-BE49-F238E27FC236}">
                <a16:creationId xmlns:a16="http://schemas.microsoft.com/office/drawing/2014/main" id="{877FB9DC-9241-4F1B-AD83-4441054D9902}"/>
              </a:ext>
            </a:extLst>
          </p:cNvPr>
          <p:cNvSpPr/>
          <p:nvPr/>
        </p:nvSpPr>
        <p:spPr>
          <a:xfrm>
            <a:off x="404908" y="4208758"/>
            <a:ext cx="658717" cy="273708"/>
          </a:xfrm>
          <a:prstGeom prst="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uk-UA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F6BCD6A-E171-4336-B193-156F3B3FFE31}"/>
              </a:ext>
            </a:extLst>
          </p:cNvPr>
          <p:cNvSpPr txBox="1"/>
          <p:nvPr/>
        </p:nvSpPr>
        <p:spPr>
          <a:xfrm>
            <a:off x="1147315" y="4465146"/>
            <a:ext cx="3131840" cy="400110"/>
          </a:xfrm>
          <a:prstGeom prst="wedgeRectCallout">
            <a:avLst>
              <a:gd name="adj1" fmla="val -57937"/>
              <a:gd name="adj2" fmla="val -55577"/>
            </a:avLst>
          </a:prstGeom>
          <a:solidFill>
            <a:srgbClr val="00800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2000" b="1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Виділена клітинка</a:t>
            </a:r>
            <a:endParaRPr kumimoji="0" lang="uk-UA" sz="2000" b="1" i="1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16" name="Округлений прямокутник 16">
            <a:extLst>
              <a:ext uri="{FF2B5EF4-FFF2-40B4-BE49-F238E27FC236}">
                <a16:creationId xmlns:a16="http://schemas.microsoft.com/office/drawing/2014/main" id="{8A45A864-5771-4BF9-BC68-B555519F88FA}"/>
              </a:ext>
            </a:extLst>
          </p:cNvPr>
          <p:cNvSpPr/>
          <p:nvPr/>
        </p:nvSpPr>
        <p:spPr>
          <a:xfrm>
            <a:off x="168778" y="3304176"/>
            <a:ext cx="1001910" cy="309505"/>
          </a:xfrm>
          <a:prstGeom prst="rect">
            <a:avLst/>
          </a:prstGeom>
          <a:solidFill>
            <a:srgbClr val="008000">
              <a:alpha val="30000"/>
            </a:srgbClr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2400" b="1">
              <a:solidFill>
                <a:schemeClr val="lt1"/>
              </a:solidFill>
            </a:endParaRPr>
          </a:p>
        </p:txBody>
      </p:sp>
      <p:sp>
        <p:nvSpPr>
          <p:cNvPr id="17" name="Округлений прямокутник 18">
            <a:extLst>
              <a:ext uri="{FF2B5EF4-FFF2-40B4-BE49-F238E27FC236}">
                <a16:creationId xmlns:a16="http://schemas.microsoft.com/office/drawing/2014/main" id="{EF9A5C57-AAE4-495F-9700-0783798AE2D5}"/>
              </a:ext>
            </a:extLst>
          </p:cNvPr>
          <p:cNvSpPr/>
          <p:nvPr/>
        </p:nvSpPr>
        <p:spPr>
          <a:xfrm>
            <a:off x="2543963" y="3304176"/>
            <a:ext cx="9445339" cy="304750"/>
          </a:xfrm>
          <a:prstGeom prst="rect">
            <a:avLst/>
          </a:prstGeom>
          <a:solidFill>
            <a:srgbClr val="008000">
              <a:alpha val="30000"/>
            </a:srgbClr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2400" b="1">
              <a:solidFill>
                <a:schemeClr val="lt1"/>
              </a:solidFill>
            </a:endParaRPr>
          </a:p>
        </p:txBody>
      </p:sp>
      <p:sp>
        <p:nvSpPr>
          <p:cNvPr id="18" name="Округлений прямокутник 20">
            <a:extLst>
              <a:ext uri="{FF2B5EF4-FFF2-40B4-BE49-F238E27FC236}">
                <a16:creationId xmlns:a16="http://schemas.microsoft.com/office/drawing/2014/main" id="{95ED49A3-8D35-4E18-9B0B-B6AE245232F2}"/>
              </a:ext>
            </a:extLst>
          </p:cNvPr>
          <p:cNvSpPr/>
          <p:nvPr/>
        </p:nvSpPr>
        <p:spPr>
          <a:xfrm>
            <a:off x="1089913" y="5605593"/>
            <a:ext cx="771524" cy="278409"/>
          </a:xfrm>
          <a:prstGeom prst="rect">
            <a:avLst/>
          </a:prstGeom>
          <a:solidFill>
            <a:srgbClr val="008000">
              <a:alpha val="30000"/>
            </a:srgbClr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2400" b="1">
              <a:solidFill>
                <a:schemeClr val="lt1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4737BD3-5C74-44FC-8473-BD635B5BA0AC}"/>
              </a:ext>
            </a:extLst>
          </p:cNvPr>
          <p:cNvSpPr txBox="1"/>
          <p:nvPr/>
        </p:nvSpPr>
        <p:spPr>
          <a:xfrm>
            <a:off x="1680337" y="5048116"/>
            <a:ext cx="2343335" cy="400110"/>
          </a:xfrm>
          <a:prstGeom prst="wedgeRectCallout">
            <a:avLst>
              <a:gd name="adj1" fmla="val -48310"/>
              <a:gd name="adj2" fmla="val 102494"/>
            </a:avLst>
          </a:prstGeom>
          <a:solidFill>
            <a:srgbClr val="00800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2000" b="1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Назва аркуша</a:t>
            </a:r>
            <a:endParaRPr kumimoji="0" lang="uk-UA" sz="2000" b="1" i="1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20" name="Округлений прямокутник 22">
            <a:extLst>
              <a:ext uri="{FF2B5EF4-FFF2-40B4-BE49-F238E27FC236}">
                <a16:creationId xmlns:a16="http://schemas.microsoft.com/office/drawing/2014/main" id="{9A31F3A0-CFA7-4D4B-9892-CC79F429C8AB}"/>
              </a:ext>
            </a:extLst>
          </p:cNvPr>
          <p:cNvSpPr/>
          <p:nvPr/>
        </p:nvSpPr>
        <p:spPr>
          <a:xfrm>
            <a:off x="7366992" y="5602814"/>
            <a:ext cx="4627698" cy="253163"/>
          </a:xfrm>
          <a:prstGeom prst="rect">
            <a:avLst/>
          </a:prstGeom>
          <a:solidFill>
            <a:srgbClr val="008000">
              <a:alpha val="30000"/>
            </a:srgbClr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2400" b="1">
              <a:solidFill>
                <a:schemeClr val="lt1"/>
              </a:solidFill>
            </a:endParaRPr>
          </a:p>
        </p:txBody>
      </p:sp>
      <p:sp>
        <p:nvSpPr>
          <p:cNvPr id="21" name="Округлений прямокутник 24">
            <a:extLst>
              <a:ext uri="{FF2B5EF4-FFF2-40B4-BE49-F238E27FC236}">
                <a16:creationId xmlns:a16="http://schemas.microsoft.com/office/drawing/2014/main" id="{417D2628-0DDB-453B-A5DB-4FC5C45695E7}"/>
              </a:ext>
            </a:extLst>
          </p:cNvPr>
          <p:cNvSpPr/>
          <p:nvPr/>
        </p:nvSpPr>
        <p:spPr>
          <a:xfrm>
            <a:off x="11765280" y="3888916"/>
            <a:ext cx="229410" cy="1713898"/>
          </a:xfrm>
          <a:prstGeom prst="rect">
            <a:avLst/>
          </a:prstGeom>
          <a:solidFill>
            <a:srgbClr val="008000">
              <a:alpha val="30000"/>
            </a:srgbClr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2400" b="1">
              <a:solidFill>
                <a:schemeClr val="lt1"/>
              </a:solidFill>
            </a:endParaRPr>
          </a:p>
        </p:txBody>
      </p:sp>
      <p:grpSp>
        <p:nvGrpSpPr>
          <p:cNvPr id="22" name="Групувати 21">
            <a:extLst>
              <a:ext uri="{FF2B5EF4-FFF2-40B4-BE49-F238E27FC236}">
                <a16:creationId xmlns:a16="http://schemas.microsoft.com/office/drawing/2014/main" id="{B93E91B0-11C3-4A48-8D77-8C3F347C8958}"/>
              </a:ext>
            </a:extLst>
          </p:cNvPr>
          <p:cNvGrpSpPr/>
          <p:nvPr/>
        </p:nvGrpSpPr>
        <p:grpSpPr>
          <a:xfrm>
            <a:off x="8113008" y="6175874"/>
            <a:ext cx="3711488" cy="407643"/>
            <a:chOff x="5004048" y="6186922"/>
            <a:chExt cx="3711488" cy="407643"/>
          </a:xfrm>
          <a:solidFill>
            <a:srgbClr val="008000"/>
          </a:solidFill>
        </p:grpSpPr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BC798F88-062E-4842-9BAA-41B3FC156309}"/>
                </a:ext>
              </a:extLst>
            </p:cNvPr>
            <p:cNvSpPr txBox="1"/>
            <p:nvPr/>
          </p:nvSpPr>
          <p:spPr>
            <a:xfrm>
              <a:off x="5010894" y="6186922"/>
              <a:ext cx="3704642" cy="400110"/>
            </a:xfrm>
            <a:prstGeom prst="wedgeRectCallout">
              <a:avLst>
                <a:gd name="adj1" fmla="val 47773"/>
                <a:gd name="adj2" fmla="val -306207"/>
              </a:avLst>
            </a:prstGeom>
            <a:grpFill/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uk-UA" sz="2000" b="1" i="1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069CA977-760E-4229-BF7D-E8F7A83F9827}"/>
                </a:ext>
              </a:extLst>
            </p:cNvPr>
            <p:cNvSpPr txBox="1"/>
            <p:nvPr/>
          </p:nvSpPr>
          <p:spPr>
            <a:xfrm>
              <a:off x="5004048" y="6194455"/>
              <a:ext cx="3711487" cy="400110"/>
            </a:xfrm>
            <a:prstGeom prst="wedgeRectCallout">
              <a:avLst>
                <a:gd name="adj1" fmla="val -25103"/>
                <a:gd name="adj2" fmla="val -143183"/>
              </a:avLst>
            </a:prstGeom>
            <a:grpFill/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uk-UA" sz="2000" b="1" i="1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Смуги прокручування</a:t>
              </a:r>
              <a:endParaRPr kumimoji="0" lang="uk-UA" sz="2000" b="1" i="1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</p:grpSp>
      <p:sp>
        <p:nvSpPr>
          <p:cNvPr id="25" name="Округлений прямокутник 28">
            <a:extLst>
              <a:ext uri="{FF2B5EF4-FFF2-40B4-BE49-F238E27FC236}">
                <a16:creationId xmlns:a16="http://schemas.microsoft.com/office/drawing/2014/main" id="{2C90D8DC-290A-448E-AD36-98B6D9763F19}"/>
              </a:ext>
            </a:extLst>
          </p:cNvPr>
          <p:cNvSpPr/>
          <p:nvPr/>
        </p:nvSpPr>
        <p:spPr>
          <a:xfrm>
            <a:off x="168775" y="1743382"/>
            <a:ext cx="11820526" cy="336851"/>
          </a:xfrm>
          <a:prstGeom prst="rect">
            <a:avLst/>
          </a:prstGeom>
          <a:solidFill>
            <a:srgbClr val="008000">
              <a:alpha val="30000"/>
            </a:srgbClr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2400" b="1">
              <a:solidFill>
                <a:schemeClr val="lt1"/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ACED760-AEFE-4EA8-AB14-345D576DDDB6}"/>
              </a:ext>
            </a:extLst>
          </p:cNvPr>
          <p:cNvSpPr txBox="1"/>
          <p:nvPr/>
        </p:nvSpPr>
        <p:spPr>
          <a:xfrm>
            <a:off x="4630224" y="1165934"/>
            <a:ext cx="2736768" cy="400110"/>
          </a:xfrm>
          <a:prstGeom prst="wedgeRectCallout">
            <a:avLst>
              <a:gd name="adj1" fmla="val -48170"/>
              <a:gd name="adj2" fmla="val 130022"/>
            </a:avLst>
          </a:prstGeom>
          <a:solidFill>
            <a:srgbClr val="00800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2000" b="1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Рядок заголовка</a:t>
            </a:r>
            <a:endParaRPr kumimoji="0" lang="uk-UA" sz="2000" b="1" i="1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27" name="Округлений прямокутник 30">
            <a:extLst>
              <a:ext uri="{FF2B5EF4-FFF2-40B4-BE49-F238E27FC236}">
                <a16:creationId xmlns:a16="http://schemas.microsoft.com/office/drawing/2014/main" id="{3E44D9E7-9D34-4464-9722-2CD7B7D41636}"/>
              </a:ext>
            </a:extLst>
          </p:cNvPr>
          <p:cNvSpPr/>
          <p:nvPr/>
        </p:nvSpPr>
        <p:spPr>
          <a:xfrm>
            <a:off x="168776" y="2082956"/>
            <a:ext cx="11820526" cy="1221220"/>
          </a:xfrm>
          <a:prstGeom prst="rect">
            <a:avLst/>
          </a:prstGeom>
          <a:solidFill>
            <a:srgbClr val="008000">
              <a:alpha val="30000"/>
            </a:srgbClr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2400" b="1">
              <a:solidFill>
                <a:schemeClr val="lt1"/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E8BB197-9627-4D9D-9375-AC9B2DD187D0}"/>
              </a:ext>
            </a:extLst>
          </p:cNvPr>
          <p:cNvSpPr txBox="1"/>
          <p:nvPr/>
        </p:nvSpPr>
        <p:spPr>
          <a:xfrm>
            <a:off x="7614152" y="1160490"/>
            <a:ext cx="1382343" cy="400110"/>
          </a:xfrm>
          <a:prstGeom prst="wedgeRectCallout">
            <a:avLst>
              <a:gd name="adj1" fmla="val -150875"/>
              <a:gd name="adj2" fmla="val 280649"/>
            </a:avLst>
          </a:prstGeom>
          <a:solidFill>
            <a:srgbClr val="00800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2000" b="1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Стрічка</a:t>
            </a:r>
            <a:endParaRPr kumimoji="0" lang="uk-UA" sz="2000" b="1" i="1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DE0F118B-3ACF-4A1A-A218-FBA12AD86FE4}"/>
              </a:ext>
            </a:extLst>
          </p:cNvPr>
          <p:cNvSpPr txBox="1"/>
          <p:nvPr/>
        </p:nvSpPr>
        <p:spPr>
          <a:xfrm>
            <a:off x="358161" y="2818968"/>
            <a:ext cx="1872207" cy="400110"/>
          </a:xfrm>
          <a:prstGeom prst="wedgeRectCallout">
            <a:avLst>
              <a:gd name="adj1" fmla="val -40505"/>
              <a:gd name="adj2" fmla="val 93607"/>
            </a:avLst>
          </a:prstGeom>
          <a:solidFill>
            <a:srgbClr val="00800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2000" b="1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Поле </a:t>
            </a:r>
            <a:r>
              <a:rPr lang="uk-UA" sz="2000" b="1" i="1" kern="0" dirty="0">
                <a:solidFill>
                  <a:srgbClr val="FFFF00"/>
                </a:solidFill>
                <a:latin typeface="Verdana"/>
              </a:rPr>
              <a:t>Ім’я</a:t>
            </a:r>
            <a:endParaRPr kumimoji="0" lang="uk-UA" sz="2000" b="1" i="1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Verdana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09E1382-80F4-4F05-8545-AFAF0E7AF8B2}"/>
              </a:ext>
            </a:extLst>
          </p:cNvPr>
          <p:cNvSpPr txBox="1"/>
          <p:nvPr/>
        </p:nvSpPr>
        <p:spPr>
          <a:xfrm>
            <a:off x="3585221" y="3676609"/>
            <a:ext cx="2484739" cy="400110"/>
          </a:xfrm>
          <a:prstGeom prst="wedgeRectCallout">
            <a:avLst>
              <a:gd name="adj1" fmla="val -61314"/>
              <a:gd name="adj2" fmla="val -96206"/>
            </a:avLst>
          </a:prstGeom>
          <a:solidFill>
            <a:srgbClr val="00800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2000" b="1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Рядок формул</a:t>
            </a:r>
            <a:endParaRPr kumimoji="0" lang="uk-UA" sz="2000" b="1" i="1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31" name="Округлений прямокутник 33">
            <a:extLst>
              <a:ext uri="{FF2B5EF4-FFF2-40B4-BE49-F238E27FC236}">
                <a16:creationId xmlns:a16="http://schemas.microsoft.com/office/drawing/2014/main" id="{8C0CA31D-C8BD-4E6C-888D-09FE0581F7DF}"/>
              </a:ext>
            </a:extLst>
          </p:cNvPr>
          <p:cNvSpPr/>
          <p:nvPr/>
        </p:nvSpPr>
        <p:spPr>
          <a:xfrm>
            <a:off x="195079" y="1770672"/>
            <a:ext cx="2277281" cy="292459"/>
          </a:xfrm>
          <a:prstGeom prst="rect">
            <a:avLst/>
          </a:prstGeom>
          <a:solidFill>
            <a:srgbClr val="EC8A49">
              <a:alpha val="50000"/>
            </a:srgbClr>
          </a:solidFill>
          <a:ln w="28575" cap="flat" cmpd="sng" algn="ctr">
            <a:solidFill>
              <a:srgbClr val="7030A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uk-UA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0E4B4095-C6D8-4231-84AD-5E6674204C57}"/>
              </a:ext>
            </a:extLst>
          </p:cNvPr>
          <p:cNvSpPr txBox="1"/>
          <p:nvPr/>
        </p:nvSpPr>
        <p:spPr>
          <a:xfrm>
            <a:off x="72008" y="1163269"/>
            <a:ext cx="4151895" cy="400110"/>
          </a:xfrm>
          <a:prstGeom prst="wedgeRectCallout">
            <a:avLst>
              <a:gd name="adj1" fmla="val -35349"/>
              <a:gd name="adj2" fmla="val 117038"/>
            </a:avLst>
          </a:prstGeom>
          <a:solidFill>
            <a:srgbClr val="00800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2000" b="1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Панель швидкого доступу</a:t>
            </a:r>
            <a:endParaRPr kumimoji="0" lang="uk-UA" sz="2000" b="1" i="1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648F84C1-1C8A-4052-84A1-B535416D6E98}"/>
              </a:ext>
            </a:extLst>
          </p:cNvPr>
          <p:cNvSpPr txBox="1"/>
          <p:nvPr/>
        </p:nvSpPr>
        <p:spPr>
          <a:xfrm>
            <a:off x="1147315" y="3670738"/>
            <a:ext cx="1872207" cy="707886"/>
          </a:xfrm>
          <a:prstGeom prst="wedgeRectCallout">
            <a:avLst>
              <a:gd name="adj1" fmla="val -64586"/>
              <a:gd name="adj2" fmla="val -33304"/>
            </a:avLst>
          </a:prstGeom>
          <a:solidFill>
            <a:srgbClr val="00800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2000" b="1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Заголовок стовпця</a:t>
            </a:r>
            <a:endParaRPr kumimoji="0" lang="uk-UA" sz="2000" b="1" i="1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0062E86-128D-4EAC-BF6E-71A4B71F5F80}"/>
              </a:ext>
            </a:extLst>
          </p:cNvPr>
          <p:cNvSpPr txBox="1"/>
          <p:nvPr/>
        </p:nvSpPr>
        <p:spPr>
          <a:xfrm>
            <a:off x="7614152" y="3954145"/>
            <a:ext cx="3149689" cy="707886"/>
          </a:xfrm>
          <a:prstGeom prst="wedgeRectCallout">
            <a:avLst>
              <a:gd name="adj1" fmla="val -53163"/>
              <a:gd name="adj2" fmla="val 88922"/>
            </a:avLst>
          </a:prstGeom>
          <a:solidFill>
            <a:srgbClr val="00800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2000" b="1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Аркуш електронної книги</a:t>
            </a:r>
            <a:endParaRPr kumimoji="0" lang="uk-UA" sz="2000" b="1" i="1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23744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"/>
                            </p:stCondLst>
                            <p:childTnLst>
                              <p:par>
                                <p:cTn id="6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000"/>
                            </p:stCondLst>
                            <p:childTnLst>
                              <p:par>
                                <p:cTn id="78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00"/>
                            </p:stCondLst>
                            <p:childTnLst>
                              <p:par>
                                <p:cTn id="87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000"/>
                            </p:stCondLst>
                            <p:childTnLst>
                              <p:par>
                                <p:cTn id="96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0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000"/>
                            </p:stCondLst>
                            <p:childTnLst>
                              <p:par>
                                <p:cTn id="10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1" dur="1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44A8F4EB-C0DF-4B76-B33B-2D7C818265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0688" y="162512"/>
            <a:ext cx="9053954" cy="532820"/>
          </a:xfrm>
        </p:spPr>
        <p:txBody>
          <a:bodyPr>
            <a:normAutofit/>
          </a:bodyPr>
          <a:lstStyle/>
          <a:p>
            <a:r>
              <a:rPr lang="uk-UA" dirty="0"/>
              <a:t>Повторюємо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D70497D-5BE8-474F-B53F-BA0CE1EAB93F}"/>
              </a:ext>
            </a:extLst>
          </p:cNvPr>
          <p:cNvSpPr txBox="1"/>
          <p:nvPr/>
        </p:nvSpPr>
        <p:spPr>
          <a:xfrm>
            <a:off x="72008" y="1196763"/>
            <a:ext cx="12050142" cy="523220"/>
          </a:xfrm>
          <a:prstGeom prst="rect">
            <a:avLst/>
          </a:prstGeom>
          <a:solidFill>
            <a:srgbClr val="19426B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i="1" kern="0" dirty="0">
                <a:solidFill>
                  <a:srgbClr val="FFFFFF"/>
                </a:solidFill>
              </a:rPr>
              <a:t>Вікно аркуша електронної книги має такі елементи: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F4A11C68-138E-4D6B-A025-775F892630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287" y="1808460"/>
            <a:ext cx="11401425" cy="43338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Прямокутник 8">
            <a:extLst>
              <a:ext uri="{FF2B5EF4-FFF2-40B4-BE49-F238E27FC236}">
                <a16:creationId xmlns:a16="http://schemas.microsoft.com/office/drawing/2014/main" id="{2F93EE05-8290-43AC-A3B2-CED7DCAF8A09}"/>
              </a:ext>
            </a:extLst>
          </p:cNvPr>
          <p:cNvSpPr/>
          <p:nvPr/>
        </p:nvSpPr>
        <p:spPr>
          <a:xfrm>
            <a:off x="410527" y="4167446"/>
            <a:ext cx="301943" cy="257175"/>
          </a:xfrm>
          <a:prstGeom prst="rect">
            <a:avLst/>
          </a:prstGeom>
          <a:solidFill>
            <a:srgbClr val="008000">
              <a:alpha val="30000"/>
            </a:srgbClr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2400" b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5139584-35C5-4963-820E-9E997D283401}"/>
              </a:ext>
            </a:extLst>
          </p:cNvPr>
          <p:cNvSpPr txBox="1"/>
          <p:nvPr/>
        </p:nvSpPr>
        <p:spPr>
          <a:xfrm>
            <a:off x="72008" y="2717929"/>
            <a:ext cx="2678988" cy="830997"/>
          </a:xfrm>
          <a:prstGeom prst="wedgeRectCallout">
            <a:avLst>
              <a:gd name="adj1" fmla="val -31805"/>
              <a:gd name="adj2" fmla="val 132817"/>
            </a:avLst>
          </a:prstGeom>
          <a:solidFill>
            <a:srgbClr val="00800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400" b="1" i="1" kern="0" dirty="0">
                <a:solidFill>
                  <a:srgbClr val="FFFFFF"/>
                </a:solidFill>
              </a:rPr>
              <a:t>Кнопка </a:t>
            </a:r>
            <a:r>
              <a:rPr lang="uk-UA" sz="2400" b="1" i="1" kern="0" dirty="0">
                <a:solidFill>
                  <a:srgbClr val="FFFF00"/>
                </a:solidFill>
              </a:rPr>
              <a:t>Виділити все</a:t>
            </a:r>
          </a:p>
        </p:txBody>
      </p:sp>
      <p:sp>
        <p:nvSpPr>
          <p:cNvPr id="11" name="Прямокутник 10">
            <a:extLst>
              <a:ext uri="{FF2B5EF4-FFF2-40B4-BE49-F238E27FC236}">
                <a16:creationId xmlns:a16="http://schemas.microsoft.com/office/drawing/2014/main" id="{47524285-015E-4C59-828C-22FA2B4EE32D}"/>
              </a:ext>
            </a:extLst>
          </p:cNvPr>
          <p:cNvSpPr/>
          <p:nvPr/>
        </p:nvSpPr>
        <p:spPr>
          <a:xfrm>
            <a:off x="410526" y="4424621"/>
            <a:ext cx="301943" cy="1156335"/>
          </a:xfrm>
          <a:prstGeom prst="rect">
            <a:avLst/>
          </a:prstGeom>
          <a:solidFill>
            <a:srgbClr val="008000">
              <a:alpha val="30000"/>
            </a:srgbClr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2400" b="1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6404BA5-4138-4952-80EB-16265A3CDDD2}"/>
              </a:ext>
            </a:extLst>
          </p:cNvPr>
          <p:cNvSpPr txBox="1"/>
          <p:nvPr/>
        </p:nvSpPr>
        <p:spPr>
          <a:xfrm>
            <a:off x="1291767" y="5043141"/>
            <a:ext cx="5264548" cy="461665"/>
          </a:xfrm>
          <a:prstGeom prst="wedgeRectCallout">
            <a:avLst>
              <a:gd name="adj1" fmla="val -62166"/>
              <a:gd name="adj2" fmla="val -47737"/>
            </a:avLst>
          </a:prstGeom>
          <a:solidFill>
            <a:srgbClr val="00800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400" b="1" i="1" kern="0" dirty="0">
                <a:solidFill>
                  <a:srgbClr val="FFFFFF"/>
                </a:solidFill>
              </a:rPr>
              <a:t>Заголовки </a:t>
            </a:r>
            <a:r>
              <a:rPr lang="uk-UA" sz="2400" b="1" i="1" kern="0" dirty="0">
                <a:solidFill>
                  <a:srgbClr val="FFFF00"/>
                </a:solidFill>
              </a:rPr>
              <a:t>номерів рядків</a:t>
            </a:r>
          </a:p>
        </p:txBody>
      </p:sp>
      <p:sp>
        <p:nvSpPr>
          <p:cNvPr id="13" name="Прямокутник 12">
            <a:extLst>
              <a:ext uri="{FF2B5EF4-FFF2-40B4-BE49-F238E27FC236}">
                <a16:creationId xmlns:a16="http://schemas.microsoft.com/office/drawing/2014/main" id="{300D27C6-FC2C-4584-92C3-E81E9010B20A}"/>
              </a:ext>
            </a:extLst>
          </p:cNvPr>
          <p:cNvSpPr/>
          <p:nvPr/>
        </p:nvSpPr>
        <p:spPr>
          <a:xfrm>
            <a:off x="717993" y="4167446"/>
            <a:ext cx="10797351" cy="257175"/>
          </a:xfrm>
          <a:prstGeom prst="rect">
            <a:avLst/>
          </a:prstGeom>
          <a:solidFill>
            <a:srgbClr val="008000">
              <a:alpha val="30000"/>
            </a:srgbClr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2400" b="1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0142666-DA7A-40E0-8F62-F6CC5398871E}"/>
              </a:ext>
            </a:extLst>
          </p:cNvPr>
          <p:cNvSpPr txBox="1"/>
          <p:nvPr/>
        </p:nvSpPr>
        <p:spPr>
          <a:xfrm>
            <a:off x="5841729" y="2717928"/>
            <a:ext cx="2864250" cy="830997"/>
          </a:xfrm>
          <a:prstGeom prst="wedgeRectCallout">
            <a:avLst>
              <a:gd name="adj1" fmla="val -72517"/>
              <a:gd name="adj2" fmla="val 136124"/>
            </a:avLst>
          </a:prstGeom>
          <a:solidFill>
            <a:srgbClr val="00800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400" b="1" i="1" kern="0" dirty="0">
                <a:solidFill>
                  <a:srgbClr val="FFFFFF"/>
                </a:solidFill>
              </a:rPr>
              <a:t>Заголовки </a:t>
            </a:r>
            <a:r>
              <a:rPr lang="uk-UA" sz="2400" b="1" i="1" kern="0" dirty="0">
                <a:solidFill>
                  <a:srgbClr val="FFFF00"/>
                </a:solidFill>
              </a:rPr>
              <a:t>імен стовпців</a:t>
            </a:r>
          </a:p>
        </p:txBody>
      </p:sp>
      <p:sp>
        <p:nvSpPr>
          <p:cNvPr id="15" name="Прямокутник 14">
            <a:extLst>
              <a:ext uri="{FF2B5EF4-FFF2-40B4-BE49-F238E27FC236}">
                <a16:creationId xmlns:a16="http://schemas.microsoft.com/office/drawing/2014/main" id="{D216FE5E-789D-449C-AC8A-CD329B9DA39E}"/>
              </a:ext>
            </a:extLst>
          </p:cNvPr>
          <p:cNvSpPr/>
          <p:nvPr/>
        </p:nvSpPr>
        <p:spPr>
          <a:xfrm>
            <a:off x="718081" y="4424621"/>
            <a:ext cx="844019" cy="296661"/>
          </a:xfrm>
          <a:prstGeom prst="rect">
            <a:avLst/>
          </a:prstGeom>
          <a:solidFill>
            <a:srgbClr val="008000">
              <a:alpha val="30000"/>
            </a:srgbClr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2400" b="1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89C7B58-FE57-4B09-9B42-56BC4B64D267}"/>
              </a:ext>
            </a:extLst>
          </p:cNvPr>
          <p:cNvSpPr txBox="1"/>
          <p:nvPr/>
        </p:nvSpPr>
        <p:spPr>
          <a:xfrm>
            <a:off x="2167484" y="4541260"/>
            <a:ext cx="4388831" cy="461665"/>
          </a:xfrm>
          <a:prstGeom prst="wedgeRectCallout">
            <a:avLst>
              <a:gd name="adj1" fmla="val -68995"/>
              <a:gd name="adj2" fmla="val -45536"/>
            </a:avLst>
          </a:prstGeom>
          <a:solidFill>
            <a:srgbClr val="00800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400" b="1" i="1" kern="0" dirty="0">
                <a:solidFill>
                  <a:srgbClr val="FFFFFF"/>
                </a:solidFill>
              </a:rPr>
              <a:t>Поточна клітинка</a:t>
            </a:r>
            <a:endParaRPr lang="uk-UA" sz="2400" b="1" i="1" kern="0" dirty="0">
              <a:solidFill>
                <a:srgbClr val="FFFF00"/>
              </a:solidFill>
            </a:endParaRPr>
          </a:p>
        </p:txBody>
      </p:sp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id="{6B3B4ABD-4649-401C-83B2-A6C8D9AEAC60}"/>
              </a:ext>
            </a:extLst>
          </p:cNvPr>
          <p:cNvSpPr/>
          <p:nvPr/>
        </p:nvSpPr>
        <p:spPr>
          <a:xfrm>
            <a:off x="2501811" y="5573453"/>
            <a:ext cx="301943" cy="302260"/>
          </a:xfrm>
          <a:prstGeom prst="rect">
            <a:avLst/>
          </a:prstGeom>
          <a:solidFill>
            <a:srgbClr val="008000">
              <a:alpha val="30000"/>
            </a:srgbClr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2400" b="1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FF7BBB7-4DAA-435D-920F-4716677D3C02}"/>
              </a:ext>
            </a:extLst>
          </p:cNvPr>
          <p:cNvSpPr txBox="1"/>
          <p:nvPr/>
        </p:nvSpPr>
        <p:spPr>
          <a:xfrm>
            <a:off x="3555729" y="5574299"/>
            <a:ext cx="6357198" cy="461665"/>
          </a:xfrm>
          <a:prstGeom prst="wedgeRectCallout">
            <a:avLst>
              <a:gd name="adj1" fmla="val -63662"/>
              <a:gd name="adj2" fmla="val -25980"/>
            </a:avLst>
          </a:prstGeom>
          <a:solidFill>
            <a:srgbClr val="00800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400" b="1" i="1" kern="0" dirty="0">
                <a:solidFill>
                  <a:srgbClr val="FFFFFF"/>
                </a:solidFill>
              </a:rPr>
              <a:t>Кнопка створення нового аркуша</a:t>
            </a:r>
            <a:endParaRPr lang="uk-UA" sz="2400" b="1" i="1" kern="0" dirty="0">
              <a:solidFill>
                <a:srgbClr val="FFFF00"/>
              </a:solidFill>
            </a:endParaRPr>
          </a:p>
        </p:txBody>
      </p:sp>
      <p:sp>
        <p:nvSpPr>
          <p:cNvPr id="19" name="Прямокутник 18">
            <a:extLst>
              <a:ext uri="{FF2B5EF4-FFF2-40B4-BE49-F238E27FC236}">
                <a16:creationId xmlns:a16="http://schemas.microsoft.com/office/drawing/2014/main" id="{B7314977-7BF7-495F-ADD8-3E876B7374ED}"/>
              </a:ext>
            </a:extLst>
          </p:cNvPr>
          <p:cNvSpPr/>
          <p:nvPr/>
        </p:nvSpPr>
        <p:spPr>
          <a:xfrm>
            <a:off x="1336041" y="5574300"/>
            <a:ext cx="949030" cy="302260"/>
          </a:xfrm>
          <a:prstGeom prst="rect">
            <a:avLst/>
          </a:prstGeom>
          <a:solidFill>
            <a:srgbClr val="008000">
              <a:alpha val="30000"/>
            </a:srgbClr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2400" b="1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9E2AB8B-A860-4D9A-BBA8-4A9F07AD9D34}"/>
              </a:ext>
            </a:extLst>
          </p:cNvPr>
          <p:cNvSpPr txBox="1"/>
          <p:nvPr/>
        </p:nvSpPr>
        <p:spPr>
          <a:xfrm>
            <a:off x="72008" y="6123326"/>
            <a:ext cx="4934106" cy="461665"/>
          </a:xfrm>
          <a:prstGeom prst="wedgeRectCallout">
            <a:avLst>
              <a:gd name="adj1" fmla="val -15033"/>
              <a:gd name="adj2" fmla="val -118486"/>
            </a:avLst>
          </a:prstGeom>
          <a:solidFill>
            <a:srgbClr val="00800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400" b="1" i="1" kern="0" dirty="0">
                <a:solidFill>
                  <a:srgbClr val="FFFFFF"/>
                </a:solidFill>
              </a:rPr>
              <a:t>Рядок ярликів аркушів </a:t>
            </a:r>
            <a:endParaRPr lang="uk-UA" sz="2400" b="1" i="1" kern="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5540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44A8F4EB-C0DF-4B76-B33B-2D7C818265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0688" y="162512"/>
            <a:ext cx="9053954" cy="532820"/>
          </a:xfrm>
        </p:spPr>
        <p:txBody>
          <a:bodyPr>
            <a:normAutofit/>
          </a:bodyPr>
          <a:lstStyle/>
          <a:p>
            <a:r>
              <a:rPr lang="uk-UA" dirty="0"/>
              <a:t>Повторюємо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857DB76D-6FC3-4E6E-BEE6-989DEAE3AA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22796" y="2336932"/>
            <a:ext cx="6208885" cy="267624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Округлений прямокутник 6">
            <a:extLst>
              <a:ext uri="{FF2B5EF4-FFF2-40B4-BE49-F238E27FC236}">
                <a16:creationId xmlns:a16="http://schemas.microsoft.com/office/drawing/2014/main" id="{165E9366-4150-4379-AD5D-9CD572408366}"/>
              </a:ext>
            </a:extLst>
          </p:cNvPr>
          <p:cNvSpPr/>
          <p:nvPr/>
        </p:nvSpPr>
        <p:spPr>
          <a:xfrm>
            <a:off x="3054213" y="2502425"/>
            <a:ext cx="1917018" cy="581775"/>
          </a:xfrm>
          <a:prstGeom prst="rect">
            <a:avLst/>
          </a:prstGeom>
          <a:solidFill>
            <a:srgbClr val="008000">
              <a:alpha val="30000"/>
            </a:srgbClr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2400" b="1">
              <a:solidFill>
                <a:schemeClr val="lt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98E34BD-FF5A-4CE4-B718-59D9BE1E777F}"/>
              </a:ext>
            </a:extLst>
          </p:cNvPr>
          <p:cNvSpPr txBox="1"/>
          <p:nvPr/>
        </p:nvSpPr>
        <p:spPr>
          <a:xfrm>
            <a:off x="1638047" y="1143546"/>
            <a:ext cx="3898709" cy="954107"/>
          </a:xfrm>
          <a:prstGeom prst="wedgeRectCallout">
            <a:avLst>
              <a:gd name="adj1" fmla="val -4338"/>
              <a:gd name="adj2" fmla="val 116212"/>
            </a:avLst>
          </a:prstGeom>
          <a:solidFill>
            <a:srgbClr val="00800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2800" b="1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Адреса поточної клітинки</a:t>
            </a:r>
          </a:p>
        </p:txBody>
      </p:sp>
      <p:sp>
        <p:nvSpPr>
          <p:cNvPr id="10" name="Округлений прямокутник 8">
            <a:extLst>
              <a:ext uri="{FF2B5EF4-FFF2-40B4-BE49-F238E27FC236}">
                <a16:creationId xmlns:a16="http://schemas.microsoft.com/office/drawing/2014/main" id="{E0936EB9-BEF1-45B3-AAAF-1E5AB39DE658}"/>
              </a:ext>
            </a:extLst>
          </p:cNvPr>
          <p:cNvSpPr/>
          <p:nvPr/>
        </p:nvSpPr>
        <p:spPr>
          <a:xfrm>
            <a:off x="7480678" y="2502426"/>
            <a:ext cx="1782420" cy="581774"/>
          </a:xfrm>
          <a:prstGeom prst="rect">
            <a:avLst/>
          </a:prstGeom>
          <a:solidFill>
            <a:srgbClr val="008000">
              <a:alpha val="30000"/>
            </a:srgbClr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2400" b="1">
              <a:solidFill>
                <a:schemeClr val="lt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AEFC3A5-5AA7-48D7-85A3-38AA249716FD}"/>
              </a:ext>
            </a:extLst>
          </p:cNvPr>
          <p:cNvSpPr txBox="1"/>
          <p:nvPr/>
        </p:nvSpPr>
        <p:spPr>
          <a:xfrm>
            <a:off x="8382887" y="3356992"/>
            <a:ext cx="2167779" cy="954107"/>
          </a:xfrm>
          <a:prstGeom prst="wedgeRectCallout">
            <a:avLst>
              <a:gd name="adj1" fmla="val -56988"/>
              <a:gd name="adj2" fmla="val -88103"/>
            </a:avLst>
          </a:prstGeom>
          <a:solidFill>
            <a:srgbClr val="00800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2800" b="1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Рядок формул</a:t>
            </a:r>
          </a:p>
        </p:txBody>
      </p:sp>
      <p:sp>
        <p:nvSpPr>
          <p:cNvPr id="12" name="Округлений прямокутник 10">
            <a:extLst>
              <a:ext uri="{FF2B5EF4-FFF2-40B4-BE49-F238E27FC236}">
                <a16:creationId xmlns:a16="http://schemas.microsoft.com/office/drawing/2014/main" id="{A09C3B86-B155-4C07-BA2E-5A5D2A17CE83}"/>
              </a:ext>
            </a:extLst>
          </p:cNvPr>
          <p:cNvSpPr/>
          <p:nvPr/>
        </p:nvSpPr>
        <p:spPr>
          <a:xfrm>
            <a:off x="6161694" y="2502425"/>
            <a:ext cx="537730" cy="581775"/>
          </a:xfrm>
          <a:prstGeom prst="rect">
            <a:avLst/>
          </a:prstGeom>
          <a:solidFill>
            <a:srgbClr val="008000">
              <a:alpha val="30000"/>
            </a:srgbClr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2400" b="1">
              <a:solidFill>
                <a:schemeClr val="lt1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74E9215-16B7-4192-A2C9-4EE1EE120639}"/>
              </a:ext>
            </a:extLst>
          </p:cNvPr>
          <p:cNvSpPr txBox="1"/>
          <p:nvPr/>
        </p:nvSpPr>
        <p:spPr>
          <a:xfrm>
            <a:off x="8396210" y="1143546"/>
            <a:ext cx="2154456" cy="954107"/>
          </a:xfrm>
          <a:prstGeom prst="wedgeRectCallout">
            <a:avLst>
              <a:gd name="adj1" fmla="val -136033"/>
              <a:gd name="adj2" fmla="val 111999"/>
            </a:avLst>
          </a:prstGeom>
          <a:solidFill>
            <a:srgbClr val="00800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2800" b="1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Ввід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2800" b="1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(</a:t>
            </a:r>
            <a:r>
              <a:rPr kumimoji="0" lang="en-US" sz="2800" b="1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Enter)</a:t>
            </a:r>
            <a:endParaRPr kumimoji="0" lang="uk-UA" sz="2800" b="1" i="1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14" name="Округлений прямокутник 12">
            <a:extLst>
              <a:ext uri="{FF2B5EF4-FFF2-40B4-BE49-F238E27FC236}">
                <a16:creationId xmlns:a16="http://schemas.microsoft.com/office/drawing/2014/main" id="{863D45D9-F74A-4502-A799-4A6CA339BEDC}"/>
              </a:ext>
            </a:extLst>
          </p:cNvPr>
          <p:cNvSpPr/>
          <p:nvPr/>
        </p:nvSpPr>
        <p:spPr>
          <a:xfrm>
            <a:off x="5520383" y="2502425"/>
            <a:ext cx="537730" cy="581775"/>
          </a:xfrm>
          <a:prstGeom prst="rect">
            <a:avLst/>
          </a:prstGeom>
          <a:solidFill>
            <a:srgbClr val="008000">
              <a:alpha val="30000"/>
            </a:srgbClr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2400" b="1">
              <a:solidFill>
                <a:schemeClr val="lt1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8C4AF28-642B-48BF-85CA-8F8BEC702E86}"/>
              </a:ext>
            </a:extLst>
          </p:cNvPr>
          <p:cNvSpPr txBox="1"/>
          <p:nvPr/>
        </p:nvSpPr>
        <p:spPr>
          <a:xfrm>
            <a:off x="5680772" y="1143546"/>
            <a:ext cx="2427406" cy="954107"/>
          </a:xfrm>
          <a:prstGeom prst="wedgeRectCallout">
            <a:avLst>
              <a:gd name="adj1" fmla="val -41531"/>
              <a:gd name="adj2" fmla="val 102520"/>
            </a:avLst>
          </a:prstGeom>
          <a:solidFill>
            <a:srgbClr val="00800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2800" b="1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Скасувати (</a:t>
            </a:r>
            <a:r>
              <a:rPr kumimoji="0" lang="en-US" sz="2800" b="1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Esc)</a:t>
            </a:r>
            <a:endParaRPr kumimoji="0" lang="uk-UA" sz="2800" b="1" i="1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F4D53379-3028-40B6-A9CE-8075307A99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31419" y="5222028"/>
            <a:ext cx="1069594" cy="1224136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CFEAF122-8CCE-4CFB-B163-D7F0EC1F9337}"/>
              </a:ext>
            </a:extLst>
          </p:cNvPr>
          <p:cNvSpPr txBox="1"/>
          <p:nvPr/>
        </p:nvSpPr>
        <p:spPr>
          <a:xfrm>
            <a:off x="5680772" y="5729895"/>
            <a:ext cx="4869894" cy="830997"/>
          </a:xfrm>
          <a:prstGeom prst="rect">
            <a:avLst/>
          </a:prstGeom>
          <a:gradFill rotWithShape="1">
            <a:gsLst>
              <a:gs pos="0">
                <a:srgbClr val="19426B">
                  <a:satMod val="103000"/>
                  <a:lumMod val="102000"/>
                  <a:tint val="94000"/>
                </a:srgbClr>
              </a:gs>
              <a:gs pos="50000">
                <a:srgbClr val="19426B">
                  <a:satMod val="110000"/>
                  <a:lumMod val="100000"/>
                  <a:shade val="100000"/>
                </a:srgbClr>
              </a:gs>
              <a:gs pos="100000">
                <a:srgbClr val="19426B"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marL="0" marR="0" lvl="0" indent="457200" algn="just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2400" b="1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Редагувати прямо в клітинці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8FA1BD3-84BB-48B0-B735-8419EA7D068D}"/>
              </a:ext>
            </a:extLst>
          </p:cNvPr>
          <p:cNvSpPr txBox="1"/>
          <p:nvPr/>
        </p:nvSpPr>
        <p:spPr>
          <a:xfrm>
            <a:off x="2894860" y="5592894"/>
            <a:ext cx="1103078" cy="510778"/>
          </a:xfrm>
          <a:prstGeom prst="roundRect">
            <a:avLst/>
          </a:prstGeom>
          <a:solidFill>
            <a:srgbClr val="7030A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2400" b="1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Або</a:t>
            </a:r>
          </a:p>
        </p:txBody>
      </p:sp>
      <p:pic>
        <p:nvPicPr>
          <p:cNvPr id="19" name="Рисунок 18">
            <a:extLst>
              <a:ext uri="{FF2B5EF4-FFF2-40B4-BE49-F238E27FC236}">
                <a16:creationId xmlns:a16="http://schemas.microsoft.com/office/drawing/2014/main" id="{D920B871-0D03-498E-AFEB-D583C68D400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85970" y="4707274"/>
            <a:ext cx="1250786" cy="2106102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A4D080D5-F080-4F7C-B5E6-3F55A85BB05E}"/>
              </a:ext>
            </a:extLst>
          </p:cNvPr>
          <p:cNvSpPr txBox="1"/>
          <p:nvPr/>
        </p:nvSpPr>
        <p:spPr>
          <a:xfrm>
            <a:off x="5506871" y="4660711"/>
            <a:ext cx="2088232" cy="830997"/>
          </a:xfrm>
          <a:prstGeom prst="wedgeRectCallout">
            <a:avLst>
              <a:gd name="adj1" fmla="val -84954"/>
              <a:gd name="adj2" fmla="val -11549"/>
            </a:avLst>
          </a:prstGeom>
          <a:solidFill>
            <a:srgbClr val="0070C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2400" b="1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Двічі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2400" b="1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клацнути</a:t>
            </a:r>
          </a:p>
        </p:txBody>
      </p:sp>
      <p:sp>
        <p:nvSpPr>
          <p:cNvPr id="21" name="Стрілка вліво 19">
            <a:extLst>
              <a:ext uri="{FF2B5EF4-FFF2-40B4-BE49-F238E27FC236}">
                <a16:creationId xmlns:a16="http://schemas.microsoft.com/office/drawing/2014/main" id="{BAB02B5B-AA67-42FE-A996-D25761934C8B}"/>
              </a:ext>
            </a:extLst>
          </p:cNvPr>
          <p:cNvSpPr/>
          <p:nvPr/>
        </p:nvSpPr>
        <p:spPr>
          <a:xfrm rot="7025563">
            <a:off x="4543147" y="4235009"/>
            <a:ext cx="793281" cy="648072"/>
          </a:xfrm>
          <a:prstGeom prst="leftArrow">
            <a:avLst/>
          </a:prstGeom>
          <a:solidFill>
            <a:srgbClr val="FF000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uk-UA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84728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0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3000"/>
                            </p:stCondLst>
                            <p:childTnLst>
                              <p:par>
                                <p:cTn id="6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400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0"/>
                            </p:stCondLst>
                            <p:childTnLst>
                              <p:par>
                                <p:cTn id="7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7" grpId="0" animBg="1"/>
      <p:bldP spid="18" grpId="0" animBg="1"/>
      <p:bldP spid="20" grpId="0" animBg="1"/>
      <p:bldP spid="2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1F19DC-0A78-46C2-8E4E-7BF3DA1F0B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0688" y="162512"/>
            <a:ext cx="9053954" cy="532820"/>
          </a:xfrm>
        </p:spPr>
        <p:txBody>
          <a:bodyPr>
            <a:normAutofit/>
          </a:bodyPr>
          <a:lstStyle/>
          <a:p>
            <a:r>
              <a:rPr lang="uk-UA" dirty="0"/>
              <a:t>Повторюємо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A4956A6-B953-425A-AC73-265B8041F8F1}"/>
              </a:ext>
            </a:extLst>
          </p:cNvPr>
          <p:cNvSpPr txBox="1"/>
          <p:nvPr/>
        </p:nvSpPr>
        <p:spPr>
          <a:xfrm>
            <a:off x="72008" y="1196763"/>
            <a:ext cx="12050142" cy="954107"/>
          </a:xfrm>
          <a:prstGeom prst="rect">
            <a:avLst/>
          </a:prstGeom>
          <a:solidFill>
            <a:srgbClr val="19426B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i="1" kern="0" dirty="0">
                <a:solidFill>
                  <a:srgbClr val="FFFFFF"/>
                </a:solidFill>
              </a:rPr>
              <a:t>Комірки, на які у формулах зроблено посилання, називатимемо </a:t>
            </a:r>
            <a:r>
              <a:rPr lang="uk-UA" sz="2800" b="1" i="1" kern="0" dirty="0">
                <a:solidFill>
                  <a:srgbClr val="FFFF00"/>
                </a:solidFill>
              </a:rPr>
              <a:t>адресними</a:t>
            </a:r>
            <a:r>
              <a:rPr lang="uk-UA" sz="2800" b="1" i="1" kern="0" dirty="0">
                <a:solidFill>
                  <a:srgbClr val="FFFFFF"/>
                </a:solidFill>
              </a:rPr>
              <a:t>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29325AA-ED4F-4296-A6B8-0052A9C40EF6}"/>
              </a:ext>
            </a:extLst>
          </p:cNvPr>
          <p:cNvSpPr txBox="1"/>
          <p:nvPr/>
        </p:nvSpPr>
        <p:spPr>
          <a:xfrm>
            <a:off x="72008" y="2272072"/>
            <a:ext cx="12050142" cy="523220"/>
          </a:xfrm>
          <a:prstGeom prst="rect">
            <a:avLst/>
          </a:prstGeom>
          <a:solidFill>
            <a:srgbClr val="19426B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i="1" kern="0" dirty="0">
                <a:solidFill>
                  <a:srgbClr val="FFFFFF"/>
                </a:solidFill>
              </a:rPr>
              <a:t>Розрізняють три типи посилань:</a:t>
            </a:r>
          </a:p>
        </p:txBody>
      </p:sp>
      <p:sp>
        <p:nvSpPr>
          <p:cNvPr id="15" name="Прямокутник 14">
            <a:extLst>
              <a:ext uri="{FF2B5EF4-FFF2-40B4-BE49-F238E27FC236}">
                <a16:creationId xmlns:a16="http://schemas.microsoft.com/office/drawing/2014/main" id="{2CC13D7A-3860-4F6F-8B4D-61ACE32F52FB}"/>
              </a:ext>
            </a:extLst>
          </p:cNvPr>
          <p:cNvSpPr/>
          <p:nvPr/>
        </p:nvSpPr>
        <p:spPr>
          <a:xfrm>
            <a:off x="72007" y="4312240"/>
            <a:ext cx="3973050" cy="988182"/>
          </a:xfrm>
          <a:prstGeom prst="rect">
            <a:avLst/>
          </a:pr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3200" b="1" i="1" kern="0" dirty="0">
                <a:solidFill>
                  <a:schemeClr val="bg1"/>
                </a:solidFill>
              </a:rPr>
              <a:t>Відносні</a:t>
            </a:r>
          </a:p>
        </p:txBody>
      </p:sp>
      <p:sp>
        <p:nvSpPr>
          <p:cNvPr id="16" name="Прямокутник 15">
            <a:extLst>
              <a:ext uri="{FF2B5EF4-FFF2-40B4-BE49-F238E27FC236}">
                <a16:creationId xmlns:a16="http://schemas.microsoft.com/office/drawing/2014/main" id="{604CAF66-F7E9-4F01-832F-6115F3D357A6}"/>
              </a:ext>
            </a:extLst>
          </p:cNvPr>
          <p:cNvSpPr/>
          <p:nvPr/>
        </p:nvSpPr>
        <p:spPr>
          <a:xfrm>
            <a:off x="4110552" y="4312240"/>
            <a:ext cx="3973050" cy="988182"/>
          </a:xfrm>
          <a:prstGeom prst="rect">
            <a:avLst/>
          </a:pr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3200" b="1" i="1" kern="0" dirty="0">
                <a:solidFill>
                  <a:schemeClr val="bg1"/>
                </a:solidFill>
              </a:rPr>
              <a:t>Абсолюті</a:t>
            </a:r>
          </a:p>
        </p:txBody>
      </p:sp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id="{D401EC48-3CAA-4F55-9E87-D0159F83E64F}"/>
              </a:ext>
            </a:extLst>
          </p:cNvPr>
          <p:cNvSpPr/>
          <p:nvPr/>
        </p:nvSpPr>
        <p:spPr>
          <a:xfrm>
            <a:off x="8149100" y="4312240"/>
            <a:ext cx="3973050" cy="988182"/>
          </a:xfrm>
          <a:prstGeom prst="rect">
            <a:avLst/>
          </a:pr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3200" b="1" i="1" kern="0" dirty="0">
                <a:solidFill>
                  <a:schemeClr val="bg1"/>
                </a:solidFill>
              </a:rPr>
              <a:t>Мішані</a:t>
            </a:r>
          </a:p>
        </p:txBody>
      </p:sp>
      <p:sp>
        <p:nvSpPr>
          <p:cNvPr id="18" name="Стрілка вліво 20">
            <a:extLst>
              <a:ext uri="{FF2B5EF4-FFF2-40B4-BE49-F238E27FC236}">
                <a16:creationId xmlns:a16="http://schemas.microsoft.com/office/drawing/2014/main" id="{BA6B5CB3-16F5-4A90-BBF1-14AB08182FEF}"/>
              </a:ext>
            </a:extLst>
          </p:cNvPr>
          <p:cNvSpPr/>
          <p:nvPr/>
        </p:nvSpPr>
        <p:spPr>
          <a:xfrm rot="18900000">
            <a:off x="1368632" y="2947976"/>
            <a:ext cx="1379796" cy="1312130"/>
          </a:xfrm>
          <a:prstGeom prst="leftArrow">
            <a:avLst/>
          </a:prstGeom>
          <a:solidFill>
            <a:srgbClr val="FF000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uk-UA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19" name="Стрілка вліво 20">
            <a:extLst>
              <a:ext uri="{FF2B5EF4-FFF2-40B4-BE49-F238E27FC236}">
                <a16:creationId xmlns:a16="http://schemas.microsoft.com/office/drawing/2014/main" id="{FB06DE6A-EF59-4209-940D-78985DD3B2D9}"/>
              </a:ext>
            </a:extLst>
          </p:cNvPr>
          <p:cNvSpPr/>
          <p:nvPr/>
        </p:nvSpPr>
        <p:spPr>
          <a:xfrm rot="16200000">
            <a:off x="5407179" y="2947977"/>
            <a:ext cx="1379796" cy="1312130"/>
          </a:xfrm>
          <a:prstGeom prst="leftArrow">
            <a:avLst/>
          </a:prstGeom>
          <a:solidFill>
            <a:srgbClr val="FF000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uk-UA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20" name="Стрілка вліво 20">
            <a:extLst>
              <a:ext uri="{FF2B5EF4-FFF2-40B4-BE49-F238E27FC236}">
                <a16:creationId xmlns:a16="http://schemas.microsoft.com/office/drawing/2014/main" id="{87B51862-2D16-4CB1-ACEC-9F18C1BFDBC9}"/>
              </a:ext>
            </a:extLst>
          </p:cNvPr>
          <p:cNvSpPr/>
          <p:nvPr/>
        </p:nvSpPr>
        <p:spPr>
          <a:xfrm rot="2700000" flipH="1">
            <a:off x="9445725" y="2947977"/>
            <a:ext cx="1379796" cy="1312130"/>
          </a:xfrm>
          <a:prstGeom prst="leftArrow">
            <a:avLst/>
          </a:prstGeom>
          <a:solidFill>
            <a:srgbClr val="FF000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uk-UA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21" name="Прямокутник 20">
            <a:extLst>
              <a:ext uri="{FF2B5EF4-FFF2-40B4-BE49-F238E27FC236}">
                <a16:creationId xmlns:a16="http://schemas.microsoft.com/office/drawing/2014/main" id="{4C3CFB47-30F8-460F-8213-CCA46FABA812}"/>
              </a:ext>
            </a:extLst>
          </p:cNvPr>
          <p:cNvSpPr/>
          <p:nvPr/>
        </p:nvSpPr>
        <p:spPr>
          <a:xfrm>
            <a:off x="72007" y="5345493"/>
            <a:ext cx="3973050" cy="98818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b="1" i="1" kern="0" dirty="0">
                <a:solidFill>
                  <a:schemeClr val="bg1"/>
                </a:solidFill>
              </a:rPr>
              <a:t>A1</a:t>
            </a:r>
            <a:endParaRPr lang="uk-UA" sz="3200" b="1" i="1" kern="0" dirty="0">
              <a:solidFill>
                <a:schemeClr val="bg1"/>
              </a:solidFill>
            </a:endParaRPr>
          </a:p>
        </p:txBody>
      </p:sp>
      <p:sp>
        <p:nvSpPr>
          <p:cNvPr id="22" name="Прямокутник 21">
            <a:extLst>
              <a:ext uri="{FF2B5EF4-FFF2-40B4-BE49-F238E27FC236}">
                <a16:creationId xmlns:a16="http://schemas.microsoft.com/office/drawing/2014/main" id="{EFC02116-60FC-4D46-B281-A98C604945DC}"/>
              </a:ext>
            </a:extLst>
          </p:cNvPr>
          <p:cNvSpPr/>
          <p:nvPr/>
        </p:nvSpPr>
        <p:spPr>
          <a:xfrm>
            <a:off x="4110552" y="5345493"/>
            <a:ext cx="3973050" cy="98818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b="1" i="1" kern="0" dirty="0">
                <a:solidFill>
                  <a:schemeClr val="bg1"/>
                </a:solidFill>
              </a:rPr>
              <a:t>$A$1</a:t>
            </a:r>
            <a:endParaRPr lang="uk-UA" sz="3200" b="1" i="1" kern="0" dirty="0">
              <a:solidFill>
                <a:schemeClr val="bg1"/>
              </a:solidFill>
            </a:endParaRPr>
          </a:p>
        </p:txBody>
      </p:sp>
      <p:sp>
        <p:nvSpPr>
          <p:cNvPr id="23" name="Прямокутник 22">
            <a:extLst>
              <a:ext uri="{FF2B5EF4-FFF2-40B4-BE49-F238E27FC236}">
                <a16:creationId xmlns:a16="http://schemas.microsoft.com/office/drawing/2014/main" id="{D7971081-6544-42B6-8C44-44B9B384B3E7}"/>
              </a:ext>
            </a:extLst>
          </p:cNvPr>
          <p:cNvSpPr/>
          <p:nvPr/>
        </p:nvSpPr>
        <p:spPr>
          <a:xfrm>
            <a:off x="8149100" y="5345493"/>
            <a:ext cx="3973050" cy="98818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b="1" i="1" kern="0" dirty="0">
                <a:solidFill>
                  <a:schemeClr val="bg1"/>
                </a:solidFill>
              </a:rPr>
              <a:t>$A1 </a:t>
            </a:r>
            <a:r>
              <a:rPr lang="ru-RU" sz="3200" b="1" i="1" kern="0" dirty="0" err="1">
                <a:solidFill>
                  <a:schemeClr val="bg1"/>
                </a:solidFill>
              </a:rPr>
              <a:t>або</a:t>
            </a:r>
            <a:r>
              <a:rPr lang="ru-RU" sz="3200" b="1" i="1" kern="0" dirty="0">
                <a:solidFill>
                  <a:schemeClr val="bg1"/>
                </a:solidFill>
              </a:rPr>
              <a:t> </a:t>
            </a:r>
            <a:r>
              <a:rPr lang="en-US" sz="3200" b="1" i="1" kern="0" dirty="0">
                <a:solidFill>
                  <a:schemeClr val="bg1"/>
                </a:solidFill>
              </a:rPr>
              <a:t>A$1</a:t>
            </a:r>
            <a:endParaRPr lang="uk-UA" sz="3200" b="1" i="1" kern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4940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7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75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500"/>
                            </p:stCondLst>
                            <p:childTnLst>
                              <p:par>
                                <p:cTn id="2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7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25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7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0"/>
                            </p:stCondLst>
                            <p:childTnLst>
                              <p:par>
                                <p:cTn id="3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750"/>
                            </p:stCondLst>
                            <p:childTnLst>
                              <p:par>
                                <p:cTn id="3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7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7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7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500"/>
                            </p:stCondLst>
                            <p:childTnLst>
                              <p:par>
                                <p:cTn id="4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7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7250"/>
                            </p:stCondLst>
                            <p:childTnLst>
                              <p:par>
                                <p:cTn id="4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8000"/>
                            </p:stCondLst>
                            <p:childTnLst>
                              <p:par>
                                <p:cTn id="5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7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44A8F4EB-C0DF-4B76-B33B-2D7C818265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0688" y="162512"/>
            <a:ext cx="9053954" cy="532820"/>
          </a:xfrm>
        </p:spPr>
        <p:txBody>
          <a:bodyPr>
            <a:normAutofit fontScale="90000"/>
          </a:bodyPr>
          <a:lstStyle/>
          <a:p>
            <a:r>
              <a:rPr lang="uk-UA" dirty="0"/>
              <a:t>Як додати до формули</a:t>
            </a:r>
            <a:br>
              <a:rPr lang="uk-UA" dirty="0"/>
            </a:br>
            <a:r>
              <a:rPr lang="uk-UA" dirty="0"/>
              <a:t>вбудовану функцію?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99305F1-0E16-4B48-BCE8-C5F281F7C944}"/>
              </a:ext>
            </a:extLst>
          </p:cNvPr>
          <p:cNvSpPr txBox="1"/>
          <p:nvPr/>
        </p:nvSpPr>
        <p:spPr>
          <a:xfrm>
            <a:off x="72008" y="1196763"/>
            <a:ext cx="12050142" cy="1815882"/>
          </a:xfrm>
          <a:prstGeom prst="rect">
            <a:avLst/>
          </a:prstGeom>
          <a:solidFill>
            <a:srgbClr val="19426B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i="1" kern="0" dirty="0">
                <a:solidFill>
                  <a:schemeClr val="bg1"/>
                </a:solidFill>
              </a:rPr>
              <a:t>У табличному процесорі </a:t>
            </a:r>
            <a:r>
              <a:rPr lang="uk-UA" sz="2800" b="1" i="1" kern="0" dirty="0">
                <a:solidFill>
                  <a:srgbClr val="FFFF00"/>
                </a:solidFill>
              </a:rPr>
              <a:t>Microsoft Excel </a:t>
            </a:r>
            <a:r>
              <a:rPr lang="uk-UA" sz="2800" b="1" i="1" kern="0" dirty="0">
                <a:solidFill>
                  <a:schemeClr val="bg1"/>
                </a:solidFill>
              </a:rPr>
              <a:t>знайти та додати до формули функцію можна за допомогою інструментів із групи </a:t>
            </a:r>
            <a:r>
              <a:rPr lang="uk-UA" sz="2800" b="1" i="1" kern="0" dirty="0">
                <a:solidFill>
                  <a:srgbClr val="FFFF00"/>
                </a:solidFill>
              </a:rPr>
              <a:t>Бібліотека функцій</a:t>
            </a:r>
            <a:r>
              <a:rPr lang="uk-UA" sz="2800" b="1" i="1" kern="0" dirty="0">
                <a:solidFill>
                  <a:schemeClr val="bg1"/>
                </a:solidFill>
              </a:rPr>
              <a:t> на вкладці </a:t>
            </a:r>
            <a:r>
              <a:rPr lang="uk-UA" sz="2800" b="1" i="1" kern="0" dirty="0">
                <a:solidFill>
                  <a:srgbClr val="FFFF00"/>
                </a:solidFill>
              </a:rPr>
              <a:t>Формули</a:t>
            </a:r>
            <a:r>
              <a:rPr lang="uk-UA" sz="2800" b="1" i="1" kern="0" dirty="0">
                <a:solidFill>
                  <a:schemeClr val="bg1"/>
                </a:solidFill>
              </a:rPr>
              <a:t>.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3DD5A302-CCCE-43BA-8553-00FF790F6A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846" y="3258146"/>
            <a:ext cx="11174307" cy="283213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0" name="Прямокутник 9">
            <a:extLst>
              <a:ext uri="{FF2B5EF4-FFF2-40B4-BE49-F238E27FC236}">
                <a16:creationId xmlns:a16="http://schemas.microsoft.com/office/drawing/2014/main" id="{59074125-C41F-471D-981F-014A2538EAC5}"/>
              </a:ext>
            </a:extLst>
          </p:cNvPr>
          <p:cNvSpPr/>
          <p:nvPr/>
        </p:nvSpPr>
        <p:spPr>
          <a:xfrm>
            <a:off x="508846" y="4378408"/>
            <a:ext cx="11174307" cy="1711870"/>
          </a:xfrm>
          <a:prstGeom prst="rect">
            <a:avLst/>
          </a:prstGeom>
          <a:solidFill>
            <a:srgbClr val="008000">
              <a:alpha val="30000"/>
            </a:srgbClr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2400" b="1" dirty="0"/>
          </a:p>
        </p:txBody>
      </p:sp>
      <p:sp>
        <p:nvSpPr>
          <p:cNvPr id="11" name="Стрілка вліво 20">
            <a:extLst>
              <a:ext uri="{FF2B5EF4-FFF2-40B4-BE49-F238E27FC236}">
                <a16:creationId xmlns:a16="http://schemas.microsoft.com/office/drawing/2014/main" id="{81BC8715-FEFE-4522-99FB-AAC09850D6DD}"/>
              </a:ext>
            </a:extLst>
          </p:cNvPr>
          <p:cNvSpPr/>
          <p:nvPr/>
        </p:nvSpPr>
        <p:spPr>
          <a:xfrm rot="18900000">
            <a:off x="4284849" y="3741857"/>
            <a:ext cx="1153332" cy="648072"/>
          </a:xfrm>
          <a:prstGeom prst="leftArrow">
            <a:avLst/>
          </a:prstGeom>
          <a:solidFill>
            <a:srgbClr val="FF000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uk-UA" sz="24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12" name="Прямокутник 11">
            <a:extLst>
              <a:ext uri="{FF2B5EF4-FFF2-40B4-BE49-F238E27FC236}">
                <a16:creationId xmlns:a16="http://schemas.microsoft.com/office/drawing/2014/main" id="{0AF55551-FFC5-41DC-B8E4-548B67F18D74}"/>
              </a:ext>
            </a:extLst>
          </p:cNvPr>
          <p:cNvSpPr/>
          <p:nvPr/>
        </p:nvSpPr>
        <p:spPr>
          <a:xfrm>
            <a:off x="6884693" y="3865879"/>
            <a:ext cx="1446507" cy="512529"/>
          </a:xfrm>
          <a:prstGeom prst="rect">
            <a:avLst/>
          </a:prstGeom>
          <a:solidFill>
            <a:srgbClr val="008000">
              <a:alpha val="30000"/>
            </a:srgbClr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2400" b="1" dirty="0"/>
          </a:p>
        </p:txBody>
      </p:sp>
    </p:spTree>
    <p:extLst>
      <p:ext uri="{BB962C8B-B14F-4D97-AF65-F5344CB8AC3E}">
        <p14:creationId xmlns:p14="http://schemas.microsoft.com/office/powerpoint/2010/main" val="2359064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750"/>
                            </p:stCondLst>
                            <p:childTnLst>
                              <p:par>
                                <p:cTn id="2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0" grpId="0" animBg="1"/>
      <p:bldP spid="11" grpId="0" animBg="1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44A8F4EB-C0DF-4B76-B33B-2D7C818265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0688" y="162512"/>
            <a:ext cx="9053954" cy="532820"/>
          </a:xfrm>
        </p:spPr>
        <p:txBody>
          <a:bodyPr>
            <a:normAutofit fontScale="90000"/>
          </a:bodyPr>
          <a:lstStyle/>
          <a:p>
            <a:r>
              <a:rPr lang="uk-UA" dirty="0"/>
              <a:t>Як додати до формули</a:t>
            </a:r>
            <a:br>
              <a:rPr lang="uk-UA" dirty="0"/>
            </a:br>
            <a:r>
              <a:rPr lang="uk-UA" dirty="0"/>
              <a:t>вбудовану функцію?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99305F1-0E16-4B48-BCE8-C5F281F7C944}"/>
              </a:ext>
            </a:extLst>
          </p:cNvPr>
          <p:cNvSpPr txBox="1"/>
          <p:nvPr/>
        </p:nvSpPr>
        <p:spPr>
          <a:xfrm>
            <a:off x="72008" y="1196763"/>
            <a:ext cx="12050142" cy="1292662"/>
          </a:xfrm>
          <a:prstGeom prst="rect">
            <a:avLst/>
          </a:prstGeom>
          <a:solidFill>
            <a:srgbClr val="19426B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600" b="1" i="1" kern="0" dirty="0">
                <a:solidFill>
                  <a:schemeClr val="bg1"/>
                </a:solidFill>
              </a:rPr>
              <a:t>У табличному процесорі ліворуч від рядка формул розташований інструмент </a:t>
            </a:r>
            <a:r>
              <a:rPr lang="uk-UA" sz="2600" b="1" i="1" kern="0" dirty="0">
                <a:solidFill>
                  <a:srgbClr val="FFFF00"/>
                </a:solidFill>
              </a:rPr>
              <a:t>Вставити функцію</a:t>
            </a:r>
            <a:r>
              <a:rPr lang="uk-UA" sz="2600" b="1" i="1" kern="0" dirty="0">
                <a:solidFill>
                  <a:schemeClr val="bg1"/>
                </a:solidFill>
              </a:rPr>
              <a:t>, за допомогою якого відкривається вікно </a:t>
            </a:r>
            <a:r>
              <a:rPr lang="uk-UA" sz="2600" b="1" i="1" kern="0" dirty="0">
                <a:solidFill>
                  <a:srgbClr val="FFFF00"/>
                </a:solidFill>
              </a:rPr>
              <a:t>Вставлення </a:t>
            </a:r>
            <a:r>
              <a:rPr lang="uk-UA" sz="2600" b="1" i="1" kern="0" dirty="0" err="1">
                <a:solidFill>
                  <a:srgbClr val="FFFF00"/>
                </a:solidFill>
              </a:rPr>
              <a:t>функціїю</a:t>
            </a:r>
            <a:r>
              <a:rPr lang="uk-UA" sz="2600" b="1" i="1" kern="0" dirty="0">
                <a:solidFill>
                  <a:schemeClr val="bg1"/>
                </a:solidFill>
              </a:rPr>
              <a:t>.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7C1F91A-B1EE-44F4-A113-2CD24DAD86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73441" y="2631821"/>
            <a:ext cx="5048709" cy="381261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5E58EFB6-13E0-44BC-A7AD-78F6C540DD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50" y="2631821"/>
            <a:ext cx="6625918" cy="381261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0" name="Прямокутник 9">
            <a:extLst>
              <a:ext uri="{FF2B5EF4-FFF2-40B4-BE49-F238E27FC236}">
                <a16:creationId xmlns:a16="http://schemas.microsoft.com/office/drawing/2014/main" id="{797DC7C8-27DE-420E-8CA9-79D2D7AF0C4D}"/>
              </a:ext>
            </a:extLst>
          </p:cNvPr>
          <p:cNvSpPr/>
          <p:nvPr/>
        </p:nvSpPr>
        <p:spPr>
          <a:xfrm>
            <a:off x="2887980" y="4933950"/>
            <a:ext cx="529591" cy="354330"/>
          </a:xfrm>
          <a:prstGeom prst="rect">
            <a:avLst/>
          </a:prstGeom>
          <a:solidFill>
            <a:srgbClr val="008000">
              <a:alpha val="30000"/>
            </a:srgbClr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2400" b="1" dirty="0"/>
          </a:p>
        </p:txBody>
      </p:sp>
      <p:sp>
        <p:nvSpPr>
          <p:cNvPr id="11" name="Стрілка вліво 20">
            <a:extLst>
              <a:ext uri="{FF2B5EF4-FFF2-40B4-BE49-F238E27FC236}">
                <a16:creationId xmlns:a16="http://schemas.microsoft.com/office/drawing/2014/main" id="{00AB8818-CA2D-4FEA-8B03-0CE326A5611F}"/>
              </a:ext>
            </a:extLst>
          </p:cNvPr>
          <p:cNvSpPr/>
          <p:nvPr/>
        </p:nvSpPr>
        <p:spPr>
          <a:xfrm rot="18900000">
            <a:off x="3079883" y="4268538"/>
            <a:ext cx="1153332" cy="648072"/>
          </a:xfrm>
          <a:prstGeom prst="leftArrow">
            <a:avLst/>
          </a:prstGeom>
          <a:solidFill>
            <a:srgbClr val="FF000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uk-UA" sz="24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4688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750"/>
                            </p:stCondLst>
                            <p:childTnLst>
                              <p:par>
                                <p:cTn id="1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750"/>
                            </p:stCondLst>
                            <p:childTnLst>
                              <p:par>
                                <p:cTn id="2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0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44A8F4EB-C0DF-4B76-B33B-2D7C818265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0688" y="162512"/>
            <a:ext cx="9053954" cy="532820"/>
          </a:xfrm>
        </p:spPr>
        <p:txBody>
          <a:bodyPr>
            <a:normAutofit fontScale="90000"/>
          </a:bodyPr>
          <a:lstStyle/>
          <a:p>
            <a:r>
              <a:rPr lang="uk-UA" dirty="0"/>
              <a:t>Які математичні та статистичні функції найчастіше використовуються в </a:t>
            </a:r>
            <a:r>
              <a:rPr lang="en-US" dirty="0"/>
              <a:t>Excel</a:t>
            </a:r>
            <a:r>
              <a:rPr lang="uk-UA" dirty="0"/>
              <a:t>?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AACB94D-9CBA-4983-B89B-FDF147115177}"/>
              </a:ext>
            </a:extLst>
          </p:cNvPr>
          <p:cNvSpPr txBox="1"/>
          <p:nvPr/>
        </p:nvSpPr>
        <p:spPr>
          <a:xfrm>
            <a:off x="72008" y="1196763"/>
            <a:ext cx="12050142" cy="1384995"/>
          </a:xfrm>
          <a:prstGeom prst="rect">
            <a:avLst/>
          </a:prstGeom>
          <a:solidFill>
            <a:srgbClr val="19426B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indent="457200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i="1" kern="0" dirty="0">
                <a:solidFill>
                  <a:srgbClr val="FFFFFF"/>
                </a:solidFill>
              </a:rPr>
              <a:t>Найчастіше вживані функції, які можна додати до формули за допомогою засобу </a:t>
            </a:r>
            <a:r>
              <a:rPr lang="uk-UA" sz="2800" b="1" i="1" kern="0" dirty="0" err="1">
                <a:solidFill>
                  <a:srgbClr val="FFFF00"/>
                </a:solidFill>
              </a:rPr>
              <a:t>Автосума</a:t>
            </a:r>
            <a:r>
              <a:rPr lang="uk-UA" sz="2800" b="1" i="1" kern="0" dirty="0">
                <a:solidFill>
                  <a:srgbClr val="FFFFFF"/>
                </a:solidFill>
              </a:rPr>
              <a:t>, можна знайти також у категоріях: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E8E95B8-B3B8-4CFB-9B4C-3B6898D173E5}"/>
              </a:ext>
            </a:extLst>
          </p:cNvPr>
          <p:cNvSpPr txBox="1"/>
          <p:nvPr/>
        </p:nvSpPr>
        <p:spPr>
          <a:xfrm>
            <a:off x="72009" y="2712895"/>
            <a:ext cx="3006471" cy="523220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i="1" kern="0" dirty="0">
                <a:solidFill>
                  <a:schemeClr val="bg1"/>
                </a:solidFill>
              </a:rPr>
              <a:t>Математичні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18960E7-9056-4327-9CC7-8BDBA3948AC2}"/>
              </a:ext>
            </a:extLst>
          </p:cNvPr>
          <p:cNvSpPr txBox="1"/>
          <p:nvPr/>
        </p:nvSpPr>
        <p:spPr>
          <a:xfrm>
            <a:off x="3185160" y="2712895"/>
            <a:ext cx="8936991" cy="523220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i="1" kern="0" dirty="0">
                <a:solidFill>
                  <a:schemeClr val="bg1"/>
                </a:solidFill>
              </a:rPr>
              <a:t>Статистичні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F41862C-3B4E-4766-B756-433F7615CB9D}"/>
              </a:ext>
            </a:extLst>
          </p:cNvPr>
          <p:cNvSpPr txBox="1"/>
          <p:nvPr/>
        </p:nvSpPr>
        <p:spPr>
          <a:xfrm>
            <a:off x="3185160" y="3368245"/>
            <a:ext cx="8936991" cy="892552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600" b="1" i="1" kern="0" dirty="0">
                <a:solidFill>
                  <a:srgbClr val="FFFF00"/>
                </a:solidFill>
              </a:rPr>
              <a:t>AVERAGE</a:t>
            </a:r>
            <a:r>
              <a:rPr lang="en-US" sz="2600" b="1" i="1" kern="0" dirty="0">
                <a:solidFill>
                  <a:srgbClr val="FFFFFF"/>
                </a:solidFill>
              </a:rPr>
              <a:t> </a:t>
            </a:r>
            <a:r>
              <a:rPr lang="uk-UA" sz="2600" b="1" i="1" kern="0" dirty="0">
                <a:solidFill>
                  <a:srgbClr val="FFFFFF"/>
                </a:solidFill>
              </a:rPr>
              <a:t>для знаходження середнього значення діапазону клітинок</a:t>
            </a:r>
            <a:endParaRPr lang="uk-UA" sz="2600" b="1" i="1" kern="0" dirty="0">
              <a:solidFill>
                <a:schemeClr val="bg1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A93E5E6-09DD-4FEE-959B-927F40E10BCA}"/>
              </a:ext>
            </a:extLst>
          </p:cNvPr>
          <p:cNvSpPr txBox="1"/>
          <p:nvPr/>
        </p:nvSpPr>
        <p:spPr>
          <a:xfrm>
            <a:off x="3185159" y="4341461"/>
            <a:ext cx="8936991" cy="892552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600" b="1" i="1" kern="0" dirty="0">
                <a:solidFill>
                  <a:srgbClr val="FFFF00"/>
                </a:solidFill>
              </a:rPr>
              <a:t>COUNT</a:t>
            </a:r>
            <a:r>
              <a:rPr lang="uk-UA" sz="2600" b="1" i="1" kern="0" dirty="0">
                <a:solidFill>
                  <a:srgbClr val="FFFF00"/>
                </a:solidFill>
              </a:rPr>
              <a:t> </a:t>
            </a:r>
            <a:r>
              <a:rPr lang="uk-UA" sz="2600" b="1" i="1" kern="0" dirty="0">
                <a:solidFill>
                  <a:srgbClr val="FFFFFF"/>
                </a:solidFill>
              </a:rPr>
              <a:t>— кількості непорожніх клітинок у заданому діапазоні,</a:t>
            </a:r>
            <a:endParaRPr lang="uk-UA" sz="2600" b="1" i="1" kern="0" dirty="0">
              <a:solidFill>
                <a:schemeClr val="bg1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17B98B3-8B73-4734-A790-D5BEC7A3FA58}"/>
              </a:ext>
            </a:extLst>
          </p:cNvPr>
          <p:cNvSpPr txBox="1"/>
          <p:nvPr/>
        </p:nvSpPr>
        <p:spPr>
          <a:xfrm>
            <a:off x="3185159" y="5311257"/>
            <a:ext cx="8936991" cy="892552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600" b="1" i="1" kern="0" dirty="0">
                <a:solidFill>
                  <a:srgbClr val="FFFF00"/>
                </a:solidFill>
              </a:rPr>
              <a:t>МАХ</a:t>
            </a:r>
            <a:r>
              <a:rPr lang="uk-UA" sz="2600" b="1" i="1" kern="0" dirty="0">
                <a:solidFill>
                  <a:srgbClr val="FFFFFF"/>
                </a:solidFill>
              </a:rPr>
              <a:t> та </a:t>
            </a:r>
            <a:r>
              <a:rPr lang="en-US" sz="2600" b="1" i="1" kern="0" dirty="0">
                <a:solidFill>
                  <a:srgbClr val="FFFF00"/>
                </a:solidFill>
              </a:rPr>
              <a:t>MIN</a:t>
            </a:r>
            <a:r>
              <a:rPr lang="en-US" sz="2600" b="1" i="1" kern="0" dirty="0">
                <a:solidFill>
                  <a:srgbClr val="FFFFFF"/>
                </a:solidFill>
              </a:rPr>
              <a:t> </a:t>
            </a:r>
            <a:r>
              <a:rPr lang="uk-UA" sz="2600" b="1" i="1" kern="0" dirty="0">
                <a:solidFill>
                  <a:srgbClr val="FFFFFF"/>
                </a:solidFill>
              </a:rPr>
              <a:t>відповідно — для знаходження найбільшого та найменшого значень.</a:t>
            </a:r>
            <a:endParaRPr lang="uk-UA" sz="2600" b="1" i="1" kern="0" dirty="0">
              <a:solidFill>
                <a:schemeClr val="bg1"/>
              </a:solidFill>
            </a:endParaRPr>
          </a:p>
        </p:txBody>
      </p:sp>
      <p:sp>
        <p:nvSpPr>
          <p:cNvPr id="21" name="Прямокутник 20">
            <a:extLst>
              <a:ext uri="{FF2B5EF4-FFF2-40B4-BE49-F238E27FC236}">
                <a16:creationId xmlns:a16="http://schemas.microsoft.com/office/drawing/2014/main" id="{83040D36-55A3-4C77-B5DC-8101EEC93656}"/>
              </a:ext>
            </a:extLst>
          </p:cNvPr>
          <p:cNvSpPr/>
          <p:nvPr/>
        </p:nvSpPr>
        <p:spPr>
          <a:xfrm>
            <a:off x="69849" y="3367252"/>
            <a:ext cx="3006471" cy="2836557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600" b="1" i="1" kern="0" dirty="0">
                <a:solidFill>
                  <a:srgbClr val="FFFFFF"/>
                </a:solidFill>
              </a:rPr>
              <a:t>функція </a:t>
            </a:r>
            <a:r>
              <a:rPr lang="en-US" sz="2600" b="1" i="1" kern="0" dirty="0">
                <a:solidFill>
                  <a:srgbClr val="FFFF00"/>
                </a:solidFill>
              </a:rPr>
              <a:t>SUM</a:t>
            </a:r>
            <a:r>
              <a:rPr lang="en-US" sz="2600" b="1" i="1" kern="0" dirty="0">
                <a:solidFill>
                  <a:srgbClr val="FFFFFF"/>
                </a:solidFill>
              </a:rPr>
              <a:t> </a:t>
            </a:r>
            <a:r>
              <a:rPr lang="uk-UA" sz="2600" b="1" i="1" kern="0" dirty="0">
                <a:solidFill>
                  <a:srgbClr val="FFFFFF"/>
                </a:solidFill>
              </a:rPr>
              <a:t>для знаходження суми значень діапазону клітинок</a:t>
            </a:r>
            <a:endParaRPr lang="uk-UA" sz="2600" b="1" i="1" kern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4797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75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750"/>
                            </p:stCondLst>
                            <p:childTnLst>
                              <p:par>
                                <p:cTn id="1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7" grpId="0" animBg="1"/>
      <p:bldP spid="18" grpId="0" animBg="1"/>
      <p:bldP spid="19" grpId="0" animBg="1"/>
      <p:bldP spid="21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Настроювані 1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9272</TotalTime>
  <Words>447</Words>
  <Application>Microsoft Office PowerPoint</Application>
  <PresentationFormat>Широкий екран</PresentationFormat>
  <Paragraphs>85</Paragraphs>
  <Slides>11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11</vt:i4>
      </vt:variant>
    </vt:vector>
  </HeadingPairs>
  <TitlesOfParts>
    <vt:vector size="17" baseType="lpstr">
      <vt:lpstr>Arial</vt:lpstr>
      <vt:lpstr>Calibri</vt:lpstr>
      <vt:lpstr>Comic Sans MS</vt:lpstr>
      <vt:lpstr>Verdana</vt:lpstr>
      <vt:lpstr>Wingdings</vt:lpstr>
      <vt:lpstr>Тема Office</vt:lpstr>
      <vt:lpstr>Використання математичних та статистичних функцій табличного процесора</vt:lpstr>
      <vt:lpstr>Повторюємо</vt:lpstr>
      <vt:lpstr>Повторюємо</vt:lpstr>
      <vt:lpstr>Повторюємо</vt:lpstr>
      <vt:lpstr>Повторюємо</vt:lpstr>
      <vt:lpstr>Повторюємо</vt:lpstr>
      <vt:lpstr>Як додати до формули вбудовану функцію? </vt:lpstr>
      <vt:lpstr>Як додати до формули вбудовану функцію? </vt:lpstr>
      <vt:lpstr>Які математичні та статистичні функції найчастіше використовуються в Excel? </vt:lpstr>
      <vt:lpstr>Які математичні та статистичні функції найчастіше використовуються в Excel? </vt:lpstr>
      <vt:lpstr>Які математичні та статистичні функції найчастіше використовуються в Excel?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Мацаєнко Сергій</dc:creator>
  <cp:lastModifiedBy>SolOlVik</cp:lastModifiedBy>
  <cp:revision>282</cp:revision>
  <dcterms:created xsi:type="dcterms:W3CDTF">2016-06-06T19:48:43Z</dcterms:created>
  <dcterms:modified xsi:type="dcterms:W3CDTF">2022-11-23T09:47:14Z</dcterms:modified>
</cp:coreProperties>
</file>