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7" r:id="rId2"/>
    <p:sldId id="357" r:id="rId3"/>
    <p:sldId id="277" r:id="rId4"/>
    <p:sldId id="358" r:id="rId5"/>
    <p:sldId id="281" r:id="rId6"/>
    <p:sldId id="367" r:id="rId7"/>
    <p:sldId id="366" r:id="rId8"/>
    <p:sldId id="365" r:id="rId9"/>
    <p:sldId id="370" r:id="rId10"/>
    <p:sldId id="369" r:id="rId11"/>
    <p:sldId id="368" r:id="rId12"/>
    <p:sldId id="371" r:id="rId13"/>
    <p:sldId id="326" r:id="rId14"/>
    <p:sldId id="372" r:id="rId15"/>
    <p:sldId id="375" r:id="rId16"/>
    <p:sldId id="374" r:id="rId17"/>
    <p:sldId id="373" r:id="rId18"/>
    <p:sldId id="349" r:id="rId19"/>
    <p:sldId id="37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137E6-8315-425B-9949-8372E182F980}" type="datetimeFigureOut">
              <a:rPr lang="ru-RU" smtClean="0"/>
              <a:pPr/>
              <a:t>02.08.2021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AF1ED54-658C-4E07-9625-E442F22CF9AD}" type="slidenum">
              <a:rPr lang="ru-RU" smtClean="0"/>
              <a:pPr/>
              <a:t>‹#›</a:t>
            </a:fld>
            <a:endParaRPr lang="ru-RU" dirty="0"/>
          </a:p>
        </p:txBody>
      </p:sp>
    </p:spTree>
  </p:cSld>
  <p:clrMapOvr>
    <a:masterClrMapping/>
  </p:clrMapOvr>
  <p:transition>
    <p:plu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cstate="print">
            <a:lum bright="70000" contrast="-70000"/>
          </a:blip>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137E6-8315-425B-9949-8372E182F980}" type="datetimeFigureOut">
              <a:rPr lang="ru-RU" smtClean="0"/>
              <a:pPr/>
              <a:t>02.08.2021</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1ED54-658C-4E07-9625-E442F22CF9AD}"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lus/>
  </p:transition>
  <p:txStyles>
    <p:titleStyle>
      <a:lvl1pPr algn="ctr" defTabSz="914400" rtl="0" eaLnBrk="1" latinLnBrk="0" hangingPunct="1">
        <a:spcBef>
          <a:spcPct val="0"/>
        </a:spcBef>
        <a:buNone/>
        <a:defRPr sz="4400" b="1" kern="1200"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onstant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2">
              <a:lumMod val="50000"/>
            </a:schemeClr>
          </a:solidFill>
          <a:effectLst>
            <a:outerShdw blurRad="38100" dist="38100" dir="2700000" algn="tl">
              <a:srgbClr val="000000">
                <a:alpha val="43137"/>
              </a:srgbClr>
            </a:outerShdw>
          </a:effectLst>
          <a:latin typeface="Constantia"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lumMod val="50000"/>
            </a:schemeClr>
          </a:solidFill>
          <a:effectLst>
            <a:outerShdw blurRad="38100" dist="38100" dir="2700000" algn="tl">
              <a:srgbClr val="000000">
                <a:alpha val="43137"/>
              </a:srgbClr>
            </a:outerShdw>
          </a:effectLst>
          <a:latin typeface="Constanti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lumMod val="50000"/>
            </a:schemeClr>
          </a:solidFill>
          <a:effectLst>
            <a:outerShdw blurRad="38100" dist="38100" dir="2700000" algn="tl">
              <a:srgbClr val="000000">
                <a:alpha val="43137"/>
              </a:srgbClr>
            </a:outerShdw>
          </a:effectLst>
          <a:latin typeface="Constant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lumMod val="50000"/>
            </a:schemeClr>
          </a:solidFill>
          <a:effectLst>
            <a:outerShdw blurRad="38100" dist="38100" dir="2700000" algn="tl">
              <a:srgbClr val="000000">
                <a:alpha val="43137"/>
              </a:srgbClr>
            </a:outerShdw>
          </a:effectLst>
          <a:latin typeface="Constant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lumMod val="50000"/>
            </a:schemeClr>
          </a:solidFill>
          <a:effectLst>
            <a:outerShdw blurRad="38100" dist="38100" dir="2700000" algn="tl">
              <a:srgbClr val="000000">
                <a:alpha val="43137"/>
              </a:srgbClr>
            </a:outerShdw>
          </a:effectLst>
          <a:latin typeface="Constant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search?q" TargetMode="External"/><Relationship Id="rId3" Type="http://schemas.microsoft.com/office/2007/relationships/hdphoto" Target="../media/hdphoto3.wdp"/><Relationship Id="rId7" Type="http://schemas.openxmlformats.org/officeDocument/2006/relationships/hyperlink" Target="https://uk.wikipedia.org/wiki"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www.mp3-pesnja.com/" TargetMode="External"/><Relationship Id="rId5" Type="http://schemas.openxmlformats.org/officeDocument/2006/relationships/hyperlink" Target="http://images.google.u&#1072;/"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NULL"/><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1060;&#1110;&#1083;&#1100;&#1084;%20&#1087;&#1088;&#1086;%20&#1030;&#1074;&#1072;&#1085;&#1072;%20&#1060;&#1088;&#1072;&#1085;&#1082;&#1072;.mp4" TargetMode="External"/><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15.png"/><Relationship Id="rId4" Type="http://schemas.openxmlformats.org/officeDocument/2006/relationships/hyperlink" Target="&#1060;&#1110;&#1083;&#1100;&#1084;%20&#1087;&#1088;&#1086;%20&#1030;&#1074;&#1072;&#1085;&#1072;%20&#1060;&#1088;&#1072;&#1085;&#1082;&#1072;.mp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Дом\Downloads\Backgrounds_Light_green_gradient_background_107689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4" y="0"/>
            <a:ext cx="91613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Татьяна\Pictures\Мои рисунки\Фотошоп\+ школьные\! Рамки\33.png"/>
          <p:cNvPicPr>
            <a:picLocks noChangeAspect="1" noChangeArrowheads="1"/>
          </p:cNvPicPr>
          <p:nvPr/>
        </p:nvPicPr>
        <p:blipFill>
          <a:blip r:embed="rId3" cstate="print">
            <a:duotone>
              <a:prstClr val="black"/>
              <a:srgbClr val="D9C3A5">
                <a:tint val="50000"/>
                <a:satMod val="180000"/>
              </a:srgbClr>
            </a:duotone>
          </a:blip>
          <a:srcRect t="28971" r="50939"/>
          <a:stretch>
            <a:fillRect/>
          </a:stretch>
        </p:blipFill>
        <p:spPr bwMode="auto">
          <a:xfrm>
            <a:off x="107505" y="1967620"/>
            <a:ext cx="4716016" cy="4869160"/>
          </a:xfrm>
          <a:prstGeom prst="rect">
            <a:avLst/>
          </a:prstGeom>
          <a:noFill/>
          <a:ln w="9525">
            <a:noFill/>
            <a:miter lim="800000"/>
            <a:headEnd/>
            <a:tailEnd/>
          </a:ln>
        </p:spPr>
      </p:pic>
      <p:pic>
        <p:nvPicPr>
          <p:cNvPr id="15" name="Picture 2" descr="C:\Users\Татьяна\Pictures\Мои рисунки\Фотошоп\+ школьные\! Рамки\33.png"/>
          <p:cNvPicPr>
            <a:picLocks noChangeAspect="1" noChangeArrowheads="1"/>
          </p:cNvPicPr>
          <p:nvPr/>
        </p:nvPicPr>
        <p:blipFill>
          <a:blip r:embed="rId3" cstate="print">
            <a:duotone>
              <a:prstClr val="black"/>
              <a:srgbClr val="D9C3A5">
                <a:tint val="50000"/>
                <a:satMod val="180000"/>
              </a:srgbClr>
            </a:duotone>
          </a:blip>
          <a:srcRect l="46813" t="-139" r="-748"/>
          <a:stretch>
            <a:fillRect/>
          </a:stretch>
        </p:blipFill>
        <p:spPr bwMode="auto">
          <a:xfrm>
            <a:off x="4725639" y="-439478"/>
            <a:ext cx="4427984" cy="7297479"/>
          </a:xfrm>
          <a:prstGeom prst="rect">
            <a:avLst/>
          </a:prstGeom>
          <a:noFill/>
          <a:ln w="9525">
            <a:noFill/>
            <a:miter lim="800000"/>
            <a:headEnd/>
            <a:tailEnd/>
          </a:ln>
        </p:spPr>
      </p:pic>
      <p:sp>
        <p:nvSpPr>
          <p:cNvPr id="2053" name="Прямоугольник 12"/>
          <p:cNvSpPr>
            <a:spLocks noChangeArrowheads="1"/>
          </p:cNvSpPr>
          <p:nvPr/>
        </p:nvSpPr>
        <p:spPr bwMode="auto">
          <a:xfrm>
            <a:off x="1114425" y="3171825"/>
            <a:ext cx="64801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uk-UA" sz="1900" b="1">
                <a:solidFill>
                  <a:srgbClr val="820000"/>
                </a:solidFill>
                <a:latin typeface="Arial Black" pitchFamily="34" charset="0"/>
                <a:cs typeface="Times New Roman" pitchFamily="18" charset="0"/>
              </a:rPr>
              <a:t>Ратушна</a:t>
            </a:r>
            <a:r>
              <a:rPr lang="en-US" sz="1900" b="1">
                <a:solidFill>
                  <a:srgbClr val="820000"/>
                </a:solidFill>
                <a:latin typeface="Arial Black" pitchFamily="34" charset="0"/>
                <a:cs typeface="Times New Roman" pitchFamily="18" charset="0"/>
              </a:rPr>
              <a:t> </a:t>
            </a:r>
            <a:r>
              <a:rPr lang="uk-UA" sz="1900" b="1">
                <a:solidFill>
                  <a:srgbClr val="820000"/>
                </a:solidFill>
                <a:latin typeface="Arial Black" pitchFamily="34" charset="0"/>
                <a:cs typeface="Times New Roman" pitchFamily="18" charset="0"/>
              </a:rPr>
              <a:t> </a:t>
            </a:r>
            <a:r>
              <a:rPr lang="en-US" sz="1900" b="1">
                <a:solidFill>
                  <a:srgbClr val="820000"/>
                </a:solidFill>
                <a:latin typeface="Arial Black" pitchFamily="34" charset="0"/>
                <a:cs typeface="Times New Roman" pitchFamily="18" charset="0"/>
              </a:rPr>
              <a:t> </a:t>
            </a:r>
            <a:r>
              <a:rPr lang="uk-UA" sz="1900" b="1">
                <a:solidFill>
                  <a:srgbClr val="820000"/>
                </a:solidFill>
                <a:latin typeface="Arial Black" pitchFamily="34" charset="0"/>
                <a:cs typeface="Times New Roman" pitchFamily="18" charset="0"/>
              </a:rPr>
              <a:t>Наталія  </a:t>
            </a:r>
            <a:r>
              <a:rPr lang="en-US" sz="1900" b="1">
                <a:solidFill>
                  <a:srgbClr val="820000"/>
                </a:solidFill>
                <a:latin typeface="Arial Black" pitchFamily="34" charset="0"/>
                <a:cs typeface="Times New Roman" pitchFamily="18" charset="0"/>
              </a:rPr>
              <a:t> </a:t>
            </a:r>
            <a:r>
              <a:rPr lang="uk-UA" sz="1900" b="1">
                <a:solidFill>
                  <a:srgbClr val="820000"/>
                </a:solidFill>
                <a:latin typeface="Arial Black" pitchFamily="34" charset="0"/>
                <a:cs typeface="Times New Roman" pitchFamily="18" charset="0"/>
              </a:rPr>
              <a:t> Миколаївна -</a:t>
            </a:r>
          </a:p>
          <a:p>
            <a:pPr algn="ctr"/>
            <a:r>
              <a:rPr lang="uk-UA" sz="1900" b="1">
                <a:solidFill>
                  <a:srgbClr val="000099"/>
                </a:solidFill>
                <a:latin typeface="Arial Black" pitchFamily="34" charset="0"/>
                <a:cs typeface="Times New Roman" pitchFamily="18" charset="0"/>
              </a:rPr>
              <a:t>вчитель </a:t>
            </a:r>
            <a:r>
              <a:rPr lang="en-US" sz="1900" b="1">
                <a:solidFill>
                  <a:srgbClr val="000099"/>
                </a:solidFill>
                <a:latin typeface="Arial Black" pitchFamily="34" charset="0"/>
                <a:cs typeface="Times New Roman" pitchFamily="18" charset="0"/>
              </a:rPr>
              <a:t> </a:t>
            </a:r>
            <a:r>
              <a:rPr lang="uk-UA" sz="1900" b="1">
                <a:solidFill>
                  <a:srgbClr val="000099"/>
                </a:solidFill>
                <a:latin typeface="Arial Black" pitchFamily="34" charset="0"/>
                <a:cs typeface="Times New Roman" pitchFamily="18" charset="0"/>
              </a:rPr>
              <a:t>української </a:t>
            </a:r>
            <a:r>
              <a:rPr lang="en-US" sz="1900" b="1">
                <a:solidFill>
                  <a:srgbClr val="000099"/>
                </a:solidFill>
                <a:latin typeface="Arial Black" pitchFamily="34" charset="0"/>
                <a:cs typeface="Times New Roman" pitchFamily="18" charset="0"/>
              </a:rPr>
              <a:t>  </a:t>
            </a:r>
            <a:r>
              <a:rPr lang="uk-UA" sz="1900" b="1">
                <a:solidFill>
                  <a:srgbClr val="000099"/>
                </a:solidFill>
                <a:latin typeface="Arial Black" pitchFamily="34" charset="0"/>
                <a:cs typeface="Times New Roman" pitchFamily="18" charset="0"/>
              </a:rPr>
              <a:t>мови  та  літератури </a:t>
            </a:r>
            <a:endParaRPr lang="ru-RU" sz="1900" b="1">
              <a:solidFill>
                <a:srgbClr val="000099"/>
              </a:solidFill>
              <a:latin typeface="Arial Black" pitchFamily="34" charset="0"/>
              <a:cs typeface="Times New Roman" pitchFamily="18" charset="0"/>
            </a:endParaRPr>
          </a:p>
          <a:p>
            <a:pPr algn="ctr"/>
            <a:r>
              <a:rPr lang="ru-RU" sz="1900" b="1">
                <a:solidFill>
                  <a:srgbClr val="000099"/>
                </a:solidFill>
                <a:latin typeface="Arial Black" pitchFamily="34" charset="0"/>
                <a:cs typeface="Times New Roman" pitchFamily="18" charset="0"/>
              </a:rPr>
              <a:t>Лукашівськ</a:t>
            </a:r>
            <a:r>
              <a:rPr lang="uk-UA" sz="1900" b="1">
                <a:solidFill>
                  <a:srgbClr val="000099"/>
                </a:solidFill>
                <a:latin typeface="Arial Black" pitchFamily="34" charset="0"/>
                <a:cs typeface="Times New Roman" pitchFamily="18" charset="0"/>
              </a:rPr>
              <a:t>ого</a:t>
            </a:r>
            <a:r>
              <a:rPr lang="ru-RU" sz="1900" b="1">
                <a:solidFill>
                  <a:srgbClr val="000099"/>
                </a:solidFill>
                <a:latin typeface="Arial Black" pitchFamily="34" charset="0"/>
                <a:cs typeface="Times New Roman" pitchFamily="18" charset="0"/>
              </a:rPr>
              <a:t>  навчально-виховного  комплексу «Дошкільний  навчальний  заклад - </a:t>
            </a:r>
            <a:r>
              <a:rPr lang="uk-UA" sz="1900" b="1">
                <a:solidFill>
                  <a:srgbClr val="000099"/>
                </a:solidFill>
                <a:latin typeface="Arial Black" pitchFamily="34" charset="0"/>
                <a:cs typeface="Times New Roman" pitchFamily="18" charset="0"/>
              </a:rPr>
              <a:t>загальноосвітня</a:t>
            </a:r>
            <a:r>
              <a:rPr lang="ru-RU" sz="1900" b="1">
                <a:solidFill>
                  <a:srgbClr val="000099"/>
                </a:solidFill>
                <a:latin typeface="Arial Black" pitchFamily="34" charset="0"/>
                <a:cs typeface="Times New Roman" pitchFamily="18" charset="0"/>
              </a:rPr>
              <a:t>  </a:t>
            </a:r>
            <a:endParaRPr lang="en-US" sz="1900" b="1">
              <a:solidFill>
                <a:srgbClr val="000099"/>
              </a:solidFill>
              <a:latin typeface="Arial Black" pitchFamily="34" charset="0"/>
              <a:cs typeface="Times New Roman" pitchFamily="18" charset="0"/>
            </a:endParaRPr>
          </a:p>
          <a:p>
            <a:pPr algn="ctr"/>
            <a:r>
              <a:rPr lang="ru-RU" sz="1900" b="1">
                <a:solidFill>
                  <a:srgbClr val="000099"/>
                </a:solidFill>
                <a:latin typeface="Arial Black" pitchFamily="34" charset="0"/>
                <a:cs typeface="Times New Roman" pitchFamily="18" charset="0"/>
              </a:rPr>
              <a:t>школа  І - ІІІ ступенів» </a:t>
            </a:r>
            <a:endParaRPr lang="en-US" sz="1900" b="1">
              <a:solidFill>
                <a:srgbClr val="000099"/>
              </a:solidFill>
              <a:latin typeface="Arial Black" pitchFamily="34" charset="0"/>
              <a:cs typeface="Times New Roman" pitchFamily="18" charset="0"/>
            </a:endParaRPr>
          </a:p>
          <a:p>
            <a:pPr algn="ctr"/>
            <a:r>
              <a:rPr lang="ru-RU" sz="1900" b="1">
                <a:solidFill>
                  <a:srgbClr val="000099"/>
                </a:solidFill>
                <a:latin typeface="Arial Black" pitchFamily="34" charset="0"/>
                <a:cs typeface="Times New Roman" pitchFamily="18" charset="0"/>
              </a:rPr>
              <a:t>Чорнобаївської  селищної   ради </a:t>
            </a:r>
            <a:endParaRPr lang="en-US" sz="1900" b="1">
              <a:solidFill>
                <a:srgbClr val="000099"/>
              </a:solidFill>
              <a:latin typeface="Arial Black" pitchFamily="34" charset="0"/>
              <a:cs typeface="Times New Roman" pitchFamily="18" charset="0"/>
            </a:endParaRPr>
          </a:p>
          <a:p>
            <a:pPr algn="ctr"/>
            <a:r>
              <a:rPr lang="ru-RU" sz="1900" b="1">
                <a:solidFill>
                  <a:srgbClr val="000099"/>
                </a:solidFill>
                <a:latin typeface="Arial Black" pitchFamily="34" charset="0"/>
                <a:cs typeface="Times New Roman" pitchFamily="18" charset="0"/>
              </a:rPr>
              <a:t> Черкаської  області</a:t>
            </a:r>
            <a:endParaRPr lang="uk-UA" sz="1900" b="1">
              <a:solidFill>
                <a:srgbClr val="000099"/>
              </a:solidFill>
              <a:latin typeface="Arial Black" pitchFamily="34" charset="0"/>
              <a:cs typeface="Times New Roman" pitchFamily="18" charset="0"/>
            </a:endParaRPr>
          </a:p>
        </p:txBody>
      </p:sp>
      <p:sp>
        <p:nvSpPr>
          <p:cNvPr id="8" name="Прямоугольник 7"/>
          <p:cNvSpPr/>
          <p:nvPr/>
        </p:nvSpPr>
        <p:spPr>
          <a:xfrm>
            <a:off x="2465513" y="2419578"/>
            <a:ext cx="4805916" cy="615553"/>
          </a:xfrm>
          <a:prstGeom prst="rect">
            <a:avLst/>
          </a:prstGeom>
          <a:noFill/>
        </p:spPr>
        <p:txBody>
          <a:bodyPr lIns="121917" tIns="60958" rIns="121917" bIns="6095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uk-UA" sz="3200" b="1" spc="67" dirty="0">
                <a:ln w="11430"/>
                <a:solidFill>
                  <a:srgbClr val="C00000"/>
                </a:solidFill>
                <a:effectLst>
                  <a:outerShdw blurRad="76200" dist="50800" dir="5400000" algn="tl" rotWithShape="0">
                    <a:srgbClr val="000000">
                      <a:alpha val="65000"/>
                    </a:srgbClr>
                  </a:outerShdw>
                </a:effectLst>
                <a:latin typeface="Segoe Script" pitchFamily="34" charset="0"/>
                <a:cs typeface="Times New Roman" pitchFamily="18" charset="0"/>
              </a:rPr>
              <a:t>Автор  ресурсу</a:t>
            </a:r>
          </a:p>
        </p:txBody>
      </p:sp>
      <p:pic>
        <p:nvPicPr>
          <p:cNvPr id="2055" name="Picture 2" descr="D:\Мои рисунки\knigi\2511х19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4714875"/>
            <a:ext cx="19177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3"/>
          <p:cNvPicPr>
            <a:picLocks noChangeArrowheads="1"/>
          </p:cNvPicPr>
          <p:nvPr/>
        </p:nvPicPr>
        <p:blipFill>
          <a:blip r:embed="rId5" cstate="print"/>
          <a:srcRect b="11905"/>
          <a:stretch>
            <a:fillRect/>
          </a:stretch>
        </p:blipFill>
        <p:spPr bwMode="auto">
          <a:xfrm>
            <a:off x="1140523" y="524623"/>
            <a:ext cx="1875357" cy="2472327"/>
          </a:xfrm>
          <a:prstGeom prst="ellipse">
            <a:avLst/>
          </a:prstGeom>
          <a:ln>
            <a:noFill/>
          </a:ln>
          <a:effectLst>
            <a:softEdge rad="112500"/>
          </a:effectLst>
        </p:spPr>
      </p:pic>
    </p:spTree>
    <p:extLst>
      <p:ext uri="{BB962C8B-B14F-4D97-AF65-F5344CB8AC3E}">
        <p14:creationId xmlns:p14="http://schemas.microsoft.com/office/powerpoint/2010/main" val="1930766257"/>
      </p:ext>
    </p:extLst>
  </p:cSld>
  <p:clrMapOvr>
    <a:masterClrMapping/>
  </p:clrMapOvr>
  <p:transition>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444208" y="4005064"/>
            <a:ext cx="2339752" cy="90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extLst>
              <p:ext uri="{D42A27DB-BD31-4B8C-83A1-F6EECF244321}">
                <p14:modId xmlns:p14="http://schemas.microsoft.com/office/powerpoint/2010/main" val="2912112604"/>
              </p:ext>
            </p:extLst>
          </p:nvPr>
        </p:nvGraphicFramePr>
        <p:xfrm>
          <a:off x="323528" y="-5661473"/>
          <a:ext cx="8820472" cy="12519473"/>
        </p:xfrm>
        <a:graphic>
          <a:graphicData uri="http://schemas.openxmlformats.org/drawingml/2006/table">
            <a:tbl>
              <a:tblPr/>
              <a:tblGrid>
                <a:gridCol w="1635256"/>
                <a:gridCol w="7110466"/>
                <a:gridCol w="74750"/>
              </a:tblGrid>
              <a:tr h="2923722">
                <a:tc>
                  <a:txBody>
                    <a:bodyPr/>
                    <a:lstStyle/>
                    <a:p>
                      <a:endParaRPr lang="uk-UA" dirty="0"/>
                    </a:p>
                  </a:txBody>
                  <a:tcPr marL="4530" marR="4530" marT="4530" marB="4530" anchor="ctr">
                    <a:lnL>
                      <a:noFill/>
                    </a:lnL>
                    <a:lnR>
                      <a:noFill/>
                    </a:lnR>
                    <a:lnT>
                      <a:noFill/>
                    </a:lnT>
                    <a:lnB>
                      <a:noFill/>
                    </a:lnB>
                  </a:tcPr>
                </a:tc>
                <a:tc>
                  <a:txBody>
                    <a:bodyPr/>
                    <a:lstStyle/>
                    <a:p>
                      <a:endParaRPr lang="uk-UA" dirty="0"/>
                    </a:p>
                  </a:txBody>
                  <a:tcPr marL="4530" marR="4530" marT="4530" marB="4530" anchor="ctr">
                    <a:lnL>
                      <a:noFill/>
                    </a:lnL>
                    <a:lnR>
                      <a:noFill/>
                    </a:lnR>
                    <a:lnT>
                      <a:noFill/>
                    </a:lnT>
                    <a:lnB>
                      <a:noFill/>
                    </a:lnB>
                  </a:tcPr>
                </a:tc>
                <a:tc>
                  <a:txBody>
                    <a:bodyPr/>
                    <a:lstStyle/>
                    <a:p>
                      <a:pPr>
                        <a:lnSpc>
                          <a:spcPct val="115000"/>
                        </a:lnSpc>
                        <a:spcAft>
                          <a:spcPts val="0"/>
                        </a:spcAft>
                      </a:pP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r>
              <a:tr h="1274680">
                <a:tc>
                  <a:txBody>
                    <a:bodyPr/>
                    <a:lstStyle/>
                    <a:p>
                      <a:endParaRPr lang="uk-UA"/>
                    </a:p>
                  </a:txBody>
                  <a:tcPr marL="4530" marR="4530" marT="4530" marB="4530" anchor="ctr">
                    <a:lnL>
                      <a:noFill/>
                    </a:lnL>
                    <a:lnR>
                      <a:noFill/>
                    </a:lnR>
                    <a:lnT>
                      <a:noFill/>
                    </a:lnT>
                    <a:lnB>
                      <a:noFill/>
                    </a:lnB>
                  </a:tcPr>
                </a:tc>
                <a:tc>
                  <a:txBody>
                    <a:bodyPr/>
                    <a:lstStyle/>
                    <a:p>
                      <a:endParaRPr lang="uk-UA" dirty="0"/>
                    </a:p>
                  </a:txBody>
                  <a:tcPr marL="4530" marR="4530" marT="4530" marB="4530" anchor="ctr">
                    <a:lnL>
                      <a:noFill/>
                    </a:lnL>
                    <a:lnR>
                      <a:noFill/>
                    </a:lnR>
                    <a:lnT>
                      <a:noFill/>
                    </a:lnT>
                    <a:lnB>
                      <a:noFill/>
                    </a:lnB>
                  </a:tcPr>
                </a:tc>
                <a:tc rowSpan="5">
                  <a:txBody>
                    <a:bodyPr/>
                    <a:lstStyle/>
                    <a:p>
                      <a:pPr>
                        <a:lnSpc>
                          <a:spcPct val="115000"/>
                        </a:lnSpc>
                        <a:spcAft>
                          <a:spcPts val="0"/>
                        </a:spcAft>
                      </a:pPr>
                      <a:endParaRPr lang="uk-UA" sz="1800" dirty="0">
                        <a:latin typeface="Arial Black" pitchFamily="34" charset="0"/>
                        <a:ea typeface="Calibri"/>
                        <a:cs typeface="Times New Roman"/>
                      </a:endParaRPr>
                    </a:p>
                  </a:txBody>
                  <a:tcPr marL="4530" marR="4530" marT="4530" marB="4530">
                    <a:lnL>
                      <a:noFill/>
                    </a:lnL>
                    <a:lnR>
                      <a:noFill/>
                    </a:lnR>
                    <a:lnT>
                      <a:noFill/>
                    </a:lnT>
                    <a:lnB>
                      <a:noFill/>
                    </a:lnB>
                  </a:tcPr>
                </a:tc>
              </a:tr>
              <a:tr h="1274680">
                <a:tc>
                  <a:txBody>
                    <a:bodyPr/>
                    <a:lstStyle/>
                    <a:p>
                      <a:endParaRPr lang="uk-UA" dirty="0"/>
                    </a:p>
                  </a:txBody>
                  <a:tcPr marL="4530" marR="4530" marT="4530" marB="4530" anchor="ctr">
                    <a:lnL>
                      <a:noFill/>
                    </a:lnL>
                    <a:lnR>
                      <a:noFill/>
                    </a:lnR>
                    <a:lnT>
                      <a:noFill/>
                    </a:lnT>
                    <a:lnB>
                      <a:noFill/>
                    </a:lnB>
                  </a:tcPr>
                </a:tc>
                <a:tc>
                  <a:txBody>
                    <a:bodyPr/>
                    <a:lstStyle/>
                    <a:p>
                      <a:endParaRPr lang="uk-UA" dirty="0"/>
                    </a:p>
                  </a:txBody>
                  <a:tcPr marL="4530" marR="4530" marT="4530" marB="4530" anchor="ctr">
                    <a:lnL>
                      <a:noFill/>
                    </a:lnL>
                    <a:lnR>
                      <a:noFill/>
                    </a:lnR>
                    <a:lnT>
                      <a:noFill/>
                    </a:lnT>
                    <a:lnB>
                      <a:noFill/>
                    </a:lnB>
                  </a:tcPr>
                </a:tc>
                <a:tc vMerge="1">
                  <a:txBody>
                    <a:bodyPr/>
                    <a:lstStyle/>
                    <a:p>
                      <a:endParaRPr lang="uk-UA"/>
                    </a:p>
                  </a:txBody>
                  <a:tcPr/>
                </a:tc>
              </a:tr>
              <a:tr h="3067250">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«Мій </a:t>
                      </a:r>
                      <a:r>
                        <a:rPr lang="uk-UA" sz="1800" dirty="0" err="1">
                          <a:solidFill>
                            <a:srgbClr val="006600"/>
                          </a:solidFill>
                          <a:latin typeface="Arial Black" pitchFamily="34" charset="0"/>
                          <a:ea typeface="Times New Roman"/>
                          <a:cs typeface="Times New Roman"/>
                        </a:rPr>
                        <a:t>Ізмарагд</a:t>
                      </a:r>
                      <a:r>
                        <a:rPr lang="uk-UA" sz="1800" dirty="0">
                          <a:solidFill>
                            <a:srgbClr val="006600"/>
                          </a:solidFill>
                          <a:latin typeface="Arial Black" pitchFamily="34" charset="0"/>
                          <a:ea typeface="Times New Roman"/>
                          <a:cs typeface="Times New Roman"/>
                        </a:rPr>
                        <a:t>»</a:t>
                      </a:r>
                      <a:endParaRPr lang="uk-UA" sz="1800" dirty="0">
                        <a:solidFill>
                          <a:srgbClr val="006600"/>
                        </a:solidFill>
                        <a:latin typeface="Arial Black" pitchFamily="34" charset="0"/>
                        <a:ea typeface="Calibri"/>
                        <a:cs typeface="Times New Roman"/>
                      </a:endParaRPr>
                    </a:p>
                    <a:p>
                      <a:pPr algn="ctr">
                        <a:lnSpc>
                          <a:spcPct val="115000"/>
                        </a:lnSpc>
                        <a:spcAft>
                          <a:spcPts val="0"/>
                        </a:spcAft>
                      </a:pPr>
                      <a:r>
                        <a:rPr lang="uk-UA" sz="1800" dirty="0">
                          <a:solidFill>
                            <a:srgbClr val="006600"/>
                          </a:solidFill>
                          <a:latin typeface="Arial Black" pitchFamily="34" charset="0"/>
                          <a:ea typeface="Times New Roman"/>
                          <a:cs typeface="Times New Roman"/>
                        </a:rPr>
                        <a:t>1897 р.</a:t>
                      </a:r>
                      <a:endParaRPr lang="uk-UA" sz="1800" dirty="0">
                        <a:solidFill>
                          <a:srgbClr val="006600"/>
                        </a:solidFill>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latin typeface="Arial Black" pitchFamily="34" charset="0"/>
                          <a:ea typeface="Times New Roman"/>
                          <a:cs typeface="Times New Roman"/>
                        </a:rPr>
                        <a:t>Твори на моральну та громадянську тематику, написані за мотивами стародавніх притч, легенд, повчань, що містилися у давньоруських рукописних збірниках, філософсько-етичні теми.</a:t>
                      </a:r>
                      <a:endParaRPr lang="uk-UA" sz="1800" dirty="0">
                        <a:latin typeface="Arial Black" pitchFamily="34" charset="0"/>
                        <a:ea typeface="Calibri"/>
                        <a:cs typeface="Times New Roman"/>
                      </a:endParaRPr>
                    </a:p>
                    <a:p>
                      <a:pPr>
                        <a:lnSpc>
                          <a:spcPct val="115000"/>
                        </a:lnSpc>
                        <a:spcAft>
                          <a:spcPts val="0"/>
                        </a:spcAft>
                      </a:pPr>
                      <a:r>
                        <a:rPr lang="uk-UA" sz="1800" i="1" dirty="0">
                          <a:solidFill>
                            <a:srgbClr val="0000CC"/>
                          </a:solidFill>
                          <a:latin typeface="Arial Black" pitchFamily="34" charset="0"/>
                          <a:ea typeface="Times New Roman"/>
                          <a:cs typeface="Times New Roman"/>
                        </a:rPr>
                        <a:t>Жанри</a:t>
                      </a:r>
                      <a:r>
                        <a:rPr lang="uk-UA" sz="1800" dirty="0">
                          <a:solidFill>
                            <a:srgbClr val="0000CC"/>
                          </a:solidFill>
                          <a:latin typeface="Arial Black" pitchFamily="34" charset="0"/>
                          <a:ea typeface="Times New Roman"/>
                          <a:cs typeface="Times New Roman"/>
                        </a:rPr>
                        <a:t>: </a:t>
                      </a:r>
                      <a:r>
                        <a:rPr lang="uk-UA" sz="1800" dirty="0">
                          <a:latin typeface="Arial Black" pitchFamily="34" charset="0"/>
                          <a:ea typeface="Times New Roman"/>
                          <a:cs typeface="Times New Roman"/>
                        </a:rPr>
                        <a:t>вірш-послання, лист, строфи, притчі</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vMerge="1">
                  <a:txBody>
                    <a:bodyPr/>
                    <a:lstStyle/>
                    <a:p>
                      <a:endParaRPr lang="uk-UA"/>
                    </a:p>
                  </a:txBody>
                  <a:tcPr/>
                </a:tc>
              </a:tr>
              <a:tr h="1333384">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«Із днів журби» 1900 р.</a:t>
                      </a:r>
                      <a:endParaRPr lang="uk-UA" sz="1800" dirty="0">
                        <a:solidFill>
                          <a:srgbClr val="006600"/>
                        </a:solidFill>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latin typeface="Arial Black" pitchFamily="34" charset="0"/>
                          <a:ea typeface="Times New Roman"/>
                          <a:cs typeface="Times New Roman"/>
                        </a:rPr>
                        <a:t>Вірші, які не увійшли у попередні збірки, — інтимна і громадянська тематика, автобіографічні вірші</a:t>
                      </a:r>
                      <a:endParaRPr lang="uk-UA" sz="1800" dirty="0">
                        <a:latin typeface="Arial Black" pitchFamily="34" charset="0"/>
                        <a:ea typeface="Calibri"/>
                        <a:cs typeface="Times New Roman"/>
                      </a:endParaRPr>
                    </a:p>
                    <a:p>
                      <a:pPr>
                        <a:lnSpc>
                          <a:spcPct val="115000"/>
                        </a:lnSpc>
                        <a:spcAft>
                          <a:spcPts val="0"/>
                        </a:spcAft>
                      </a:pPr>
                      <a:r>
                        <a:rPr lang="uk-UA" sz="1800" i="1" dirty="0">
                          <a:solidFill>
                            <a:srgbClr val="0000CC"/>
                          </a:solidFill>
                          <a:latin typeface="Arial Black" pitchFamily="34" charset="0"/>
                          <a:ea typeface="Times New Roman"/>
                          <a:cs typeface="Times New Roman"/>
                        </a:rPr>
                        <a:t>Жанри</a:t>
                      </a:r>
                      <a:r>
                        <a:rPr lang="uk-UA" sz="1800" dirty="0">
                          <a:solidFill>
                            <a:srgbClr val="0000CC"/>
                          </a:solidFill>
                          <a:latin typeface="Arial Black" pitchFamily="34" charset="0"/>
                          <a:ea typeface="Times New Roman"/>
                          <a:cs typeface="Times New Roman"/>
                        </a:rPr>
                        <a:t>: </a:t>
                      </a:r>
                      <a:r>
                        <a:rPr lang="uk-UA" sz="1800" dirty="0">
                          <a:latin typeface="Arial Black" pitchFamily="34" charset="0"/>
                          <a:ea typeface="Times New Roman"/>
                          <a:cs typeface="Times New Roman"/>
                        </a:rPr>
                        <a:t>ліричні та філософські медитації</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vMerge="1">
                  <a:txBody>
                    <a:bodyPr/>
                    <a:lstStyle/>
                    <a:p>
                      <a:endParaRPr lang="uk-UA"/>
                    </a:p>
                  </a:txBody>
                  <a:tcPr/>
                </a:tc>
              </a:tr>
              <a:tr h="2645757">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a:t>
                      </a:r>
                      <a:r>
                        <a:rPr lang="uk-UA" sz="1800" dirty="0" err="1">
                          <a:solidFill>
                            <a:srgbClr val="006600"/>
                          </a:solidFill>
                          <a:latin typeface="Arial Black" pitchFamily="34" charset="0"/>
                          <a:ea typeface="Times New Roman"/>
                          <a:cs typeface="Times New Roman"/>
                        </a:rPr>
                        <a:t>Semper</a:t>
                      </a:r>
                      <a:r>
                        <a:rPr lang="uk-UA" sz="1800" dirty="0">
                          <a:solidFill>
                            <a:srgbClr val="006600"/>
                          </a:solidFill>
                          <a:latin typeface="Arial Black" pitchFamily="34" charset="0"/>
                          <a:ea typeface="Times New Roman"/>
                          <a:cs typeface="Times New Roman"/>
                        </a:rPr>
                        <a:t> </a:t>
                      </a:r>
                      <a:r>
                        <a:rPr lang="uk-UA" sz="1800" dirty="0" err="1">
                          <a:solidFill>
                            <a:srgbClr val="006600"/>
                          </a:solidFill>
                          <a:latin typeface="Arial Black" pitchFamily="34" charset="0"/>
                          <a:ea typeface="Times New Roman"/>
                          <a:cs typeface="Times New Roman"/>
                        </a:rPr>
                        <a:t>tiro</a:t>
                      </a:r>
                      <a:r>
                        <a:rPr lang="uk-UA" sz="1800" dirty="0">
                          <a:solidFill>
                            <a:srgbClr val="006600"/>
                          </a:solidFill>
                          <a:latin typeface="Arial Black" pitchFamily="34" charset="0"/>
                          <a:ea typeface="Times New Roman"/>
                          <a:cs typeface="Times New Roman"/>
                        </a:rPr>
                        <a:t>»</a:t>
                      </a:r>
                      <a:endParaRPr lang="uk-UA" sz="1800" dirty="0">
                        <a:solidFill>
                          <a:srgbClr val="006600"/>
                        </a:solidFill>
                        <a:latin typeface="Arial Black" pitchFamily="34" charset="0"/>
                        <a:ea typeface="Calibri"/>
                        <a:cs typeface="Times New Roman"/>
                      </a:endParaRPr>
                    </a:p>
                    <a:p>
                      <a:pPr algn="ctr">
                        <a:lnSpc>
                          <a:spcPct val="115000"/>
                        </a:lnSpc>
                        <a:spcAft>
                          <a:spcPts val="0"/>
                        </a:spcAft>
                      </a:pPr>
                      <a:r>
                        <a:rPr lang="uk-UA" sz="1800" dirty="0">
                          <a:solidFill>
                            <a:srgbClr val="006600"/>
                          </a:solidFill>
                          <a:latin typeface="Arial Black" pitchFamily="34" charset="0"/>
                          <a:ea typeface="Times New Roman"/>
                          <a:cs typeface="Times New Roman"/>
                        </a:rPr>
                        <a:t> 1906 р. </a:t>
                      </a:r>
                      <a:r>
                        <a:rPr lang="uk-UA" sz="1800" dirty="0">
                          <a:latin typeface="Arial Black" pitchFamily="34" charset="0"/>
                          <a:ea typeface="Times New Roman"/>
                          <a:cs typeface="Times New Roman"/>
                        </a:rPr>
                        <a:t>Програмова збірка</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latin typeface="Arial Black" pitchFamily="34" charset="0"/>
                          <a:ea typeface="Times New Roman"/>
                          <a:cs typeface="Times New Roman"/>
                        </a:rPr>
                        <a:t>Роль поета, його обов'язок перед суспільством.</a:t>
                      </a:r>
                      <a:endParaRPr lang="uk-UA" sz="1800" dirty="0">
                        <a:latin typeface="Arial Black" pitchFamily="34" charset="0"/>
                        <a:ea typeface="Calibri"/>
                        <a:cs typeface="Times New Roman"/>
                      </a:endParaRPr>
                    </a:p>
                    <a:p>
                      <a:pPr>
                        <a:lnSpc>
                          <a:spcPct val="115000"/>
                        </a:lnSpc>
                        <a:spcAft>
                          <a:spcPts val="0"/>
                        </a:spcAft>
                      </a:pPr>
                      <a:r>
                        <a:rPr lang="uk-UA" sz="1800" i="1" dirty="0">
                          <a:solidFill>
                            <a:srgbClr val="0000CC"/>
                          </a:solidFill>
                          <a:latin typeface="Arial Black" pitchFamily="34" charset="0"/>
                          <a:ea typeface="Times New Roman"/>
                          <a:cs typeface="Times New Roman"/>
                        </a:rPr>
                        <a:t>Жанри</a:t>
                      </a:r>
                      <a:r>
                        <a:rPr lang="uk-UA" sz="1800" dirty="0">
                          <a:solidFill>
                            <a:srgbClr val="0000CC"/>
                          </a:solidFill>
                          <a:latin typeface="Arial Black" pitchFamily="34" charset="0"/>
                          <a:ea typeface="Times New Roman"/>
                          <a:cs typeface="Times New Roman"/>
                        </a:rPr>
                        <a:t>: </a:t>
                      </a:r>
                      <a:r>
                        <a:rPr lang="uk-UA" sz="1800" dirty="0">
                          <a:latin typeface="Arial Black" pitchFamily="34" charset="0"/>
                          <a:ea typeface="Times New Roman"/>
                          <a:cs typeface="Times New Roman"/>
                        </a:rPr>
                        <a:t>сонет, послання, лірична медитація, співомовки, станси вільні вірші, гімн, марш</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vMerge="1">
                  <a:txBody>
                    <a:bodyPr/>
                    <a:lstStyle/>
                    <a:p>
                      <a:endParaRPr lang="uk-UA"/>
                    </a:p>
                  </a:txBody>
                  <a:tcPr/>
                </a:tc>
              </a:tr>
            </a:tbl>
          </a:graphicData>
        </a:graphic>
      </p:graphicFrame>
    </p:spTree>
  </p:cSld>
  <p:clrMapOvr>
    <a:masterClrMapping/>
  </p:clrMapOvr>
  <p:transition>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411760" y="1916832"/>
            <a:ext cx="4572000" cy="2308324"/>
          </a:xfrm>
          <a:prstGeom prst="rect">
            <a:avLst/>
          </a:prstGeom>
        </p:spPr>
        <p:txBody>
          <a:bodyPr>
            <a:spAutoFit/>
          </a:bodyPr>
          <a:lstStyle/>
          <a:p>
            <a:pPr algn="ctr"/>
            <a:r>
              <a:rPr lang="uk-UA" sz="2400" i="1" dirty="0" smtClean="0">
                <a:solidFill>
                  <a:srgbClr val="0000CC"/>
                </a:solidFill>
                <a:latin typeface="Arial Black" pitchFamily="34" charset="0"/>
              </a:rPr>
              <a:t>Шлях І. Франка до модернізму. </a:t>
            </a:r>
          </a:p>
          <a:p>
            <a:pPr algn="ctr"/>
            <a:r>
              <a:rPr lang="uk-UA" sz="2400" i="1" dirty="0" smtClean="0">
                <a:solidFill>
                  <a:srgbClr val="0000CC"/>
                </a:solidFill>
                <a:latin typeface="Arial Black" pitchFamily="34" charset="0"/>
              </a:rPr>
              <a:t>«Поетична суперечка» з М. Вороним. (послання М. Вороного «Іванові Франкові»)</a:t>
            </a:r>
            <a:endParaRPr lang="uk-UA" sz="2400" dirty="0">
              <a:solidFill>
                <a:srgbClr val="0000CC"/>
              </a:solidFill>
              <a:latin typeface="Arial Black"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14099" y="332656"/>
            <a:ext cx="1929901" cy="199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477441">
            <a:off x="7543217" y="2057193"/>
            <a:ext cx="1584176" cy="60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 name="Rectangle 1"/>
          <p:cNvSpPr>
            <a:spLocks noChangeArrowheads="1"/>
          </p:cNvSpPr>
          <p:nvPr/>
        </p:nvSpPr>
        <p:spPr bwMode="auto">
          <a:xfrm>
            <a:off x="1835696" y="1844824"/>
            <a:ext cx="579613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C00000"/>
                </a:solidFill>
                <a:effectLst/>
                <a:latin typeface="Arial Black" pitchFamily="34" charset="0"/>
                <a:ea typeface="Times New Roman" pitchFamily="18" charset="0"/>
                <a:cs typeface="Times New Roman" pitchFamily="18" charset="0"/>
              </a:rPr>
              <a:t>Висновки </a:t>
            </a:r>
            <a:r>
              <a:rPr kumimoji="0" lang="uk-UA" sz="2000" b="1" i="0" u="none" strike="noStrike" cap="none" normalizeH="0" baseline="0" dirty="0" smtClean="0">
                <a:ln>
                  <a:noFill/>
                </a:ln>
                <a:solidFill>
                  <a:srgbClr val="C00000"/>
                </a:solidFill>
                <a:effectLst/>
                <a:latin typeface="Arial Black" pitchFamily="34" charset="0"/>
                <a:ea typeface="Times New Roman" pitchFamily="18" charset="0"/>
                <a:cs typeface="Times New Roman" pitchFamily="18" charset="0"/>
              </a:rPr>
              <a:t>:</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герої вірша </a:t>
            </a:r>
            <a:r>
              <a:rPr kumimoji="0" lang="uk-UA" sz="2000" b="1" i="0" u="none" strike="noStrike" cap="none" normalizeH="0" baseline="0" dirty="0" smtClean="0">
                <a:ln>
                  <a:noFill/>
                </a:ln>
                <a:solidFill>
                  <a:srgbClr val="0000CC"/>
                </a:solidFill>
                <a:effectLst/>
                <a:latin typeface="Arial Black" pitchFamily="34" charset="0"/>
                <a:ea typeface="Times New Roman" pitchFamily="18" charset="0"/>
                <a:cs typeface="Times New Roman" pitchFamily="18" charset="0"/>
              </a:rPr>
              <a:t>«Каменярі» </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борці проти соціального і національного гноблення, будівничі нового життя. Їхні риси: мужніють, незламність, безстрашність, безкорисливість, сила духу, жертовність, патріотизм, жага свободи. Серед них — ліричний герой вірша, який не відділяє себе від каменярів, об'єднує себе з ним словом МИ.</a:t>
            </a:r>
            <a:endParaRPr kumimoji="0" lang="uk-UA" sz="2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val="3792300395"/>
      </p:ext>
    </p:extLst>
  </p:cSld>
  <p:clrMapOvr>
    <a:masterClrMapping/>
  </p:clrMapOvr>
  <p:transition>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52319" y="0"/>
            <a:ext cx="1929901" cy="199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477441">
            <a:off x="7828967" y="2273218"/>
            <a:ext cx="1584176" cy="60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 name="Rectangle 1"/>
          <p:cNvSpPr>
            <a:spLocks noChangeArrowheads="1"/>
          </p:cNvSpPr>
          <p:nvPr/>
        </p:nvSpPr>
        <p:spPr bwMode="auto">
          <a:xfrm>
            <a:off x="2195736" y="1237982"/>
            <a:ext cx="54006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Поезія </a:t>
            </a:r>
            <a:r>
              <a:rPr kumimoji="0" lang="uk-UA" sz="2000" b="1" i="0" u="none" strike="noStrike" cap="none" normalizeH="0" baseline="0" dirty="0" smtClean="0">
                <a:ln>
                  <a:noFill/>
                </a:ln>
                <a:solidFill>
                  <a:srgbClr val="0000CC"/>
                </a:solidFill>
                <a:effectLst/>
                <a:latin typeface="Arial Black" pitchFamily="34" charset="0"/>
                <a:ea typeface="Times New Roman" pitchFamily="18" charset="0"/>
                <a:cs typeface="Times New Roman" pitchFamily="18" charset="0"/>
              </a:rPr>
              <a:t>«Каменярі»</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яка стала художнім </a:t>
            </a: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узагальненням визвольної боротьби. До образу людей, які пробивають крізь скелю шлях до нового життя, можна приєднати самого Франка та його однодумців, все життя яких було прагненням змін на користь українському народу і сповнене боротьби за це. Недарма образ каменяра прикрасив надгробок великого поета.</a:t>
            </a:r>
            <a:endParaRPr kumimoji="0" lang="uk-UA" sz="2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val="3792300395"/>
      </p:ext>
    </p:extLst>
  </p:cSld>
  <p:clrMapOvr>
    <a:masterClrMapping/>
  </p:clrMapOvr>
  <p:transition>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339752" y="2060848"/>
            <a:ext cx="4860032" cy="2123658"/>
          </a:xfrm>
          <a:prstGeom prst="rect">
            <a:avLst/>
          </a:prstGeom>
        </p:spPr>
        <p:txBody>
          <a:bodyPr wrap="square">
            <a:spAutoFit/>
          </a:bodyPr>
          <a:lstStyle/>
          <a:p>
            <a:pPr algn="ctr"/>
            <a:r>
              <a:rPr lang="uk-UA" sz="4400" b="1" i="1" dirty="0" smtClean="0">
                <a:solidFill>
                  <a:srgbClr val="800000"/>
                </a:solidFill>
                <a:latin typeface="Arial Black" pitchFamily="34" charset="0"/>
              </a:rPr>
              <a:t>«Земле моя, </a:t>
            </a:r>
            <a:r>
              <a:rPr lang="uk-UA" sz="4400" b="1" i="1" dirty="0" err="1" smtClean="0">
                <a:solidFill>
                  <a:srgbClr val="800000"/>
                </a:solidFill>
                <a:latin typeface="Arial Black" pitchFamily="34" charset="0"/>
              </a:rPr>
              <a:t>всеплодющая</a:t>
            </a:r>
            <a:r>
              <a:rPr lang="uk-UA" sz="4400" b="1" i="1" dirty="0" smtClean="0">
                <a:solidFill>
                  <a:srgbClr val="800000"/>
                </a:solidFill>
                <a:latin typeface="Arial Black" pitchFamily="34" charset="0"/>
              </a:rPr>
              <a:t> мати»</a:t>
            </a:r>
            <a:endParaRPr lang="uk-UA" sz="4400" dirty="0">
              <a:solidFill>
                <a:srgbClr val="800000"/>
              </a:solidFill>
              <a:latin typeface="Arial Black"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267744" y="1268760"/>
            <a:ext cx="5616624" cy="4524315"/>
          </a:xfrm>
          <a:prstGeom prst="rect">
            <a:avLst/>
          </a:prstGeom>
        </p:spPr>
        <p:txBody>
          <a:bodyPr wrap="square">
            <a:spAutoFit/>
          </a:bodyPr>
          <a:lstStyle/>
          <a:p>
            <a:r>
              <a:rPr lang="ru-RU" dirty="0" smtClean="0">
                <a:latin typeface="Arial Black" pitchFamily="34" charset="0"/>
              </a:rPr>
              <a:t>Земле, моя </a:t>
            </a:r>
            <a:r>
              <a:rPr lang="ru-RU" dirty="0" err="1" smtClean="0">
                <a:latin typeface="Arial Black" pitchFamily="34" charset="0"/>
              </a:rPr>
              <a:t>всеплодющая</a:t>
            </a:r>
            <a:r>
              <a:rPr lang="ru-RU" dirty="0" smtClean="0">
                <a:latin typeface="Arial Black" pitchFamily="34" charset="0"/>
              </a:rPr>
              <a:t> </a:t>
            </a:r>
            <a:r>
              <a:rPr lang="ru-RU" dirty="0" err="1" smtClean="0">
                <a:latin typeface="Arial Black" pitchFamily="34" charset="0"/>
              </a:rPr>
              <a:t>мати</a:t>
            </a:r>
            <a:r>
              <a:rPr lang="ru-RU" dirty="0" smtClean="0">
                <a:latin typeface="Arial Black" pitchFamily="34" charset="0"/>
              </a:rPr>
              <a:t>,</a:t>
            </a:r>
            <a:br>
              <a:rPr lang="ru-RU" dirty="0" smtClean="0">
                <a:latin typeface="Arial Black" pitchFamily="34" charset="0"/>
              </a:rPr>
            </a:br>
            <a:r>
              <a:rPr lang="ru-RU" dirty="0" err="1" smtClean="0">
                <a:latin typeface="Arial Black" pitchFamily="34" charset="0"/>
              </a:rPr>
              <a:t>Сили</a:t>
            </a:r>
            <a:r>
              <a:rPr lang="ru-RU" dirty="0" smtClean="0">
                <a:latin typeface="Arial Black" pitchFamily="34" charset="0"/>
              </a:rPr>
              <a:t>, </a:t>
            </a:r>
            <a:r>
              <a:rPr lang="ru-RU" dirty="0" err="1" smtClean="0">
                <a:latin typeface="Arial Black" pitchFamily="34" charset="0"/>
              </a:rPr>
              <a:t>що</a:t>
            </a:r>
            <a:r>
              <a:rPr lang="ru-RU" dirty="0" smtClean="0">
                <a:latin typeface="Arial Black" pitchFamily="34" charset="0"/>
              </a:rPr>
              <a:t> в </a:t>
            </a:r>
            <a:r>
              <a:rPr lang="ru-RU" dirty="0" err="1" smtClean="0">
                <a:latin typeface="Arial Black" pitchFamily="34" charset="0"/>
              </a:rPr>
              <a:t>твоїй</a:t>
            </a:r>
            <a:r>
              <a:rPr lang="ru-RU" dirty="0" smtClean="0">
                <a:latin typeface="Arial Black" pitchFamily="34" charset="0"/>
              </a:rPr>
              <a:t> </a:t>
            </a:r>
            <a:r>
              <a:rPr lang="ru-RU" dirty="0" err="1" smtClean="0">
                <a:latin typeface="Arial Black" pitchFamily="34" charset="0"/>
              </a:rPr>
              <a:t>живе</a:t>
            </a:r>
            <a:r>
              <a:rPr lang="ru-RU" dirty="0" smtClean="0">
                <a:latin typeface="Arial Black" pitchFamily="34" charset="0"/>
              </a:rPr>
              <a:t> </a:t>
            </a:r>
            <a:r>
              <a:rPr lang="ru-RU" dirty="0" err="1" smtClean="0">
                <a:latin typeface="Arial Black" pitchFamily="34" charset="0"/>
              </a:rPr>
              <a:t>глубині</a:t>
            </a:r>
            <a:r>
              <a:rPr lang="ru-RU" dirty="0" smtClean="0">
                <a:latin typeface="Arial Black" pitchFamily="34" charset="0"/>
              </a:rPr>
              <a:t>,</a:t>
            </a:r>
            <a:br>
              <a:rPr lang="ru-RU" dirty="0" smtClean="0">
                <a:latin typeface="Arial Black" pitchFamily="34" charset="0"/>
              </a:rPr>
            </a:br>
            <a:r>
              <a:rPr lang="ru-RU" dirty="0" err="1" smtClean="0">
                <a:latin typeface="Arial Black" pitchFamily="34" charset="0"/>
              </a:rPr>
              <a:t>Краплю</a:t>
            </a:r>
            <a:r>
              <a:rPr lang="ru-RU" dirty="0" smtClean="0">
                <a:latin typeface="Arial Black" pitchFamily="34" charset="0"/>
              </a:rPr>
              <a:t>, </a:t>
            </a:r>
            <a:r>
              <a:rPr lang="ru-RU" dirty="0" err="1" smtClean="0">
                <a:latin typeface="Arial Black" pitchFamily="34" charset="0"/>
              </a:rPr>
              <a:t>щоб</a:t>
            </a:r>
            <a:r>
              <a:rPr lang="ru-RU" dirty="0" smtClean="0">
                <a:latin typeface="Arial Black" pitchFamily="34" charset="0"/>
              </a:rPr>
              <a:t> </a:t>
            </a:r>
            <a:r>
              <a:rPr lang="ru-RU" dirty="0" err="1" smtClean="0">
                <a:latin typeface="Arial Black" pitchFamily="34" charset="0"/>
              </a:rPr>
              <a:t>в</a:t>
            </a:r>
            <a:r>
              <a:rPr lang="ru-RU" dirty="0" smtClean="0">
                <a:latin typeface="Arial Black" pitchFamily="34" charset="0"/>
              </a:rPr>
              <a:t> бою </a:t>
            </a:r>
            <a:r>
              <a:rPr lang="ru-RU" dirty="0" err="1" smtClean="0">
                <a:latin typeface="Arial Black" pitchFamily="34" charset="0"/>
              </a:rPr>
              <a:t>сильніше</a:t>
            </a:r>
            <a:r>
              <a:rPr lang="ru-RU" dirty="0" smtClean="0">
                <a:latin typeface="Arial Black" pitchFamily="34" charset="0"/>
              </a:rPr>
              <a:t> </a:t>
            </a:r>
            <a:r>
              <a:rPr lang="ru-RU" dirty="0" err="1" smtClean="0">
                <a:latin typeface="Arial Black" pitchFamily="34" charset="0"/>
              </a:rPr>
              <a:t>стояти</a:t>
            </a:r>
            <a:r>
              <a:rPr lang="ru-RU" dirty="0" smtClean="0">
                <a:latin typeface="Arial Black" pitchFamily="34" charset="0"/>
              </a:rPr>
              <a:t>,</a:t>
            </a:r>
            <a:br>
              <a:rPr lang="ru-RU" dirty="0" smtClean="0">
                <a:latin typeface="Arial Black" pitchFamily="34" charset="0"/>
              </a:rPr>
            </a:br>
            <a:r>
              <a:rPr lang="ru-RU" dirty="0" smtClean="0">
                <a:latin typeface="Arial Black" pitchFamily="34" charset="0"/>
              </a:rPr>
              <a:t>Дай </a:t>
            </a:r>
            <a:r>
              <a:rPr lang="ru-RU" dirty="0" err="1" smtClean="0">
                <a:latin typeface="Arial Black" pitchFamily="34" charset="0"/>
              </a:rPr>
              <a:t>і</a:t>
            </a:r>
            <a:r>
              <a:rPr lang="ru-RU" dirty="0" smtClean="0">
                <a:latin typeface="Arial Black" pitchFamily="34" charset="0"/>
              </a:rPr>
              <a:t> </a:t>
            </a:r>
            <a:r>
              <a:rPr lang="ru-RU" dirty="0" err="1" smtClean="0">
                <a:latin typeface="Arial Black" pitchFamily="34" charset="0"/>
              </a:rPr>
              <a:t>мені</a:t>
            </a:r>
            <a:r>
              <a:rPr lang="ru-RU" dirty="0" smtClean="0">
                <a:latin typeface="Arial Black" pitchFamily="34" charset="0"/>
              </a:rPr>
              <a:t>!</a:t>
            </a:r>
            <a:br>
              <a:rPr lang="ru-RU" dirty="0" smtClean="0">
                <a:latin typeface="Arial Black" pitchFamily="34" charset="0"/>
              </a:rPr>
            </a:br>
            <a:r>
              <a:rPr lang="ru-RU" dirty="0" smtClean="0">
                <a:latin typeface="Arial Black" pitchFamily="34" charset="0"/>
              </a:rPr>
              <a:t>Дай </a:t>
            </a:r>
            <a:r>
              <a:rPr lang="ru-RU" dirty="0" err="1" smtClean="0">
                <a:latin typeface="Arial Black" pitchFamily="34" charset="0"/>
              </a:rPr>
              <a:t>теплоти</a:t>
            </a:r>
            <a:r>
              <a:rPr lang="ru-RU" dirty="0" smtClean="0">
                <a:latin typeface="Arial Black" pitchFamily="34" charset="0"/>
              </a:rPr>
              <a:t>, </a:t>
            </a:r>
            <a:r>
              <a:rPr lang="ru-RU" dirty="0" err="1" smtClean="0">
                <a:latin typeface="Arial Black" pitchFamily="34" charset="0"/>
              </a:rPr>
              <a:t>що</a:t>
            </a:r>
            <a:r>
              <a:rPr lang="ru-RU" dirty="0" smtClean="0">
                <a:latin typeface="Arial Black" pitchFamily="34" charset="0"/>
              </a:rPr>
              <a:t> </a:t>
            </a:r>
            <a:r>
              <a:rPr lang="ru-RU" dirty="0" err="1" smtClean="0">
                <a:latin typeface="Arial Black" pitchFamily="34" charset="0"/>
              </a:rPr>
              <a:t>розширює</a:t>
            </a:r>
            <a:r>
              <a:rPr lang="ru-RU" dirty="0" smtClean="0">
                <a:latin typeface="Arial Black" pitchFamily="34" charset="0"/>
              </a:rPr>
              <a:t> груди,</a:t>
            </a:r>
            <a:br>
              <a:rPr lang="ru-RU" dirty="0" smtClean="0">
                <a:latin typeface="Arial Black" pitchFamily="34" charset="0"/>
              </a:rPr>
            </a:br>
            <a:r>
              <a:rPr lang="ru-RU" dirty="0" smtClean="0">
                <a:latin typeface="Arial Black" pitchFamily="34" charset="0"/>
              </a:rPr>
              <a:t>Чистить </a:t>
            </a:r>
            <a:r>
              <a:rPr lang="ru-RU" dirty="0" err="1" smtClean="0">
                <a:latin typeface="Arial Black" pitchFamily="34" charset="0"/>
              </a:rPr>
              <a:t>чуття</a:t>
            </a:r>
            <a:r>
              <a:rPr lang="ru-RU" dirty="0" smtClean="0">
                <a:latin typeface="Arial Black" pitchFamily="34" charset="0"/>
              </a:rPr>
              <a:t> </a:t>
            </a:r>
            <a:r>
              <a:rPr lang="ru-RU" dirty="0" err="1" smtClean="0">
                <a:latin typeface="Arial Black" pitchFamily="34" charset="0"/>
              </a:rPr>
              <a:t>і</a:t>
            </a:r>
            <a:r>
              <a:rPr lang="ru-RU" dirty="0" smtClean="0">
                <a:latin typeface="Arial Black" pitchFamily="34" charset="0"/>
              </a:rPr>
              <a:t> </a:t>
            </a:r>
            <a:r>
              <a:rPr lang="ru-RU" dirty="0" err="1" smtClean="0">
                <a:latin typeface="Arial Black" pitchFamily="34" charset="0"/>
              </a:rPr>
              <a:t>відновлює</a:t>
            </a:r>
            <a:r>
              <a:rPr lang="ru-RU" dirty="0" smtClean="0">
                <a:latin typeface="Arial Black" pitchFamily="34" charset="0"/>
              </a:rPr>
              <a:t> кров,</a:t>
            </a:r>
            <a:br>
              <a:rPr lang="ru-RU" dirty="0" smtClean="0">
                <a:latin typeface="Arial Black" pitchFamily="34" charset="0"/>
              </a:rPr>
            </a:br>
            <a:r>
              <a:rPr lang="ru-RU" dirty="0" err="1" smtClean="0">
                <a:latin typeface="Arial Black" pitchFamily="34" charset="0"/>
              </a:rPr>
              <a:t>Що</a:t>
            </a:r>
            <a:r>
              <a:rPr lang="ru-RU" dirty="0" smtClean="0">
                <a:latin typeface="Arial Black" pitchFamily="34" charset="0"/>
              </a:rPr>
              <a:t> до людей безграничную будить </a:t>
            </a:r>
            <a:br>
              <a:rPr lang="ru-RU" dirty="0" smtClean="0">
                <a:latin typeface="Arial Black" pitchFamily="34" charset="0"/>
              </a:rPr>
            </a:br>
            <a:r>
              <a:rPr lang="ru-RU" dirty="0" err="1" smtClean="0">
                <a:latin typeface="Arial Black" pitchFamily="34" charset="0"/>
              </a:rPr>
              <a:t>Чисту</a:t>
            </a:r>
            <a:r>
              <a:rPr lang="ru-RU" dirty="0" smtClean="0">
                <a:latin typeface="Arial Black" pitchFamily="34" charset="0"/>
              </a:rPr>
              <a:t> </a:t>
            </a:r>
            <a:r>
              <a:rPr lang="ru-RU" dirty="0" err="1" smtClean="0">
                <a:latin typeface="Arial Black" pitchFamily="34" charset="0"/>
              </a:rPr>
              <a:t>любов</a:t>
            </a:r>
            <a:r>
              <a:rPr lang="ru-RU" dirty="0" smtClean="0">
                <a:latin typeface="Arial Black" pitchFamily="34" charset="0"/>
              </a:rPr>
              <a:t>!</a:t>
            </a:r>
            <a:br>
              <a:rPr lang="ru-RU" dirty="0" smtClean="0">
                <a:latin typeface="Arial Black" pitchFamily="34" charset="0"/>
              </a:rPr>
            </a:br>
            <a:r>
              <a:rPr lang="ru-RU" dirty="0" smtClean="0">
                <a:latin typeface="Arial Black" pitchFamily="34" charset="0"/>
              </a:rPr>
              <a:t>Дай </a:t>
            </a:r>
            <a:r>
              <a:rPr lang="ru-RU" dirty="0" err="1" smtClean="0">
                <a:latin typeface="Arial Black" pitchFamily="34" charset="0"/>
              </a:rPr>
              <a:t>і</a:t>
            </a:r>
            <a:r>
              <a:rPr lang="ru-RU" dirty="0" smtClean="0">
                <a:latin typeface="Arial Black" pitchFamily="34" charset="0"/>
              </a:rPr>
              <a:t> огню, </a:t>
            </a:r>
            <a:r>
              <a:rPr lang="ru-RU" dirty="0" err="1" smtClean="0">
                <a:latin typeface="Arial Black" pitchFamily="34" charset="0"/>
              </a:rPr>
              <a:t>щоб</a:t>
            </a:r>
            <a:r>
              <a:rPr lang="ru-RU" dirty="0" smtClean="0">
                <a:latin typeface="Arial Black" pitchFamily="34" charset="0"/>
              </a:rPr>
              <a:t> ним слово </a:t>
            </a:r>
            <a:r>
              <a:rPr lang="ru-RU" dirty="0" err="1" smtClean="0">
                <a:latin typeface="Arial Black" pitchFamily="34" charset="0"/>
              </a:rPr>
              <a:t>налити</a:t>
            </a:r>
            <a:r>
              <a:rPr lang="ru-RU" dirty="0" smtClean="0">
                <a:latin typeface="Arial Black" pitchFamily="34" charset="0"/>
              </a:rPr>
              <a:t>,</a:t>
            </a:r>
            <a:br>
              <a:rPr lang="ru-RU" dirty="0" smtClean="0">
                <a:latin typeface="Arial Black" pitchFamily="34" charset="0"/>
              </a:rPr>
            </a:br>
            <a:r>
              <a:rPr lang="ru-RU" dirty="0" err="1" smtClean="0">
                <a:latin typeface="Arial Black" pitchFamily="34" charset="0"/>
              </a:rPr>
              <a:t>Душі</a:t>
            </a:r>
            <a:r>
              <a:rPr lang="ru-RU" dirty="0" smtClean="0">
                <a:latin typeface="Arial Black" pitchFamily="34" charset="0"/>
              </a:rPr>
              <a:t> стрясать громовую дай власть,</a:t>
            </a:r>
            <a:br>
              <a:rPr lang="ru-RU" dirty="0" smtClean="0">
                <a:latin typeface="Arial Black" pitchFamily="34" charset="0"/>
              </a:rPr>
            </a:br>
            <a:r>
              <a:rPr lang="ru-RU" dirty="0" err="1" smtClean="0">
                <a:latin typeface="Arial Black" pitchFamily="34" charset="0"/>
              </a:rPr>
              <a:t>Правді</a:t>
            </a:r>
            <a:r>
              <a:rPr lang="ru-RU" dirty="0" smtClean="0">
                <a:latin typeface="Arial Black" pitchFamily="34" charset="0"/>
              </a:rPr>
              <a:t> </a:t>
            </a:r>
            <a:r>
              <a:rPr lang="ru-RU" dirty="0" err="1" smtClean="0">
                <a:latin typeface="Arial Black" pitchFamily="34" charset="0"/>
              </a:rPr>
              <a:t>служити</a:t>
            </a:r>
            <a:r>
              <a:rPr lang="ru-RU" dirty="0" smtClean="0">
                <a:latin typeface="Arial Black" pitchFamily="34" charset="0"/>
              </a:rPr>
              <a:t>, неправду </a:t>
            </a:r>
            <a:r>
              <a:rPr lang="ru-RU" dirty="0" err="1" smtClean="0">
                <a:latin typeface="Arial Black" pitchFamily="34" charset="0"/>
              </a:rPr>
              <a:t>палити</a:t>
            </a:r>
            <a:r>
              <a:rPr lang="ru-RU" dirty="0" smtClean="0">
                <a:latin typeface="Arial Black" pitchFamily="34" charset="0"/>
              </a:rPr>
              <a:t/>
            </a:r>
            <a:br>
              <a:rPr lang="ru-RU" dirty="0" smtClean="0">
                <a:latin typeface="Arial Black" pitchFamily="34" charset="0"/>
              </a:rPr>
            </a:br>
            <a:r>
              <a:rPr lang="ru-RU" dirty="0" err="1" smtClean="0">
                <a:latin typeface="Arial Black" pitchFamily="34" charset="0"/>
              </a:rPr>
              <a:t>Вічну</a:t>
            </a:r>
            <a:r>
              <a:rPr lang="ru-RU" dirty="0" smtClean="0">
                <a:latin typeface="Arial Black" pitchFamily="34" charset="0"/>
              </a:rPr>
              <a:t> дай страсть!</a:t>
            </a:r>
            <a:br>
              <a:rPr lang="ru-RU" dirty="0" smtClean="0">
                <a:latin typeface="Arial Black" pitchFamily="34" charset="0"/>
              </a:rPr>
            </a:br>
            <a:r>
              <a:rPr lang="ru-RU" dirty="0" smtClean="0">
                <a:latin typeface="Arial Black" pitchFamily="34" charset="0"/>
              </a:rPr>
              <a:t>Силу рукам дай, </a:t>
            </a:r>
            <a:r>
              <a:rPr lang="ru-RU" dirty="0" err="1" smtClean="0">
                <a:latin typeface="Arial Black" pitchFamily="34" charset="0"/>
              </a:rPr>
              <a:t>щоб</a:t>
            </a:r>
            <a:r>
              <a:rPr lang="ru-RU" dirty="0" smtClean="0">
                <a:latin typeface="Arial Black" pitchFamily="34" charset="0"/>
              </a:rPr>
              <a:t> </a:t>
            </a:r>
            <a:r>
              <a:rPr lang="ru-RU" dirty="0" err="1" smtClean="0">
                <a:latin typeface="Arial Black" pitchFamily="34" charset="0"/>
              </a:rPr>
              <a:t>пута</a:t>
            </a:r>
            <a:r>
              <a:rPr lang="ru-RU" dirty="0" smtClean="0">
                <a:latin typeface="Arial Black" pitchFamily="34" charset="0"/>
              </a:rPr>
              <a:t> </a:t>
            </a:r>
            <a:r>
              <a:rPr lang="ru-RU" dirty="0" err="1" smtClean="0">
                <a:latin typeface="Arial Black" pitchFamily="34" charset="0"/>
              </a:rPr>
              <a:t>ламати</a:t>
            </a:r>
            <a:r>
              <a:rPr lang="ru-RU" dirty="0" smtClean="0">
                <a:latin typeface="Arial Black" pitchFamily="34" charset="0"/>
              </a:rPr>
              <a:t>,</a:t>
            </a:r>
            <a:br>
              <a:rPr lang="ru-RU" dirty="0" smtClean="0">
                <a:latin typeface="Arial Black" pitchFamily="34" charset="0"/>
              </a:rPr>
            </a:br>
            <a:r>
              <a:rPr lang="ru-RU" dirty="0" err="1" smtClean="0">
                <a:latin typeface="Arial Black" pitchFamily="34" charset="0"/>
              </a:rPr>
              <a:t>Ясність</a:t>
            </a:r>
            <a:r>
              <a:rPr lang="ru-RU" dirty="0" smtClean="0">
                <a:latin typeface="Arial Black" pitchFamily="34" charset="0"/>
              </a:rPr>
              <a:t> думкам - в </a:t>
            </a:r>
            <a:r>
              <a:rPr lang="ru-RU" dirty="0" err="1" smtClean="0">
                <a:latin typeface="Arial Black" pitchFamily="34" charset="0"/>
              </a:rPr>
              <a:t>серце</a:t>
            </a:r>
            <a:r>
              <a:rPr lang="ru-RU" dirty="0" smtClean="0">
                <a:latin typeface="Arial Black" pitchFamily="34" charset="0"/>
              </a:rPr>
              <a:t> </a:t>
            </a:r>
            <a:r>
              <a:rPr lang="ru-RU" dirty="0" err="1" smtClean="0">
                <a:latin typeface="Arial Black" pitchFamily="34" charset="0"/>
              </a:rPr>
              <a:t>кривди</a:t>
            </a:r>
            <a:r>
              <a:rPr lang="ru-RU" dirty="0" smtClean="0">
                <a:latin typeface="Arial Black" pitchFamily="34" charset="0"/>
              </a:rPr>
              <a:t> </a:t>
            </a:r>
            <a:r>
              <a:rPr lang="ru-RU" dirty="0" err="1" smtClean="0">
                <a:latin typeface="Arial Black" pitchFamily="34" charset="0"/>
              </a:rPr>
              <a:t>влучать</a:t>
            </a:r>
            <a:r>
              <a:rPr lang="ru-RU" dirty="0" smtClean="0">
                <a:latin typeface="Arial Black" pitchFamily="34" charset="0"/>
              </a:rPr>
              <a:t>,</a:t>
            </a:r>
            <a:br>
              <a:rPr lang="ru-RU" dirty="0" smtClean="0">
                <a:latin typeface="Arial Black" pitchFamily="34" charset="0"/>
              </a:rPr>
            </a:br>
            <a:r>
              <a:rPr lang="ru-RU" dirty="0" smtClean="0">
                <a:latin typeface="Arial Black" pitchFamily="34" charset="0"/>
              </a:rPr>
              <a:t>Дай </a:t>
            </a:r>
            <a:r>
              <a:rPr lang="ru-RU" dirty="0" err="1" smtClean="0">
                <a:latin typeface="Arial Black" pitchFamily="34" charset="0"/>
              </a:rPr>
              <a:t>працювать</a:t>
            </a:r>
            <a:r>
              <a:rPr lang="ru-RU" dirty="0" smtClean="0">
                <a:latin typeface="Arial Black" pitchFamily="34" charset="0"/>
              </a:rPr>
              <a:t>, </a:t>
            </a:r>
            <a:r>
              <a:rPr lang="ru-RU" dirty="0" err="1" smtClean="0">
                <a:latin typeface="Arial Black" pitchFamily="34" charset="0"/>
              </a:rPr>
              <a:t>працювать</a:t>
            </a:r>
            <a:r>
              <a:rPr lang="ru-RU" dirty="0" smtClean="0">
                <a:latin typeface="Arial Black" pitchFamily="34" charset="0"/>
              </a:rPr>
              <a:t>, </a:t>
            </a:r>
            <a:r>
              <a:rPr lang="ru-RU" dirty="0" err="1" smtClean="0">
                <a:latin typeface="Arial Black" pitchFamily="34" charset="0"/>
              </a:rPr>
              <a:t>працювати</a:t>
            </a:r>
            <a:r>
              <a:rPr lang="ru-RU" dirty="0" smtClean="0">
                <a:latin typeface="Arial Black" pitchFamily="34" charset="0"/>
              </a:rPr>
              <a:t>.</a:t>
            </a:r>
            <a:br>
              <a:rPr lang="ru-RU" dirty="0" smtClean="0">
                <a:latin typeface="Arial Black" pitchFamily="34" charset="0"/>
              </a:rPr>
            </a:br>
            <a:r>
              <a:rPr lang="ru-RU" dirty="0" smtClean="0">
                <a:latin typeface="Arial Black" pitchFamily="34" charset="0"/>
              </a:rPr>
              <a:t>В </a:t>
            </a:r>
            <a:r>
              <a:rPr lang="ru-RU" dirty="0" err="1" smtClean="0">
                <a:latin typeface="Arial Black" pitchFamily="34" charset="0"/>
              </a:rPr>
              <a:t>праці</a:t>
            </a:r>
            <a:r>
              <a:rPr lang="ru-RU" dirty="0" smtClean="0">
                <a:latin typeface="Arial Black" pitchFamily="34" charset="0"/>
              </a:rPr>
              <a:t> </a:t>
            </a:r>
            <a:r>
              <a:rPr lang="ru-RU" dirty="0" err="1" smtClean="0">
                <a:latin typeface="Arial Black" pitchFamily="34" charset="0"/>
              </a:rPr>
              <a:t>сконать</a:t>
            </a:r>
            <a:r>
              <a:rPr lang="ru-RU" dirty="0" smtClean="0">
                <a:latin typeface="Arial Black" pitchFamily="34" charset="0"/>
              </a:rPr>
              <a:t>! </a:t>
            </a:r>
            <a:endParaRPr lang="uk-UA" dirty="0">
              <a:latin typeface="Arial Black"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49" name="Rectangle 1"/>
          <p:cNvSpPr>
            <a:spLocks noChangeArrowheads="1"/>
          </p:cNvSpPr>
          <p:nvPr/>
        </p:nvSpPr>
        <p:spPr bwMode="auto">
          <a:xfrm>
            <a:off x="1763688" y="1052736"/>
            <a:ext cx="57961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І. Франко громадянським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обов'язком кожної людини вважав боротьбу за щастя і волю свого народу. ця боротьба вимагала від людини повного самозречення, незламності і сильної волі, про що ми дізналися з вірша «Каменярі». До боротьби їх звав голос, природу якого поет не назвав. У вірші «Земле моя, </a:t>
            </a:r>
            <a:r>
              <a:rPr kumimoji="0" lang="uk-UA" sz="2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всеплодющая</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мати» мова іде про конкретне джерело, яке дасть силу, теплоту, що викликає любов до рідного народу. це джерело вогню, яким наповнюється поетове слово, це слово здатне правді служити і душі стрясати. </a:t>
            </a:r>
            <a:endParaRPr kumimoji="0" lang="uk-UA" sz="2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49" name="Rectangle 1"/>
          <p:cNvSpPr>
            <a:spLocks noChangeArrowheads="1"/>
          </p:cNvSpPr>
          <p:nvPr/>
        </p:nvSpPr>
        <p:spPr bwMode="auto">
          <a:xfrm>
            <a:off x="1835696" y="1052736"/>
            <a:ext cx="57961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2000" dirty="0" smtClean="0">
                <a:latin typeface="Arial Black" pitchFamily="34" charset="0"/>
                <a:ea typeface="Times New Roman" pitchFamily="18" charset="0"/>
                <a:cs typeface="Times New Roman" pitchFamily="18" charset="0"/>
              </a:rPr>
              <a:t>Із</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цього ж джерела дається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сила рукам, здатна </a:t>
            </a:r>
            <a:r>
              <a:rPr kumimoji="0" lang="uk-UA" sz="2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пути</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ламати.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Воно дає змогу працювати для щастя батьківщини. це джерело — рідна земля. Отже, поет, як Антей, що набирався сил з землі, стає борцем за її щастя, за щастя свого народу. Для боротьби із тими силами, які спричиняють нещастя у рідному краї, герой, щоб бути нездоланним, просить у рідної землі краплю сили, яка живе в її глибині. цей вірш ще раз підкреслює, що стати борцями «за світлі ідеали людства», як називав каменярів Д. Павличко, може стати лише палкий патріот.</a:t>
            </a:r>
            <a:endParaRPr kumimoji="0" lang="uk-UA" sz="2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83384" y="188640"/>
            <a:ext cx="4169731"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Домашнє </a:t>
            </a:r>
          </a:p>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завдання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4" name="Прямоугольник 3"/>
          <p:cNvSpPr/>
          <p:nvPr/>
        </p:nvSpPr>
        <p:spPr>
          <a:xfrm>
            <a:off x="1835696" y="2060848"/>
            <a:ext cx="5832648" cy="2062103"/>
          </a:xfrm>
          <a:prstGeom prst="rect">
            <a:avLst/>
          </a:prstGeom>
        </p:spPr>
        <p:txBody>
          <a:bodyPr wrap="square">
            <a:spAutoFit/>
          </a:bodyPr>
          <a:lstStyle/>
          <a:p>
            <a:pPr algn="ctr"/>
            <a:r>
              <a:rPr lang="uk-UA" sz="3200" b="1" i="1" dirty="0" smtClean="0">
                <a:latin typeface="Times New Roman" pitchFamily="18" charset="0"/>
                <a:cs typeface="Times New Roman" pitchFamily="18" charset="0"/>
              </a:rPr>
              <a:t>Вивчити біографію письменника, підготуватися до написання </a:t>
            </a:r>
            <a:r>
              <a:rPr lang="uk-UA" sz="3200" b="1" i="1" smtClean="0">
                <a:latin typeface="Times New Roman" pitchFamily="18" charset="0"/>
                <a:cs typeface="Times New Roman" pitchFamily="18" charset="0"/>
              </a:rPr>
              <a:t>літературного диктанту.</a:t>
            </a:r>
            <a:endParaRPr lang="uk-UA" sz="3200" b="1" i="1" dirty="0">
              <a:latin typeface="Times New Roman" pitchFamily="18" charset="0"/>
              <a:cs typeface="Times New Roman" pitchFamily="18" charset="0"/>
            </a:endParaRPr>
          </a:p>
        </p:txBody>
      </p:sp>
      <p:pic>
        <p:nvPicPr>
          <p:cNvPr id="5" name="Picture 8" descr="D:\Наташа\фотка картинки\фотки 2\3640698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4077072"/>
            <a:ext cx="3843212" cy="25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820800"/>
      </p:ext>
    </p:extLst>
  </p:cSld>
  <p:clrMapOvr>
    <a:masterClrMapping/>
  </p:clrMapOvr>
  <p:transition>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7" descr="C:\Users\Дом\Downloads\istockphoto-1184802478-612x61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000"/>
                    </a14:imgEffect>
                    <a14:imgEffect>
                      <a14:brightnessContrast bright="35000" contrast="-11000"/>
                    </a14:imgEffect>
                  </a14:imgLayer>
                </a14:imgProps>
              </a:ext>
              <a:ext uri="{28A0092B-C50C-407E-A947-70E740481C1C}">
                <a14:useLocalDpi xmlns:a14="http://schemas.microsoft.com/office/drawing/2010/main" val="0"/>
              </a:ext>
            </a:extLst>
          </a:blip>
          <a:srcRect/>
          <a:stretch>
            <a:fillRect/>
          </a:stretch>
        </p:blipFill>
        <p:spPr bwMode="auto">
          <a:xfrm>
            <a:off x="153537" y="215264"/>
            <a:ext cx="8819210" cy="6431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tars.ru/img-q5y5x5n4g4041456i4h4d43436q574b4i4r5e4r4s2c40494m5u4o2m4r4/images/1/18/%D0%9F%D0%B5%D1%80%D0%BE_%D0%B8_%D1%87%D0%B5%D1%80%D0%BD%D0%B8%D0%BB%D1%8C%D0%BD%D0%B8%D1%86%D0%B0.png"/>
          <p:cNvPicPr>
            <a:picLocks noChangeAspect="1" noChangeArrowheads="1"/>
          </p:cNvPicPr>
          <p:nvPr/>
        </p:nvPicPr>
        <p:blipFill>
          <a:blip r:embed="rId4" cstate="print"/>
          <a:srcRect/>
          <a:stretch>
            <a:fillRect/>
          </a:stretch>
        </p:blipFill>
        <p:spPr bwMode="auto">
          <a:xfrm>
            <a:off x="395537" y="3212976"/>
            <a:ext cx="4167606" cy="3168352"/>
          </a:xfrm>
          <a:prstGeom prst="rect">
            <a:avLst/>
          </a:prstGeom>
          <a:noFill/>
        </p:spPr>
      </p:pic>
      <p:sp>
        <p:nvSpPr>
          <p:cNvPr id="5" name="Прямоугольник 4"/>
          <p:cNvSpPr/>
          <p:nvPr/>
        </p:nvSpPr>
        <p:spPr>
          <a:xfrm>
            <a:off x="1404719" y="1579645"/>
            <a:ext cx="7272808" cy="3785652"/>
          </a:xfrm>
          <a:prstGeom prst="rect">
            <a:avLst/>
          </a:prstGeom>
        </p:spPr>
        <p:txBody>
          <a:bodyPr wrap="square">
            <a:spAutoFit/>
          </a:bodyPr>
          <a:lstStyle/>
          <a:p>
            <a:pPr algn="ctr"/>
            <a:r>
              <a:rPr lang="uk-UA" sz="2000" b="1" dirty="0">
                <a:latin typeface="Arial Black" pitchFamily="34" charset="0"/>
              </a:rPr>
              <a:t>СПИСОК ВИКОРИСТАНИХ ДЖЕРЕЛ</a:t>
            </a:r>
            <a:r>
              <a:rPr lang="uk-UA" sz="2000" b="1" dirty="0" smtClean="0">
                <a:latin typeface="Arial Black" pitchFamily="34" charset="0"/>
              </a:rPr>
              <a:t>:</a:t>
            </a:r>
          </a:p>
          <a:p>
            <a:pPr algn="ctr"/>
            <a:endParaRPr lang="ru-RU" sz="2000" dirty="0">
              <a:latin typeface="Arial Black" pitchFamily="34" charset="0"/>
            </a:endParaRPr>
          </a:p>
          <a:p>
            <a:pPr marL="285750" indent="-285750">
              <a:buFontTx/>
              <a:buChar char="-"/>
            </a:pPr>
            <a:endParaRPr lang="uk-UA" sz="2000" b="1" dirty="0" smtClean="0">
              <a:latin typeface="Arial Black" pitchFamily="34" charset="0"/>
            </a:endParaRPr>
          </a:p>
          <a:p>
            <a:pPr algn="ctr"/>
            <a:r>
              <a:rPr lang="uk-UA" sz="2000" b="1" dirty="0" smtClean="0">
                <a:latin typeface="Arial Black" pitchFamily="34" charset="0"/>
              </a:rPr>
              <a:t>ІНТЕРНЕТ-РЕСУРСИ:</a:t>
            </a:r>
          </a:p>
          <a:p>
            <a:r>
              <a:rPr lang="en-US" sz="2000" dirty="0" smtClean="0">
                <a:latin typeface="Arial Black" pitchFamily="34" charset="0"/>
              </a:rPr>
              <a:t>Google</a:t>
            </a:r>
            <a:r>
              <a:rPr lang="uk-UA" sz="2000" dirty="0" smtClean="0">
                <a:latin typeface="Arial Black" pitchFamily="34" charset="0"/>
              </a:rPr>
              <a:t> </a:t>
            </a:r>
            <a:r>
              <a:rPr lang="uk-UA" sz="2000" dirty="0">
                <a:latin typeface="Arial Black" pitchFamily="34" charset="0"/>
              </a:rPr>
              <a:t>картинки. Режим доступу: </a:t>
            </a:r>
            <a:r>
              <a:rPr lang="uk-UA" sz="2000" u="sng" dirty="0">
                <a:latin typeface="Arial Black" pitchFamily="34" charset="0"/>
                <a:hlinkClick r:id="rId5"/>
              </a:rPr>
              <a:t>http://images.google.uа</a:t>
            </a:r>
            <a:r>
              <a:rPr lang="uk-UA" sz="2000" dirty="0">
                <a:latin typeface="Arial Black" pitchFamily="34" charset="0"/>
              </a:rPr>
              <a:t> .</a:t>
            </a:r>
            <a:endParaRPr lang="ru-RU" sz="2000" dirty="0">
              <a:latin typeface="Arial Black" pitchFamily="34" charset="0"/>
            </a:endParaRPr>
          </a:p>
          <a:p>
            <a:pPr lvl="0"/>
            <a:r>
              <a:rPr lang="uk-UA" sz="2000" dirty="0">
                <a:latin typeface="Arial Black" pitchFamily="34" charset="0"/>
              </a:rPr>
              <a:t>Аудіо-сайт </a:t>
            </a:r>
            <a:r>
              <a:rPr lang="en-US" sz="2000" dirty="0" err="1">
                <a:latin typeface="Arial Black" pitchFamily="34" charset="0"/>
              </a:rPr>
              <a:t>Mp</a:t>
            </a:r>
            <a:r>
              <a:rPr lang="ru-RU" sz="2000" dirty="0">
                <a:latin typeface="Arial Black" pitchFamily="34" charset="0"/>
              </a:rPr>
              <a:t>3-</a:t>
            </a:r>
            <a:r>
              <a:rPr lang="en-US" sz="2000" dirty="0" err="1">
                <a:latin typeface="Arial Black" pitchFamily="34" charset="0"/>
              </a:rPr>
              <a:t>pesnja</a:t>
            </a:r>
            <a:r>
              <a:rPr lang="ru-RU" sz="2000" dirty="0">
                <a:latin typeface="Arial Black" pitchFamily="34" charset="0"/>
              </a:rPr>
              <a:t>. </a:t>
            </a:r>
            <a:r>
              <a:rPr lang="uk-UA" sz="2000" dirty="0">
                <a:latin typeface="Arial Black" pitchFamily="34" charset="0"/>
              </a:rPr>
              <a:t>Режим доступу: </a:t>
            </a:r>
            <a:r>
              <a:rPr lang="en-US" sz="2000" u="sng" dirty="0">
                <a:latin typeface="Arial Black" pitchFamily="34" charset="0"/>
                <a:hlinkClick r:id="rId6"/>
              </a:rPr>
              <a:t>http</a:t>
            </a:r>
            <a:r>
              <a:rPr lang="ru-RU" sz="2000" u="sng" dirty="0">
                <a:latin typeface="Arial Black" pitchFamily="34" charset="0"/>
                <a:hlinkClick r:id="rId6"/>
              </a:rPr>
              <a:t>://</a:t>
            </a:r>
            <a:r>
              <a:rPr lang="en-US" sz="2000" u="sng" dirty="0">
                <a:latin typeface="Arial Black" pitchFamily="34" charset="0"/>
                <a:hlinkClick r:id="rId6"/>
              </a:rPr>
              <a:t>www</a:t>
            </a:r>
            <a:r>
              <a:rPr lang="ru-RU" sz="2000" u="sng" dirty="0">
                <a:latin typeface="Arial Black" pitchFamily="34" charset="0"/>
                <a:hlinkClick r:id="rId6"/>
              </a:rPr>
              <a:t>.</a:t>
            </a:r>
            <a:r>
              <a:rPr lang="en-US" sz="2000" u="sng" dirty="0" err="1">
                <a:latin typeface="Arial Black" pitchFamily="34" charset="0"/>
                <a:hlinkClick r:id="rId6"/>
              </a:rPr>
              <a:t>mp</a:t>
            </a:r>
            <a:r>
              <a:rPr lang="ru-RU" sz="2000" u="sng" dirty="0">
                <a:latin typeface="Arial Black" pitchFamily="34" charset="0"/>
                <a:hlinkClick r:id="rId6"/>
              </a:rPr>
              <a:t>3-</a:t>
            </a:r>
            <a:r>
              <a:rPr lang="en-US" sz="2000" u="sng" dirty="0" err="1">
                <a:latin typeface="Arial Black" pitchFamily="34" charset="0"/>
                <a:hlinkClick r:id="rId6"/>
              </a:rPr>
              <a:t>pesnja</a:t>
            </a:r>
            <a:r>
              <a:rPr lang="ru-RU" sz="2000" u="sng" dirty="0">
                <a:latin typeface="Arial Black" pitchFamily="34" charset="0"/>
                <a:hlinkClick r:id="rId6"/>
              </a:rPr>
              <a:t>.</a:t>
            </a:r>
            <a:r>
              <a:rPr lang="en-US" sz="2000" u="sng" dirty="0" smtClean="0">
                <a:latin typeface="Arial Black" pitchFamily="34" charset="0"/>
                <a:hlinkClick r:id="rId6"/>
              </a:rPr>
              <a:t>com</a:t>
            </a:r>
            <a:endParaRPr lang="en-US" sz="2000" u="sng" dirty="0" smtClean="0">
              <a:latin typeface="Arial Black" pitchFamily="34" charset="0"/>
            </a:endParaRPr>
          </a:p>
          <a:p>
            <a:r>
              <a:rPr lang="uk-UA" sz="2000" dirty="0" smtClean="0">
                <a:solidFill>
                  <a:srgbClr val="3333FF"/>
                </a:solidFill>
                <a:latin typeface="Arial Black" pitchFamily="34" charset="0"/>
              </a:rPr>
              <a:t>-    </a:t>
            </a:r>
            <a:r>
              <a:rPr lang="en-US" sz="2000" u="sng" dirty="0" smtClean="0">
                <a:solidFill>
                  <a:srgbClr val="3333FF"/>
                </a:solidFill>
                <a:latin typeface="Arial Black" pitchFamily="34" charset="0"/>
              </a:rPr>
              <a:t>URL</a:t>
            </a:r>
            <a:r>
              <a:rPr lang="en-US" sz="2000" u="sng" dirty="0">
                <a:solidFill>
                  <a:srgbClr val="3333FF"/>
                </a:solidFill>
                <a:latin typeface="Arial Black" pitchFamily="34" charset="0"/>
              </a:rPr>
              <a:t>: </a:t>
            </a:r>
            <a:r>
              <a:rPr lang="en-US" sz="2000" b="1" dirty="0">
                <a:latin typeface="Arial Black" pitchFamily="34" charset="0"/>
                <a:hlinkClick r:id="rId7"/>
              </a:rPr>
              <a:t>https://uk.wikipedia.org/wiki</a:t>
            </a:r>
            <a:endParaRPr lang="uk-UA" sz="2000" b="1" dirty="0">
              <a:latin typeface="Arial Black" pitchFamily="34" charset="0"/>
            </a:endParaRPr>
          </a:p>
          <a:p>
            <a:pPr marL="285750" indent="-285750">
              <a:buFontTx/>
              <a:buChar char="-"/>
            </a:pPr>
            <a:r>
              <a:rPr lang="en-US" sz="2000" u="sng" dirty="0">
                <a:solidFill>
                  <a:srgbClr val="3333FF"/>
                </a:solidFill>
                <a:latin typeface="Arial Black" pitchFamily="34" charset="0"/>
              </a:rPr>
              <a:t>URL:</a:t>
            </a:r>
            <a:r>
              <a:rPr lang="uk-UA" sz="2000" u="sng" dirty="0">
                <a:solidFill>
                  <a:srgbClr val="3333FF"/>
                </a:solidFill>
                <a:latin typeface="Arial Black" pitchFamily="34" charset="0"/>
              </a:rPr>
              <a:t> </a:t>
            </a:r>
            <a:r>
              <a:rPr lang="en-US" sz="2000" u="sng" dirty="0">
                <a:solidFill>
                  <a:srgbClr val="3333FF"/>
                </a:solidFill>
                <a:latin typeface="Arial Black" pitchFamily="34" charset="0"/>
              </a:rPr>
              <a:t>http://dovidka.biz.ua/vislovi-pro-kotsyubinskogo/</a:t>
            </a:r>
            <a:endParaRPr lang="uk-UA" sz="2000" u="sng" dirty="0">
              <a:solidFill>
                <a:srgbClr val="3333FF"/>
              </a:solidFill>
              <a:latin typeface="Arial Black" pitchFamily="34" charset="0"/>
            </a:endParaRPr>
          </a:p>
          <a:p>
            <a:pPr marL="285750" indent="-285750">
              <a:buFontTx/>
              <a:buChar char="-"/>
            </a:pPr>
            <a:r>
              <a:rPr lang="en-US" sz="2000" u="sng" dirty="0">
                <a:solidFill>
                  <a:srgbClr val="3333FF"/>
                </a:solidFill>
                <a:latin typeface="Arial Black" pitchFamily="34" charset="0"/>
              </a:rPr>
              <a:t>URL:</a:t>
            </a:r>
            <a:r>
              <a:rPr lang="uk-UA" sz="2000" u="sng" dirty="0">
                <a:solidFill>
                  <a:srgbClr val="3333FF"/>
                </a:solidFill>
                <a:latin typeface="Arial Black" pitchFamily="34" charset="0"/>
              </a:rPr>
              <a:t> </a:t>
            </a:r>
            <a:r>
              <a:rPr lang="en-US" sz="2000" u="sng" dirty="0">
                <a:solidFill>
                  <a:srgbClr val="3333FF"/>
                </a:solidFill>
                <a:latin typeface="Arial Black" pitchFamily="34" charset="0"/>
                <a:hlinkClick r:id="rId8"/>
              </a:rPr>
              <a:t>https://</a:t>
            </a:r>
            <a:r>
              <a:rPr lang="en-US" sz="2000" u="sng" dirty="0" smtClean="0">
                <a:solidFill>
                  <a:srgbClr val="3333FF"/>
                </a:solidFill>
                <a:latin typeface="Arial Black" pitchFamily="34" charset="0"/>
                <a:hlinkClick r:id="rId8"/>
              </a:rPr>
              <a:t>www.google.com/search?q</a:t>
            </a:r>
            <a:endParaRPr lang="en-US" sz="2000" u="sng" dirty="0" smtClean="0">
              <a:solidFill>
                <a:srgbClr val="3333FF"/>
              </a:solidFill>
              <a:latin typeface="Arial Black" pitchFamily="34" charset="0"/>
            </a:endParaRPr>
          </a:p>
        </p:txBody>
      </p:sp>
    </p:spTree>
    <p:extLst>
      <p:ext uri="{BB962C8B-B14F-4D97-AF65-F5344CB8AC3E}">
        <p14:creationId xmlns:p14="http://schemas.microsoft.com/office/powerpoint/2010/main" val="148504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endParaRPr lang="uk-UA" smtClean="0"/>
          </a:p>
        </p:txBody>
      </p:sp>
      <p:sp>
        <p:nvSpPr>
          <p:cNvPr id="3075" name="Содержимое 2"/>
          <p:cNvSpPr>
            <a:spLocks noGrp="1"/>
          </p:cNvSpPr>
          <p:nvPr>
            <p:ph idx="1"/>
          </p:nvPr>
        </p:nvSpPr>
        <p:spPr/>
        <p:txBody>
          <a:bodyPr/>
          <a:lstStyle/>
          <a:p>
            <a:endParaRPr lang="uk-UA" smtClean="0"/>
          </a:p>
        </p:txBody>
      </p:sp>
      <p:pic>
        <p:nvPicPr>
          <p:cNvPr id="3076" name="Picture 3" descr="D:\!system files\Мои документы\7a3e018f367b520a62a796932180c62b_caf3.jpg"/>
          <p:cNvPicPr>
            <a:picLocks noChangeAspect="1" noChangeArrowheads="1"/>
          </p:cNvPicPr>
          <p:nvPr/>
        </p:nvPicPr>
        <p:blipFill>
          <a:blip r:embed="rId2" cstate="print"/>
          <a:srcRect/>
          <a:stretch>
            <a:fillRect/>
          </a:stretch>
        </p:blipFill>
        <p:spPr bwMode="auto">
          <a:xfrm>
            <a:off x="-15875" y="0"/>
            <a:ext cx="9159875" cy="6858000"/>
          </a:xfrm>
          <a:prstGeom prst="rect">
            <a:avLst/>
          </a:prstGeom>
          <a:noFill/>
          <a:ln w="9525">
            <a:noFill/>
            <a:miter lim="800000"/>
            <a:headEnd/>
            <a:tailEnd/>
          </a:ln>
        </p:spPr>
      </p:pic>
      <p:sp>
        <p:nvSpPr>
          <p:cNvPr id="6" name="Скругленный прямоугольник 5"/>
          <p:cNvSpPr/>
          <p:nvPr/>
        </p:nvSpPr>
        <p:spPr>
          <a:xfrm>
            <a:off x="323850" y="4221163"/>
            <a:ext cx="8569325" cy="1944687"/>
          </a:xfrm>
          <a:prstGeom prst="roundRect">
            <a:avLst/>
          </a:prstGeom>
          <a:solidFill>
            <a:schemeClr val="accent6">
              <a:lumMod val="40000"/>
              <a:lumOff val="60000"/>
              <a:alpha val="74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dirty="0">
              <a:solidFill>
                <a:schemeClr val="accent6">
                  <a:lumMod val="40000"/>
                  <a:lumOff val="60000"/>
                </a:schemeClr>
              </a:solidFill>
            </a:endParaRPr>
          </a:p>
        </p:txBody>
      </p:sp>
      <p:sp>
        <p:nvSpPr>
          <p:cNvPr id="3078" name="Прямоугольник 6"/>
          <p:cNvSpPr>
            <a:spLocks noChangeArrowheads="1"/>
          </p:cNvSpPr>
          <p:nvPr/>
        </p:nvSpPr>
        <p:spPr bwMode="auto">
          <a:xfrm>
            <a:off x="695544" y="4508500"/>
            <a:ext cx="7965642" cy="1323439"/>
          </a:xfrm>
          <a:prstGeom prst="rect">
            <a:avLst/>
          </a:prstGeom>
          <a:noFill/>
          <a:ln w="9525">
            <a:noFill/>
            <a:miter lim="800000"/>
            <a:headEnd/>
            <a:tailEnd/>
          </a:ln>
        </p:spPr>
        <p:txBody>
          <a:bodyPr wrap="none">
            <a:spAutoFit/>
          </a:bodyPr>
          <a:lstStyle/>
          <a:p>
            <a:pPr algn="ctr"/>
            <a:r>
              <a:rPr lang="uk-UA" sz="4000" dirty="0" smtClean="0">
                <a:solidFill>
                  <a:srgbClr val="C00000"/>
                </a:solidFill>
                <a:latin typeface="Arial Black" pitchFamily="34" charset="0"/>
              </a:rPr>
              <a:t>Двадцять третє  </a:t>
            </a:r>
            <a:r>
              <a:rPr lang="uk-UA" sz="4000" dirty="0">
                <a:solidFill>
                  <a:srgbClr val="C00000"/>
                </a:solidFill>
                <a:latin typeface="Arial Black" pitchFamily="34" charset="0"/>
              </a:rPr>
              <a:t>листопада</a:t>
            </a:r>
          </a:p>
          <a:p>
            <a:pPr algn="ctr"/>
            <a:r>
              <a:rPr lang="uk-UA" sz="4000" dirty="0">
                <a:solidFill>
                  <a:srgbClr val="C00000"/>
                </a:solidFill>
                <a:latin typeface="Arial Black" pitchFamily="34" charset="0"/>
              </a:rPr>
              <a:t>Класна робота</a:t>
            </a:r>
          </a:p>
        </p:txBody>
      </p:sp>
      <p:pic>
        <p:nvPicPr>
          <p:cNvPr id="3079" name="Picture 2" descr="ÐÐ°ÑÑÐ¸Ð½ÐºÐ¸ Ð¿Ð¾ Ð·Ð°Ð¿ÑÐ¾ÑÑ ÐÐ½ÑÐ¼Ð°ÑÑÑ Ð»Ð¸ÑÑÑ"/>
          <p:cNvPicPr>
            <a:picLocks noChangeAspect="1" noChangeArrowheads="1" noCrop="1"/>
          </p:cNvPicPr>
          <p:nvPr/>
        </p:nvPicPr>
        <p:blipFill>
          <a:blip r:embed="rId3" cstate="print"/>
          <a:srcRect/>
          <a:stretch>
            <a:fillRect/>
          </a:stretch>
        </p:blipFill>
        <p:spPr bwMode="auto">
          <a:xfrm>
            <a:off x="2457450" y="-2259013"/>
            <a:ext cx="6686550" cy="5156201"/>
          </a:xfrm>
          <a:prstGeom prst="rect">
            <a:avLst/>
          </a:prstGeom>
          <a:noFill/>
          <a:ln w="9525">
            <a:noFill/>
            <a:miter lim="800000"/>
            <a:headEnd/>
            <a:tailEnd/>
          </a:ln>
        </p:spPr>
      </p:pic>
      <p:pic>
        <p:nvPicPr>
          <p:cNvPr id="3080" name="Picture 2" descr="ÐÐ°ÑÑÐ¸Ð½ÐºÐ¸ Ð¿Ð¾ Ð·Ð°Ð¿ÑÐ¾ÑÑ ÐÐ½ÑÐ¼Ð°ÑÑÑ Ð»Ð¸ÑÑÑ"/>
          <p:cNvPicPr>
            <a:picLocks noChangeAspect="1" noChangeArrowheads="1" noCrop="1"/>
          </p:cNvPicPr>
          <p:nvPr/>
        </p:nvPicPr>
        <p:blipFill>
          <a:blip r:embed="rId3" cstate="print"/>
          <a:srcRect/>
          <a:stretch>
            <a:fillRect/>
          </a:stretch>
        </p:blipFill>
        <p:spPr bwMode="auto">
          <a:xfrm>
            <a:off x="1476375" y="-1611313"/>
            <a:ext cx="6442075" cy="4968876"/>
          </a:xfrm>
          <a:prstGeom prst="rect">
            <a:avLst/>
          </a:prstGeom>
          <a:noFill/>
          <a:ln w="9525">
            <a:noFill/>
            <a:miter lim="800000"/>
            <a:headEnd/>
            <a:tailEnd/>
          </a:ln>
        </p:spPr>
      </p:pic>
      <p:pic>
        <p:nvPicPr>
          <p:cNvPr id="3081" name="Picture 14" descr="http://img1.liveinternet.ru/images/attach/c/4/122/958/122958363_13599238.gif"/>
          <p:cNvPicPr>
            <a:picLocks noChangeAspect="1" noChangeArrowheads="1" noCrop="1"/>
          </p:cNvPicPr>
          <p:nvPr/>
        </p:nvPicPr>
        <p:blipFill>
          <a:blip r:embed="rId4" cstate="print"/>
          <a:srcRect/>
          <a:stretch>
            <a:fillRect/>
          </a:stretch>
        </p:blipFill>
        <p:spPr bwMode="auto">
          <a:xfrm>
            <a:off x="1258888" y="2205038"/>
            <a:ext cx="2466975" cy="2705100"/>
          </a:xfrm>
          <a:prstGeom prst="rect">
            <a:avLst/>
          </a:prstGeom>
          <a:noFill/>
          <a:ln w="9525">
            <a:noFill/>
            <a:miter lim="800000"/>
            <a:headEnd/>
            <a:tailEnd/>
          </a:ln>
        </p:spPr>
      </p:pic>
      <p:pic>
        <p:nvPicPr>
          <p:cNvPr id="3082" name="Picture 14" descr="http://img1.liveinternet.ru/images/attach/c/4/122/958/122958363_13599238.gif"/>
          <p:cNvPicPr>
            <a:picLocks noChangeAspect="1" noChangeArrowheads="1" noCrop="1"/>
          </p:cNvPicPr>
          <p:nvPr/>
        </p:nvPicPr>
        <p:blipFill>
          <a:blip r:embed="rId4" cstate="print"/>
          <a:srcRect/>
          <a:stretch>
            <a:fillRect/>
          </a:stretch>
        </p:blipFill>
        <p:spPr bwMode="auto">
          <a:xfrm>
            <a:off x="5435600" y="1268413"/>
            <a:ext cx="2466975" cy="2705100"/>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140968"/>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339752" y="332656"/>
            <a:ext cx="5616624" cy="4893647"/>
          </a:xfrm>
          <a:prstGeom prst="rect">
            <a:avLst/>
          </a:prstGeom>
        </p:spPr>
        <p:txBody>
          <a:bodyPr wrap="square">
            <a:spAutoFit/>
          </a:bodyPr>
          <a:lstStyle/>
          <a:p>
            <a:pPr algn="ctr"/>
            <a:r>
              <a:rPr lang="uk-UA" sz="2400" dirty="0" smtClean="0">
                <a:latin typeface="Arial Black" pitchFamily="34" charset="0"/>
              </a:rPr>
              <a:t>Тематична і жанрова різноманітність поезії                  І. Франка. Шлях І. Франка до модернізму. </a:t>
            </a:r>
            <a:r>
              <a:rPr lang="uk-UA" sz="2400" dirty="0" smtClean="0">
                <a:solidFill>
                  <a:srgbClr val="FF0000"/>
                </a:solidFill>
                <a:latin typeface="Arial Black" pitchFamily="34" charset="0"/>
              </a:rPr>
              <a:t>«Поетична суперечка» </a:t>
            </a:r>
            <a:r>
              <a:rPr lang="uk-UA" sz="2400" dirty="0" smtClean="0">
                <a:latin typeface="Arial Black" pitchFamily="34" charset="0"/>
              </a:rPr>
              <a:t>з М. Вороним. (Послання М. Вороного «Іванові Франкові»). Ліричний герой громадянської лірики                   І. Франка – борець проти соціального і національного гноблення </a:t>
            </a:r>
            <a:r>
              <a:rPr lang="uk-UA" sz="2400" b="1" dirty="0" smtClean="0">
                <a:solidFill>
                  <a:srgbClr val="FF0000"/>
                </a:solidFill>
                <a:latin typeface="Arial Black" pitchFamily="34" charset="0"/>
              </a:rPr>
              <a:t>(«Каменярі»,«Земле  моя, </a:t>
            </a:r>
            <a:r>
              <a:rPr lang="uk-UA" sz="2400" b="1" dirty="0" err="1" smtClean="0">
                <a:solidFill>
                  <a:srgbClr val="FF0000"/>
                </a:solidFill>
                <a:latin typeface="Arial Black" pitchFamily="34" charset="0"/>
              </a:rPr>
              <a:t>всеплодющая</a:t>
            </a:r>
            <a:r>
              <a:rPr lang="uk-UA" sz="2400" b="1" dirty="0" smtClean="0">
                <a:solidFill>
                  <a:srgbClr val="FF0000"/>
                </a:solidFill>
                <a:latin typeface="Arial Black" pitchFamily="34" charset="0"/>
              </a:rPr>
              <a:t>  мати»)</a:t>
            </a:r>
            <a:endParaRPr lang="uk-UA" sz="2400" i="1" dirty="0">
              <a:solidFill>
                <a:srgbClr val="FF0000"/>
              </a:solidFill>
              <a:latin typeface="Arial Black" pitchFamily="34" charset="0"/>
              <a:cs typeface="Times New Roman" pitchFamily="18" charset="0"/>
            </a:endParaRPr>
          </a:p>
        </p:txBody>
      </p:sp>
      <p:pic>
        <p:nvPicPr>
          <p:cNvPr id="7" name="Picture 8" descr="D:\Наташа\фотка картинки\фотки 2\36406985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5113337"/>
            <a:ext cx="264318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369601"/>
      </p:ext>
    </p:extLst>
  </p:cSld>
  <p:clrMapOvr>
    <a:masterClrMapping/>
  </p:clrMapOvr>
  <p:transition>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_V.I.P.files!!!\dok\Ратушна Н.М\Заставки на презентації\5.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041438" y="-1244560"/>
            <a:ext cx="6880594" cy="9324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Qap0WypO3VI/VLAhCigKF9I/AAAAAAAAAJo/H6OC6w3bJT0/s1600/115600418_large_119.png"/>
          <p:cNvPicPr>
            <a:picLocks noChangeAspect="1" noChangeArrowheads="1"/>
          </p:cNvPicPr>
          <p:nvPr/>
        </p:nvPicPr>
        <p:blipFill>
          <a:blip r:embed="rId3" cstate="print"/>
          <a:srcRect/>
          <a:stretch>
            <a:fillRect/>
          </a:stretch>
        </p:blipFill>
        <p:spPr bwMode="auto">
          <a:xfrm>
            <a:off x="251520" y="1661817"/>
            <a:ext cx="2627784" cy="5196183"/>
          </a:xfrm>
          <a:prstGeom prst="rect">
            <a:avLst/>
          </a:prstGeom>
          <a:noFill/>
          <a:ln w="9525">
            <a:noFill/>
            <a:miter lim="800000"/>
            <a:headEnd/>
            <a:tailEnd/>
          </a:ln>
        </p:spPr>
      </p:pic>
      <p:sp>
        <p:nvSpPr>
          <p:cNvPr id="8" name="Прямоугольник 7"/>
          <p:cNvSpPr/>
          <p:nvPr/>
        </p:nvSpPr>
        <p:spPr>
          <a:xfrm>
            <a:off x="2555776" y="548680"/>
            <a:ext cx="5112568" cy="5262979"/>
          </a:xfrm>
          <a:prstGeom prst="rect">
            <a:avLst/>
          </a:prstGeom>
        </p:spPr>
        <p:txBody>
          <a:bodyPr wrap="square">
            <a:spAutoFit/>
          </a:bodyPr>
          <a:lstStyle/>
          <a:p>
            <a:pPr lvl="0" algn="ctr" fontAlgn="base">
              <a:spcBef>
                <a:spcPct val="0"/>
              </a:spcBef>
              <a:spcAft>
                <a:spcPct val="0"/>
              </a:spcAft>
            </a:pPr>
            <a:r>
              <a:rPr lang="uk-UA" sz="2400" dirty="0" smtClean="0">
                <a:latin typeface="Arial Black" pitchFamily="34" charset="0"/>
              </a:rPr>
              <a:t>Наше завдання — визначити тематику та різноманітність жанрів поезії І. Франка, назвати основні віхи на шляху митця до модернізму, розкрити сутність «Поетичної суперечки» з </a:t>
            </a:r>
          </a:p>
          <a:p>
            <a:pPr lvl="0" algn="ctr" fontAlgn="base">
              <a:spcBef>
                <a:spcPct val="0"/>
              </a:spcBef>
              <a:spcAft>
                <a:spcPct val="0"/>
              </a:spcAft>
            </a:pPr>
            <a:r>
              <a:rPr lang="uk-UA" sz="2400" dirty="0" smtClean="0">
                <a:latin typeface="Arial Black" pitchFamily="34" charset="0"/>
              </a:rPr>
              <a:t>М. Вороним, дати характеристику ліричного героя громадянської лірики І. Франка на основі аналізу віршів «Каменярі», «Земле моя, </a:t>
            </a:r>
            <a:r>
              <a:rPr lang="uk-UA" sz="2400" dirty="0" err="1" smtClean="0">
                <a:latin typeface="Arial Black" pitchFamily="34" charset="0"/>
              </a:rPr>
              <a:t>всеплодющая</a:t>
            </a:r>
            <a:r>
              <a:rPr lang="uk-UA" sz="2400" dirty="0" smtClean="0">
                <a:latin typeface="Arial Black" pitchFamily="34" charset="0"/>
              </a:rPr>
              <a:t> мати».</a:t>
            </a:r>
            <a:endParaRPr lang="uk-UA" sz="2400" dirty="0" smtClean="0">
              <a:solidFill>
                <a:srgbClr val="FFFF00"/>
              </a:solidFill>
              <a:latin typeface="Arial Black" pitchFamily="34" charset="0"/>
              <a:cs typeface="Arial" pitchFamily="34" charset="0"/>
            </a:endParaRPr>
          </a:p>
        </p:txBody>
      </p:sp>
    </p:spTree>
  </p:cSld>
  <p:clrMapOvr>
    <a:masterClrMapping/>
  </p:clrMapOvr>
  <p:transition>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979712" y="1628800"/>
            <a:ext cx="5616624" cy="3416320"/>
          </a:xfrm>
          <a:prstGeom prst="rect">
            <a:avLst/>
          </a:prstGeom>
        </p:spPr>
        <p:txBody>
          <a:bodyPr wrap="square">
            <a:spAutoFit/>
          </a:bodyPr>
          <a:lstStyle/>
          <a:p>
            <a:pPr algn="ctr"/>
            <a:r>
              <a:rPr lang="uk-UA" dirty="0" smtClean="0">
                <a:latin typeface="Arial Black" pitchFamily="34" charset="0"/>
              </a:rPr>
              <a:t>У поетичному доробку І Франка можна нарахувати</a:t>
            </a:r>
            <a:r>
              <a:rPr lang="uk-UA" dirty="0" smtClean="0">
                <a:solidFill>
                  <a:srgbClr val="FF0000"/>
                </a:solidFill>
                <a:latin typeface="Arial Black" pitchFamily="34" charset="0"/>
              </a:rPr>
              <a:t> десять </a:t>
            </a:r>
            <a:r>
              <a:rPr lang="uk-UA" dirty="0" smtClean="0">
                <a:latin typeface="Arial Black" pitchFamily="34" charset="0"/>
              </a:rPr>
              <a:t>збірок поезій (збірка </a:t>
            </a:r>
            <a:r>
              <a:rPr lang="uk-UA" dirty="0" smtClean="0">
                <a:solidFill>
                  <a:srgbClr val="0000CC"/>
                </a:solidFill>
                <a:latin typeface="Arial Black" pitchFamily="34" charset="0"/>
              </a:rPr>
              <a:t>«З вершин і низин» </a:t>
            </a:r>
            <a:r>
              <a:rPr lang="uk-UA" dirty="0" smtClean="0">
                <a:latin typeface="Arial Black" pitchFamily="34" charset="0"/>
              </a:rPr>
              <a:t>виходила двічі), цілий ряд поем і величезну кількість перекладів зі світової літератури. Перша збірка </a:t>
            </a:r>
            <a:r>
              <a:rPr lang="uk-UA" dirty="0" smtClean="0">
                <a:solidFill>
                  <a:srgbClr val="0000CC"/>
                </a:solidFill>
                <a:latin typeface="Arial Black" pitchFamily="34" charset="0"/>
              </a:rPr>
              <a:t>«</a:t>
            </a:r>
            <a:r>
              <a:rPr lang="uk-UA" dirty="0" err="1" smtClean="0">
                <a:solidFill>
                  <a:srgbClr val="0000CC"/>
                </a:solidFill>
                <a:latin typeface="Arial Black" pitchFamily="34" charset="0"/>
              </a:rPr>
              <a:t>Баляди</a:t>
            </a:r>
            <a:r>
              <a:rPr lang="uk-UA" dirty="0" smtClean="0">
                <a:solidFill>
                  <a:srgbClr val="0000CC"/>
                </a:solidFill>
                <a:latin typeface="Arial Black" pitchFamily="34" charset="0"/>
              </a:rPr>
              <a:t> і розкази» (</a:t>
            </a:r>
            <a:r>
              <a:rPr lang="uk-UA" dirty="0" smtClean="0">
                <a:latin typeface="Arial Black" pitchFamily="34" charset="0"/>
              </a:rPr>
              <a:t>1876) була багато в чому ще учнівською. А от збірку </a:t>
            </a:r>
            <a:r>
              <a:rPr lang="uk-UA" dirty="0" smtClean="0">
                <a:solidFill>
                  <a:srgbClr val="0000CC"/>
                </a:solidFill>
                <a:latin typeface="Arial Black" pitchFamily="34" charset="0"/>
              </a:rPr>
              <a:t>«З вершин і низин» </a:t>
            </a:r>
            <a:r>
              <a:rPr lang="uk-UA" dirty="0" smtClean="0">
                <a:latin typeface="Arial Black" pitchFamily="34" charset="0"/>
              </a:rPr>
              <a:t>(Львів, 1887) можна назвати першою, яка належить</a:t>
            </a:r>
          </a:p>
          <a:p>
            <a:pPr algn="ctr"/>
            <a:r>
              <a:rPr lang="uk-UA" dirty="0" smtClean="0">
                <a:latin typeface="Arial Black" pitchFamily="34" charset="0"/>
              </a:rPr>
              <a:t> Франку — поетові-новатору. Усі вони вражають своїм тематичним та жанровим розмаїттям. </a:t>
            </a:r>
            <a:endParaRPr lang="uk-UA" dirty="0">
              <a:latin typeface="Arial Black"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s.likengo.ru/uploads/albums/20/ba/c4bb7fe4bd82551555f1d5129bc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222" y1="73024" x2="83222" y2="73024"/>
                        <a14:foregroundMark x1="84000" y1="73797" x2="84000" y2="73797"/>
                        <a14:foregroundMark x1="91889" y1="78522" x2="91889" y2="78522"/>
                        <a14:foregroundMark x1="87556" y1="73797" x2="86778" y2="73625"/>
                        <a14:foregroundMark x1="90333" y1="81529" x2="88556" y2="82131"/>
                        <a14:foregroundMark x1="82222" y1="83677" x2="82222" y2="83677"/>
                        <a14:foregroundMark x1="71222" y1="86340" x2="71222" y2="86340"/>
                        <a14:foregroundMark x1="64778" y1="91409" x2="64778" y2="91409"/>
                        <a14:foregroundMark x1="56111" y1="93127" x2="56111" y2="93127"/>
                        <a14:foregroundMark x1="81111" y1="84450" x2="81111" y2="84450"/>
                        <a14:foregroundMark x1="93444" y1="96564" x2="92667" y2="96048"/>
                        <a14:foregroundMark x1="96000" y1="97680" x2="94222" y2="97680"/>
                        <a14:foregroundMark x1="81111" y1="86168" x2="79889" y2="86512"/>
                        <a14:foregroundMark x1="93444" y1="70533" x2="93444" y2="70533"/>
                        <a14:foregroundMark x1="96778" y1="72852" x2="96778" y2="72852"/>
                        <a14:foregroundMark x1="91667" y1="58591" x2="91667" y2="57818"/>
                        <a14:foregroundMark x1="91667" y1="38832" x2="91667" y2="38832"/>
                        <a14:foregroundMark x1="97222" y1="39347" x2="96556" y2="39605"/>
                        <a14:foregroundMark x1="96556" y1="57990" x2="96556" y2="57990"/>
                        <a14:foregroundMark x1="95778" y1="80584" x2="95778" y2="80584"/>
                        <a14:foregroundMark x1="92444" y1="96993" x2="89111" y2="96735"/>
                        <a14:foregroundMark x1="73222" y1="94502" x2="67111" y2="95017"/>
                        <a14:foregroundMark x1="43556" y1="95017" x2="43556" y2="95017"/>
                        <a14:foregroundMark x1="47667" y1="90464" x2="47667" y2="90464"/>
                        <a14:foregroundMark x1="87000" y1="78694" x2="87000" y2="78694"/>
                        <a14:foregroundMark x1="94000" y1="74313" x2="94000" y2="74313"/>
                        <a14:foregroundMark x1="97000" y1="64089" x2="97000" y2="64089"/>
                        <a14:foregroundMark x1="97000" y1="45619" x2="97000" y2="45619"/>
                        <a14:foregroundMark x1="97222" y1="28179" x2="96556" y2="28007"/>
                        <a14:foregroundMark x1="92889" y1="31787" x2="92889" y2="31787"/>
                        <a14:foregroundMark x1="91111" y1="34794" x2="91111" y2="34794"/>
                        <a14:foregroundMark x1="87556" y1="89777" x2="87556" y2="89777"/>
                        <a14:foregroundMark x1="80444" y1="95790" x2="80444" y2="95790"/>
                        <a14:foregroundMark x1="77333" y1="97509" x2="77333" y2="97509"/>
                        <a14:foregroundMark x1="55333" y1="96564" x2="55333" y2="96564"/>
                        <a14:foregroundMark x1="44556" y1="96220" x2="43333" y2="96220"/>
                        <a14:foregroundMark x1="30222" y1="95790" x2="29444" y2="95790"/>
                        <a14:foregroundMark x1="15667" y1="96220" x2="14667" y2="96392"/>
                        <a14:foregroundMark x1="5222" y1="98711" x2="5222" y2="98711"/>
                        <a14:foregroundMark x1="1111" y1="93127" x2="1111" y2="93127"/>
                        <a14:foregroundMark x1="1667" y1="82302" x2="1889" y2="81787"/>
                        <a14:foregroundMark x1="5444" y1="65206" x2="5444" y2="65206"/>
                        <a14:foregroundMark x1="3444" y1="46993" x2="2889" y2="42612"/>
                        <a14:foregroundMark x1="1889" y1="29897" x2="1889" y2="29897"/>
                        <a14:foregroundMark x1="9333" y1="35567" x2="8556" y2="43557"/>
                        <a14:foregroundMark x1="9778" y1="57045" x2="8778" y2="62027"/>
                        <a14:foregroundMark x1="8778" y1="74570" x2="8778" y2="74570"/>
                        <a14:foregroundMark x1="16222" y1="73625" x2="16222" y2="74141"/>
                        <a14:foregroundMark x1="36667" y1="83677" x2="36667" y2="83677"/>
                        <a14:foregroundMark x1="32333" y1="86684" x2="32333" y2="86684"/>
                        <a14:foregroundMark x1="25889" y1="89347" x2="24111" y2="89175"/>
                        <a14:foregroundMark x1="13333" y1="90120" x2="11111" y2="89175"/>
                        <a14:foregroundMark x1="6444" y1="83849" x2="6444" y2="82904"/>
                        <a14:foregroundMark x1="1889" y1="36684" x2="1889" y2="36684"/>
                        <a14:foregroundMark x1="3444" y1="54038" x2="3444" y2="54038"/>
                        <a14:foregroundMark x1="4444" y1="69588" x2="4444" y2="69588"/>
                        <a14:foregroundMark x1="3444" y1="80412" x2="3444" y2="80412"/>
                        <a14:foregroundMark x1="2889" y1="58162" x2="2889" y2="58162"/>
                        <a14:foregroundMark x1="3111" y1="62199" x2="3111" y2="62199"/>
                        <a14:foregroundMark x1="3667" y1="76203" x2="3667" y2="76203"/>
                        <a14:foregroundMark x1="11111" y1="79639" x2="11889" y2="78866"/>
                        <a14:foregroundMark x1="19000" y1="96735" x2="19000" y2="96735"/>
                        <a14:foregroundMark x1="6444" y1="97165" x2="5222" y2="96993"/>
                        <a14:foregroundMark x1="1333" y1="97938" x2="111" y2="97509"/>
                        <a14:foregroundMark x1="1111" y1="87285" x2="1111" y2="87285"/>
                        <a14:foregroundMark x1="56111" y1="10137" x2="56111" y2="10137"/>
                        <a14:foregroundMark x1="45556" y1="9708" x2="45556" y2="9708"/>
                        <a14:foregroundMark x1="42778" y1="945" x2="44111" y2="1976"/>
                        <a14:foregroundMark x1="56556" y1="5326" x2="53556" y2="4811"/>
                        <a14:foregroundMark x1="29222" y1="6529" x2="28444" y2="6529"/>
                        <a14:foregroundMark x1="16667" y1="2491" x2="14444" y2="2491"/>
                        <a14:foregroundMark x1="3667" y1="2148" x2="3111" y2="3093"/>
                        <a14:foregroundMark x1="3889" y1="12543" x2="3889" y2="13316"/>
                        <a14:foregroundMark x1="3889" y1="25344" x2="3889" y2="25344"/>
                        <a14:foregroundMark x1="54000" y1="9880" x2="51778" y2="9708"/>
                        <a14:foregroundMark x1="46333" y1="1203" x2="42333" y2="3093"/>
                        <a14:foregroundMark x1="29778" y1="10137" x2="28444" y2="11254"/>
                        <a14:foregroundMark x1="14444" y1="15979" x2="12333" y2="17354"/>
                        <a14:foregroundMark x1="14667" y1="25515" x2="10778" y2="26632"/>
                        <a14:foregroundMark x1="2111" y1="28007" x2="2667" y2="30670"/>
                        <a14:foregroundMark x1="2889" y1="34622" x2="2889" y2="34622"/>
                        <a14:foregroundMark x1="2889" y1="40120" x2="2889" y2="40120"/>
                        <a14:foregroundMark x1="2111" y1="34278" x2="2111" y2="32904"/>
                        <a14:foregroundMark x1="5000" y1="9364" x2="6222" y2="8247"/>
                        <a14:foregroundMark x1="10111" y1="21907" x2="10111" y2="21907"/>
                        <a14:foregroundMark x1="7222" y1="3866" x2="7222" y2="3866"/>
                        <a14:foregroundMark x1="11889" y1="5155" x2="11889" y2="5155"/>
                        <a14:foregroundMark x1="48444" y1="4381" x2="48444" y2="4381"/>
                        <a14:foregroundMark x1="45556" y1="4811" x2="44333" y2="4811"/>
                        <a14:foregroundMark x1="38222" y1="5928" x2="38222" y2="5928"/>
                        <a14:foregroundMark x1="63778" y1="5155" x2="63778" y2="5155"/>
                        <a14:foregroundMark x1="69667" y1="11856" x2="69667" y2="11856"/>
                        <a14:foregroundMark x1="81111" y1="12801" x2="81889" y2="9880"/>
                        <a14:foregroundMark x1="83000" y1="2663" x2="81667" y2="2320"/>
                        <a14:foregroundMark x1="94444" y1="3093" x2="93222" y2="3866"/>
                        <a14:foregroundMark x1="95778" y1="21134" x2="95000" y2="21478"/>
                        <a14:foregroundMark x1="85556" y1="28694" x2="85556" y2="28694"/>
                        <a14:foregroundMark x1="89556" y1="22423" x2="89556" y2="17096"/>
                        <a14:foregroundMark x1="81667" y1="12199" x2="80667" y2="12199"/>
                        <a14:foregroundMark x1="72000" y1="7990" x2="71667" y2="6100"/>
                        <a14:foregroundMark x1="83000" y1="1718" x2="88333" y2="1375"/>
                        <a14:foregroundMark x1="91444" y1="945" x2="92667" y2="5155"/>
                        <a14:foregroundMark x1="94000" y1="13746" x2="94444" y2="14519"/>
                        <a14:foregroundMark x1="93222" y1="21134" x2="93222" y2="21134"/>
                        <a14:foregroundMark x1="36111" y1="2491" x2="36111" y2="2491"/>
                        <a14:foregroundMark x1="23667" y1="3265" x2="23667" y2="3265"/>
                        <a14:foregroundMark x1="32556" y1="13488" x2="26444" y2="12371"/>
                        <a14:foregroundMark x1="16222" y1="6701" x2="14111" y2="6701"/>
                        <a14:foregroundMark x1="1333" y1="7646" x2="1333" y2="12543"/>
                        <a14:foregroundMark x1="1889" y1="21306" x2="1889" y2="21306"/>
                        <a14:foregroundMark x1="8000" y1="9708" x2="8000" y2="9708"/>
                        <a14:foregroundMark x1="17444" y1="86340" x2="17444" y2="86340"/>
                        <a14:foregroundMark x1="29444" y1="89519" x2="29444" y2="89519"/>
                        <a14:foregroundMark x1="44333" y1="90722" x2="44333" y2="90722"/>
                        <a14:foregroundMark x1="56111" y1="92182" x2="57333" y2="92010"/>
                        <a14:foregroundMark x1="67556" y1="91409" x2="67556" y2="91409"/>
                        <a14:foregroundMark x1="79111" y1="92612" x2="79889" y2="92784"/>
                        <a14:foregroundMark x1="95000" y1="85137" x2="95000" y2="85137"/>
                        <a14:foregroundMark x1="92667" y1="92612" x2="92667" y2="92612"/>
                        <a14:foregroundMark x1="64556" y1="84622" x2="64556" y2="84622"/>
                        <a14:foregroundMark x1="64556" y1="84021" x2="64556" y2="84021"/>
                        <a14:foregroundMark x1="63000" y1="83677" x2="63000" y2="83677"/>
                        <a14:foregroundMark x1="62222" y1="81959" x2="62222" y2="81959"/>
                        <a14:foregroundMark x1="37667" y1="16151" x2="37667" y2="16151"/>
                        <a14:foregroundMark x1="35667" y1="15464" x2="35667" y2="15464"/>
                        <a14:foregroundMark x1="36111" y1="15636" x2="36111" y2="15636"/>
                        <a14:foregroundMark x1="37444" y1="18299" x2="37444" y2="18299"/>
                        <a14:foregroundMark x1="37667" y1="17698" x2="37667" y2="17698"/>
                        <a14:foregroundMark x1="74222" y1="16409" x2="74222" y2="16409"/>
                        <a14:foregroundMark x1="65333" y1="15464" x2="65333" y2="15464"/>
                        <a14:foregroundMark x1="63222" y1="15464" x2="63222" y2="15464"/>
                        <a14:foregroundMark x1="62222" y1="17526" x2="62222" y2="17526"/>
                        <a14:foregroundMark x1="62778" y1="17869" x2="62778" y2="17869"/>
                        <a14:backgroundMark x1="23889" y1="23969" x2="23889" y2="23969"/>
                        <a14:backgroundMark x1="21778" y1="23196" x2="21778" y2="23196"/>
                        <a14:backgroundMark x1="20000" y1="34794" x2="20000" y2="34794"/>
                        <a14:backgroundMark x1="37222" y1="44845" x2="37222" y2="44845"/>
                        <a14:backgroundMark x1="34889" y1="58162" x2="34889" y2="58162"/>
                        <a14:backgroundMark x1="43333" y1="65979" x2="45111" y2="65808"/>
                        <a14:backgroundMark x1="61667" y1="61254" x2="63000" y2="57216"/>
                        <a14:backgroundMark x1="69667" y1="42010" x2="68333" y2="31186"/>
                        <a14:backgroundMark x1="64778" y1="25859" x2="56333" y2="23797"/>
                        <a14:backgroundMark x1="35333" y1="24914" x2="32333" y2="27577"/>
                        <a14:backgroundMark x1="26889" y1="44845" x2="26889" y2="54210"/>
                        <a14:backgroundMark x1="28000" y1="63316" x2="32333" y2="66753"/>
                        <a14:backgroundMark x1="41000" y1="69244" x2="45889" y2="68814"/>
                        <a14:backgroundMark x1="59667" y1="66753" x2="64333" y2="52320"/>
                        <a14:backgroundMark x1="68111" y1="44674" x2="67111" y2="34794"/>
                        <a14:backgroundMark x1="67111" y1="33076" x2="60444" y2="29639"/>
                        <a14:backgroundMark x1="49444" y1="28952" x2="40778" y2="35739"/>
                        <a14:backgroundMark x1="36444" y1="42010" x2="41000" y2="58419"/>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210781" y="-1210780"/>
            <a:ext cx="6857999" cy="9279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a:off x="0" y="3933056"/>
            <a:ext cx="2555776"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 name="Rectangle 1"/>
          <p:cNvSpPr>
            <a:spLocks noChangeArrowheads="1"/>
          </p:cNvSpPr>
          <p:nvPr/>
        </p:nvSpPr>
        <p:spPr bwMode="auto">
          <a:xfrm>
            <a:off x="1907704" y="846584"/>
            <a:ext cx="5580112"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3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Як стверджує український письменник, літературознавець і поет А. А. </a:t>
            </a:r>
            <a:r>
              <a:rPr kumimoji="0" lang="uk-UA" sz="2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Каспрук</a:t>
            </a:r>
            <a:r>
              <a:rPr kumimoji="0" lang="uk-UA" sz="2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«жанри в творчості письменника не лише відігравали функціональну роль як структурно-утворювальні форми, а й несли цілеспрямоване ідейно-естетичне навантаження. Вони відбивали пошуки і досягнення письменника. Вони були свідченням розвитку і становлення нових ідейно-художніх принципів в українській дожовтневій літературі, утвердженням у ній реалізму, засад революційно-демократичної естетики».</a:t>
            </a:r>
            <a:endParaRPr kumimoji="0" lang="uk-UA" sz="2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val="787597093"/>
      </p:ext>
    </p:extLst>
  </p:cSld>
  <p:clrMapOvr>
    <a:masterClrMapping/>
  </p:clrMapOvr>
  <p:transition>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_V.I.P.files!!!\dok\Ратушна Н.М\Заставки на презентації\5.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041438" y="-1244560"/>
            <a:ext cx="6880594" cy="93245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63888" y="0"/>
            <a:ext cx="243395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5508104" y="1916832"/>
            <a:ext cx="1301626" cy="6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Картинки по запросу анімація кінокамера">
            <a:hlinkClick r:id="rId6" action="ppaction://hlinkfile"/>
          </p:cNvPr>
          <p:cNvPicPr>
            <a:picLocks noChangeAspect="1" noChangeArrowheads="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a14:imgLayer r:embed="rId8">
                    <a14:imgEffect>
                      <a14:backgroundRemoval t="0" b="100000" l="0" r="100000"/>
                    </a14:imgEffect>
                  </a14:imgLayer>
                </a14:imgProps>
              </a:ext>
            </a:extLst>
          </a:blip>
          <a:srcRect/>
          <a:stretch>
            <a:fillRect/>
          </a:stretch>
        </p:blipFill>
        <p:spPr bwMode="auto">
          <a:xfrm>
            <a:off x="4509530" y="5517232"/>
            <a:ext cx="861415" cy="896271"/>
          </a:xfrm>
          <a:prstGeom prst="rect">
            <a:avLst/>
          </a:prstGeom>
          <a:noFill/>
        </p:spPr>
      </p:pic>
      <p:graphicFrame>
        <p:nvGraphicFramePr>
          <p:cNvPr id="8" name="Таблица 7"/>
          <p:cNvGraphicFramePr>
            <a:graphicFrameLocks noGrp="1"/>
          </p:cNvGraphicFramePr>
          <p:nvPr/>
        </p:nvGraphicFramePr>
        <p:xfrm>
          <a:off x="1619672" y="2492896"/>
          <a:ext cx="6552728" cy="2743200"/>
        </p:xfrm>
        <a:graphic>
          <a:graphicData uri="http://schemas.openxmlformats.org/drawingml/2006/table">
            <a:tbl>
              <a:tblPr/>
              <a:tblGrid>
                <a:gridCol w="1961155"/>
                <a:gridCol w="4591573"/>
              </a:tblGrid>
              <a:tr h="274320">
                <a:tc>
                  <a:txBody>
                    <a:bodyPr/>
                    <a:lstStyle/>
                    <a:p>
                      <a:pPr algn="just">
                        <a:spcAft>
                          <a:spcPts val="0"/>
                        </a:spcAft>
                      </a:pPr>
                      <a:r>
                        <a:rPr lang="uk-UA" sz="1800" b="1" i="1" dirty="0">
                          <a:solidFill>
                            <a:srgbClr val="800000"/>
                          </a:solidFill>
                          <a:latin typeface="Arial Black" pitchFamily="34" charset="0"/>
                          <a:ea typeface="Times New Roman"/>
                        </a:rPr>
                        <a:t>        </a:t>
                      </a:r>
                      <a:r>
                        <a:rPr lang="uk-UA" sz="1800" i="1" dirty="0">
                          <a:solidFill>
                            <a:srgbClr val="800000"/>
                          </a:solidFill>
                          <a:latin typeface="Arial Black" pitchFamily="34" charset="0"/>
                          <a:ea typeface="Times New Roman"/>
                        </a:rPr>
                        <a:t>Жанри</a:t>
                      </a:r>
                      <a:endParaRPr lang="uk-UA" sz="1800" dirty="0">
                        <a:solidFill>
                          <a:srgbClr val="8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i="1" dirty="0">
                          <a:solidFill>
                            <a:srgbClr val="800000"/>
                          </a:solidFill>
                          <a:latin typeface="Arial Black" pitchFamily="34" charset="0"/>
                          <a:ea typeface="Times New Roman"/>
                        </a:rPr>
                        <a:t>                     Твори</a:t>
                      </a:r>
                      <a:endParaRPr lang="uk-UA" sz="1800" dirty="0">
                        <a:solidFill>
                          <a:srgbClr val="8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121">
                <a:tc>
                  <a:txBody>
                    <a:bodyPr/>
                    <a:lstStyle/>
                    <a:p>
                      <a:pPr algn="l">
                        <a:spcAft>
                          <a:spcPts val="0"/>
                        </a:spcAft>
                      </a:pPr>
                      <a:r>
                        <a:rPr lang="uk-UA" sz="1800" dirty="0">
                          <a:latin typeface="Arial Black" pitchFamily="34" charset="0"/>
                          <a:ea typeface="Times New Roman"/>
                        </a:rPr>
                        <a:t>  </a:t>
                      </a:r>
                      <a:r>
                        <a:rPr lang="uk-UA" sz="1800" dirty="0" smtClean="0">
                          <a:latin typeface="Arial Black" pitchFamily="34" charset="0"/>
                          <a:ea typeface="Times New Roman"/>
                        </a:rPr>
                        <a:t>Епос</a:t>
                      </a:r>
                      <a:endParaRPr lang="uk-UA" sz="1800" dirty="0">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dirty="0">
                          <a:latin typeface="Arial Black" pitchFamily="34" charset="0"/>
                          <a:ea typeface="Times New Roman"/>
                        </a:rPr>
                        <a:t>«Перехресні стежки», «Борислав сміється», «Захар Беркут», оповідання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121">
                <a:tc>
                  <a:txBody>
                    <a:bodyPr/>
                    <a:lstStyle/>
                    <a:p>
                      <a:pPr algn="l">
                        <a:spcAft>
                          <a:spcPts val="0"/>
                        </a:spcAft>
                      </a:pPr>
                      <a:r>
                        <a:rPr lang="uk-UA" sz="1800" dirty="0">
                          <a:latin typeface="Arial Black" pitchFamily="34" charset="0"/>
                          <a:ea typeface="Times New Roman"/>
                        </a:rPr>
                        <a:t>  </a:t>
                      </a:r>
                      <a:r>
                        <a:rPr lang="uk-UA" sz="1800" dirty="0" smtClean="0">
                          <a:latin typeface="Arial Black" pitchFamily="34" charset="0"/>
                          <a:ea typeface="Times New Roman"/>
                        </a:rPr>
                        <a:t>Лірика</a:t>
                      </a:r>
                      <a:endParaRPr lang="uk-UA" sz="1800" dirty="0">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Збірки «З вершин і низин», «Зів’яле листя», «З днів журби», «</a:t>
                      </a:r>
                      <a:r>
                        <a:rPr lang="en-US" sz="1800">
                          <a:latin typeface="Arial Black" pitchFamily="34" charset="0"/>
                          <a:ea typeface="Times New Roman"/>
                        </a:rPr>
                        <a:t>Semper tiro</a:t>
                      </a:r>
                      <a:r>
                        <a:rPr lang="uk-UA" sz="1800">
                          <a:latin typeface="Arial Black" pitchFamily="34" charset="0"/>
                          <a:ea typeface="Times New Roman"/>
                        </a:rPr>
                        <a:t>»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121">
                <a:tc>
                  <a:txBody>
                    <a:bodyPr/>
                    <a:lstStyle/>
                    <a:p>
                      <a:pPr algn="ctr">
                        <a:spcAft>
                          <a:spcPts val="0"/>
                        </a:spcAft>
                      </a:pPr>
                      <a:r>
                        <a:rPr lang="uk-UA" sz="1800" dirty="0">
                          <a:latin typeface="Arial Black" pitchFamily="34" charset="0"/>
                          <a:ea typeface="Times New Roman"/>
                        </a:rPr>
                        <a:t>  </a:t>
                      </a:r>
                      <a:r>
                        <a:rPr lang="uk-UA" sz="1800" dirty="0" smtClean="0">
                          <a:latin typeface="Arial Black" pitchFamily="34" charset="0"/>
                          <a:ea typeface="Times New Roman"/>
                        </a:rPr>
                        <a:t>Ліро-епічні </a:t>
                      </a:r>
                      <a:r>
                        <a:rPr lang="uk-UA" sz="1800" dirty="0">
                          <a:latin typeface="Arial Black" pitchFamily="34" charset="0"/>
                          <a:ea typeface="Times New Roman"/>
                        </a:rPr>
                        <a:t>твори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«Мойсей», «Іван Вишенський», «Лис Микита»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374">
                <a:tc>
                  <a:txBody>
                    <a:bodyPr/>
                    <a:lstStyle/>
                    <a:p>
                      <a:pPr algn="l">
                        <a:spcAft>
                          <a:spcPts val="0"/>
                        </a:spcAft>
                      </a:pPr>
                      <a:r>
                        <a:rPr lang="uk-UA" sz="1800" dirty="0">
                          <a:latin typeface="Arial Black" pitchFamily="34" charset="0"/>
                          <a:ea typeface="Times New Roman"/>
                        </a:rPr>
                        <a:t>   </a:t>
                      </a:r>
                      <a:r>
                        <a:rPr lang="uk-UA" sz="1800" dirty="0" smtClean="0">
                          <a:latin typeface="Arial Black" pitchFamily="34" charset="0"/>
                          <a:ea typeface="Times New Roman"/>
                        </a:rPr>
                        <a:t>Драма</a:t>
                      </a:r>
                      <a:endParaRPr lang="uk-UA" sz="1800" dirty="0">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dirty="0">
                          <a:latin typeface="Arial Black" pitchFamily="34" charset="0"/>
                          <a:ea typeface="Times New Roman"/>
                        </a:rPr>
                        <a:t>«Украдене щастя»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2483768" y="1916832"/>
            <a:ext cx="1362670" cy="6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_V.I.P.files!!!\dok\Ратушна Н.М\Заставки на презентації\5.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041438" y="-1244562"/>
            <a:ext cx="6880594" cy="9324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804248" y="5957679"/>
            <a:ext cx="2339752" cy="90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Картинки по запросу анімація кінокамера">
            <a:hlinkClick r:id="rId4" action="ppaction://hlinkfile"/>
          </p:cNvPr>
          <p:cNvPicPr>
            <a:picLocks noChangeAspect="1" noChangeArrowheads="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4211960" y="5560174"/>
            <a:ext cx="861415" cy="896271"/>
          </a:xfrm>
          <a:prstGeom prst="rect">
            <a:avLst/>
          </a:prstGeom>
          <a:noFill/>
        </p:spPr>
      </p:pic>
      <p:graphicFrame>
        <p:nvGraphicFramePr>
          <p:cNvPr id="10" name="Таблица 9"/>
          <p:cNvGraphicFramePr>
            <a:graphicFrameLocks noGrp="1"/>
          </p:cNvGraphicFramePr>
          <p:nvPr/>
        </p:nvGraphicFramePr>
        <p:xfrm>
          <a:off x="899592" y="692696"/>
          <a:ext cx="6986656" cy="4114800"/>
        </p:xfrm>
        <a:graphic>
          <a:graphicData uri="http://schemas.openxmlformats.org/drawingml/2006/table">
            <a:tbl>
              <a:tblPr/>
              <a:tblGrid>
                <a:gridCol w="2091024"/>
                <a:gridCol w="4895632"/>
              </a:tblGrid>
              <a:tr h="0">
                <a:tc>
                  <a:txBody>
                    <a:bodyPr/>
                    <a:lstStyle/>
                    <a:p>
                      <a:pPr algn="just">
                        <a:spcAft>
                          <a:spcPts val="0"/>
                        </a:spcAft>
                      </a:pPr>
                      <a:r>
                        <a:rPr lang="uk-UA" sz="1800" dirty="0">
                          <a:solidFill>
                            <a:srgbClr val="800000"/>
                          </a:solidFill>
                          <a:latin typeface="Arial Black" pitchFamily="34" charset="0"/>
                          <a:ea typeface="Times New Roman"/>
                        </a:rPr>
                        <a:t>          </a:t>
                      </a:r>
                      <a:r>
                        <a:rPr lang="uk-UA" sz="1800" i="1" dirty="0">
                          <a:solidFill>
                            <a:srgbClr val="800000"/>
                          </a:solidFill>
                          <a:latin typeface="Arial Black" pitchFamily="34" charset="0"/>
                          <a:ea typeface="Times New Roman"/>
                        </a:rPr>
                        <a:t>Теми</a:t>
                      </a:r>
                      <a:endParaRPr lang="uk-UA" sz="1800" dirty="0">
                        <a:solidFill>
                          <a:srgbClr val="8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dirty="0">
                          <a:solidFill>
                            <a:srgbClr val="800000"/>
                          </a:solidFill>
                          <a:latin typeface="Arial Black" pitchFamily="34" charset="0"/>
                          <a:ea typeface="Times New Roman"/>
                        </a:rPr>
                        <a:t>                                   </a:t>
                      </a:r>
                      <a:r>
                        <a:rPr lang="uk-UA" sz="1800" i="1" dirty="0">
                          <a:solidFill>
                            <a:srgbClr val="800000"/>
                          </a:solidFill>
                          <a:latin typeface="Arial Black" pitchFamily="34" charset="0"/>
                          <a:ea typeface="Times New Roman"/>
                        </a:rPr>
                        <a:t>Твори</a:t>
                      </a:r>
                      <a:endParaRPr lang="uk-UA" sz="1800" dirty="0">
                        <a:solidFill>
                          <a:srgbClr val="8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 </a:t>
                      </a:r>
                      <a:r>
                        <a:rPr lang="uk-UA" sz="1800" dirty="0">
                          <a:solidFill>
                            <a:srgbClr val="C00000"/>
                          </a:solidFill>
                          <a:latin typeface="Arial Black" pitchFamily="34" charset="0"/>
                          <a:ea typeface="Times New Roman"/>
                        </a:rPr>
                        <a:t>Історична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«Захар Беркут»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Робітнича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«Борислав сміється»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Детективна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dirty="0">
                          <a:latin typeface="Arial Black" pitchFamily="34" charset="0"/>
                          <a:ea typeface="Times New Roman"/>
                        </a:rPr>
                        <a:t>«Перехресні стежки», «Злочин з кількома невідомими»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Селянська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«Ліси і пасовиська», «Добрий зарібок»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Шкільна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«Грицева шкільна наука», «Отець гуморист», «Олівець»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Казкова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«Фарбований Лис», «Лис Микита»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Кохання</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a:latin typeface="Arial Black" pitchFamily="34" charset="0"/>
                          <a:ea typeface="Times New Roman"/>
                        </a:rPr>
                        <a:t>Збірка «Зів’яле листя»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Мистецтва</a:t>
                      </a:r>
                      <a:endParaRPr lang="uk-UA" sz="1800" dirty="0">
                        <a:solidFill>
                          <a:srgbClr val="C00000"/>
                        </a:solidFill>
                        <a:latin typeface="Arial Black"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uk-UA" sz="1800" dirty="0">
                          <a:latin typeface="Arial Black" pitchFamily="34" charset="0"/>
                          <a:ea typeface="Times New Roman"/>
                        </a:rPr>
                        <a:t>«Сікстинська мадонна», «Декадент»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Aft>
                          <a:spcPts val="0"/>
                        </a:spcAft>
                      </a:pPr>
                      <a:r>
                        <a:rPr lang="uk-UA" sz="1800" dirty="0">
                          <a:solidFill>
                            <a:srgbClr val="C00000"/>
                          </a:solidFill>
                          <a:latin typeface="Arial Black" pitchFamily="34" charset="0"/>
                          <a:ea typeface="Times New Roman"/>
                        </a:rPr>
                        <a:t> </a:t>
                      </a:r>
                      <a:r>
                        <a:rPr lang="uk-UA" sz="1800" dirty="0" smtClean="0">
                          <a:solidFill>
                            <a:srgbClr val="C00000"/>
                          </a:solidFill>
                          <a:latin typeface="Arial Black" pitchFamily="34" charset="0"/>
                          <a:ea typeface="Times New Roman"/>
                        </a:rPr>
                        <a:t>Філософська,</a:t>
                      </a:r>
                      <a:endParaRPr lang="uk-UA" sz="1800" dirty="0">
                        <a:solidFill>
                          <a:srgbClr val="C00000"/>
                        </a:solidFill>
                        <a:latin typeface="Arial Black" pitchFamily="34" charset="0"/>
                        <a:ea typeface="Times New Roman"/>
                      </a:endParaRPr>
                    </a:p>
                    <a:p>
                      <a:pPr algn="l">
                        <a:spcAft>
                          <a:spcPts val="0"/>
                        </a:spcAft>
                      </a:pPr>
                      <a:r>
                        <a:rPr lang="uk-UA" sz="1800" dirty="0" smtClean="0">
                          <a:solidFill>
                            <a:srgbClr val="C00000"/>
                          </a:solidFill>
                          <a:latin typeface="Arial Black" pitchFamily="34" charset="0"/>
                          <a:ea typeface="Times New Roman"/>
                        </a:rPr>
                        <a:t> </a:t>
                      </a:r>
                      <a:r>
                        <a:rPr lang="uk-UA" sz="1800" dirty="0">
                          <a:solidFill>
                            <a:srgbClr val="C00000"/>
                          </a:solidFill>
                          <a:latin typeface="Arial Black" pitchFamily="34" charset="0"/>
                          <a:ea typeface="Times New Roman"/>
                        </a:rPr>
                        <a:t>громадянська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800" dirty="0">
                          <a:latin typeface="Arial Black" pitchFamily="34" charset="0"/>
                          <a:ea typeface="Times New Roman"/>
                        </a:rPr>
                        <a:t>«Мойсей», «Гімн» та ін..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490" b="100000" l="9804" r="89804">
                        <a14:foregroundMark x1="40392" y1="92941" x2="40392" y2="92941"/>
                        <a14:foregroundMark x1="58431" y1="98431" x2="58431" y2="984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44208" y="3789040"/>
            <a:ext cx="243395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804248" y="5957679"/>
            <a:ext cx="2339752" cy="90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extLst>
              <p:ext uri="{D42A27DB-BD31-4B8C-83A1-F6EECF244321}">
                <p14:modId xmlns:p14="http://schemas.microsoft.com/office/powerpoint/2010/main" val="3687040088"/>
              </p:ext>
            </p:extLst>
          </p:nvPr>
        </p:nvGraphicFramePr>
        <p:xfrm>
          <a:off x="251521" y="260649"/>
          <a:ext cx="8712967" cy="9874176"/>
        </p:xfrm>
        <a:graphic>
          <a:graphicData uri="http://schemas.openxmlformats.org/drawingml/2006/table">
            <a:tbl>
              <a:tblPr/>
              <a:tblGrid>
                <a:gridCol w="1667906"/>
                <a:gridCol w="5295779"/>
                <a:gridCol w="1749282"/>
              </a:tblGrid>
              <a:tr h="1189844">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Назва збірки</a:t>
                      </a:r>
                      <a:endParaRPr lang="uk-UA" sz="1800" dirty="0">
                        <a:solidFill>
                          <a:srgbClr val="006600"/>
                        </a:solidFill>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latin typeface="Arial Black" pitchFamily="34" charset="0"/>
                          <a:ea typeface="Times New Roman"/>
                          <a:cs typeface="Times New Roman"/>
                        </a:rPr>
                        <a:t>Провідна тематика збірок та їх жанрова своєрідність</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latin typeface="Arial Black" pitchFamily="34" charset="0"/>
                          <a:ea typeface="Times New Roman"/>
                          <a:cs typeface="Times New Roman"/>
                        </a:rPr>
                        <a:t>Провідні мотиви поетичної творчості</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r>
              <a:tr h="3187890">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«З вершин і низин</a:t>
                      </a:r>
                      <a:r>
                        <a:rPr lang="uk-UA" sz="1800" dirty="0" smtClean="0">
                          <a:solidFill>
                            <a:srgbClr val="006600"/>
                          </a:solidFill>
                          <a:latin typeface="Arial Black" pitchFamily="34" charset="0"/>
                          <a:ea typeface="Times New Roman"/>
                          <a:cs typeface="Times New Roman"/>
                        </a:rPr>
                        <a:t>»</a:t>
                      </a:r>
                    </a:p>
                    <a:p>
                      <a:pPr algn="ctr">
                        <a:lnSpc>
                          <a:spcPct val="115000"/>
                        </a:lnSpc>
                        <a:spcAft>
                          <a:spcPts val="0"/>
                        </a:spcAft>
                      </a:pPr>
                      <a:r>
                        <a:rPr lang="uk-UA" sz="1800" dirty="0" smtClean="0">
                          <a:solidFill>
                            <a:srgbClr val="006600"/>
                          </a:solidFill>
                          <a:latin typeface="Arial Black" pitchFamily="34" charset="0"/>
                          <a:ea typeface="Times New Roman"/>
                          <a:cs typeface="Times New Roman"/>
                        </a:rPr>
                        <a:t> </a:t>
                      </a:r>
                      <a:r>
                        <a:rPr lang="uk-UA" sz="1800" dirty="0">
                          <a:solidFill>
                            <a:srgbClr val="006600"/>
                          </a:solidFill>
                          <a:latin typeface="Arial Black" pitchFamily="34" charset="0"/>
                          <a:ea typeface="Times New Roman"/>
                          <a:cs typeface="Times New Roman"/>
                        </a:rPr>
                        <a:t>1887 p., поширена 1893 p.</a:t>
                      </a:r>
                      <a:endParaRPr lang="uk-UA" sz="1800" dirty="0">
                        <a:solidFill>
                          <a:srgbClr val="006600"/>
                        </a:solidFill>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solidFill>
                            <a:srgbClr val="FF0000"/>
                          </a:solidFill>
                          <a:latin typeface="Arial Black" pitchFamily="34" charset="0"/>
                          <a:ea typeface="Times New Roman"/>
                          <a:cs typeface="Times New Roman"/>
                        </a:rPr>
                        <a:t>Громадянська лірика, </a:t>
                      </a:r>
                      <a:r>
                        <a:rPr lang="uk-UA" sz="1800" dirty="0">
                          <a:latin typeface="Arial Black" pitchFamily="34" charset="0"/>
                          <a:ea typeface="Times New Roman"/>
                          <a:cs typeface="Times New Roman"/>
                        </a:rPr>
                        <a:t>ліричні твори, епічні, автобіографічні замальовки.</a:t>
                      </a:r>
                      <a:endParaRPr lang="uk-UA" sz="1800" dirty="0">
                        <a:latin typeface="Arial Black" pitchFamily="34" charset="0"/>
                        <a:ea typeface="Calibri"/>
                        <a:cs typeface="Times New Roman"/>
                      </a:endParaRPr>
                    </a:p>
                    <a:p>
                      <a:pPr>
                        <a:lnSpc>
                          <a:spcPct val="115000"/>
                        </a:lnSpc>
                        <a:spcAft>
                          <a:spcPts val="0"/>
                        </a:spcAft>
                      </a:pPr>
                      <a:r>
                        <a:rPr lang="uk-UA" sz="1800" i="1" dirty="0">
                          <a:solidFill>
                            <a:srgbClr val="0000CC"/>
                          </a:solidFill>
                          <a:latin typeface="Arial Black" pitchFamily="34" charset="0"/>
                          <a:ea typeface="Times New Roman"/>
                          <a:cs typeface="Times New Roman"/>
                        </a:rPr>
                        <a:t>Жанри</a:t>
                      </a:r>
                      <a:r>
                        <a:rPr lang="uk-UA" sz="1800" dirty="0">
                          <a:solidFill>
                            <a:srgbClr val="0000CC"/>
                          </a:solidFill>
                          <a:latin typeface="Arial Black" pitchFamily="34" charset="0"/>
                          <a:ea typeface="Times New Roman"/>
                          <a:cs typeface="Times New Roman"/>
                        </a:rPr>
                        <a:t>: </a:t>
                      </a:r>
                      <a:r>
                        <a:rPr lang="uk-UA" sz="1800" dirty="0">
                          <a:latin typeface="Arial Black" pitchFamily="34" charset="0"/>
                          <a:ea typeface="Times New Roman"/>
                          <a:cs typeface="Times New Roman"/>
                        </a:rPr>
                        <a:t>сонети, веснянки, ліричні медитації, послання, ідилія, пародія</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rowSpan="5">
                  <a:txBody>
                    <a:bodyPr/>
                    <a:lstStyle/>
                    <a:p>
                      <a:pPr>
                        <a:lnSpc>
                          <a:spcPct val="115000"/>
                        </a:lnSpc>
                        <a:spcAft>
                          <a:spcPts val="0"/>
                        </a:spcAft>
                      </a:pPr>
                      <a:r>
                        <a:rPr lang="uk-UA" sz="1800" dirty="0">
                          <a:latin typeface="Arial Black" pitchFamily="34" charset="0"/>
                          <a:ea typeface="Times New Roman"/>
                          <a:cs typeface="Times New Roman"/>
                        </a:rPr>
                        <a:t>Національне оновлення, становище рідного народу, турбота про його майбутнє та майбутнє Батьківщини, його минуле і сучасне, поетизація праці, інтернаціональні мотиви, нещасливе кохання</a:t>
                      </a:r>
                      <a:endParaRPr lang="uk-UA" sz="1800" dirty="0">
                        <a:latin typeface="Arial Black" pitchFamily="34" charset="0"/>
                        <a:ea typeface="Calibri"/>
                        <a:cs typeface="Times New Roman"/>
                      </a:endParaRPr>
                    </a:p>
                  </a:txBody>
                  <a:tcPr marL="4530" marR="4530" marT="4530" marB="4530">
                    <a:lnL>
                      <a:noFill/>
                    </a:lnL>
                    <a:lnR>
                      <a:noFill/>
                    </a:lnR>
                    <a:lnT>
                      <a:noFill/>
                    </a:lnT>
                    <a:lnB>
                      <a:noFill/>
                    </a:lnB>
                  </a:tcPr>
                </a:tc>
              </a:tr>
              <a:tr h="2244009">
                <a:tc>
                  <a:txBody>
                    <a:bodyPr/>
                    <a:lstStyle/>
                    <a:p>
                      <a:pPr algn="ctr">
                        <a:lnSpc>
                          <a:spcPct val="115000"/>
                        </a:lnSpc>
                        <a:spcAft>
                          <a:spcPts val="0"/>
                        </a:spcAft>
                      </a:pPr>
                      <a:r>
                        <a:rPr lang="uk-UA" sz="1800" dirty="0">
                          <a:solidFill>
                            <a:srgbClr val="006600"/>
                          </a:solidFill>
                          <a:latin typeface="Arial Black" pitchFamily="34" charset="0"/>
                          <a:ea typeface="Times New Roman"/>
                          <a:cs typeface="Times New Roman"/>
                        </a:rPr>
                        <a:t>«Зів'яле листя» </a:t>
                      </a:r>
                      <a:endParaRPr lang="uk-UA" sz="1800" dirty="0" smtClean="0">
                        <a:solidFill>
                          <a:srgbClr val="006600"/>
                        </a:solidFill>
                        <a:latin typeface="Arial Black" pitchFamily="34" charset="0"/>
                        <a:ea typeface="Times New Roman"/>
                        <a:cs typeface="Times New Roman"/>
                      </a:endParaRPr>
                    </a:p>
                    <a:p>
                      <a:pPr algn="ctr">
                        <a:lnSpc>
                          <a:spcPct val="115000"/>
                        </a:lnSpc>
                        <a:spcAft>
                          <a:spcPts val="0"/>
                        </a:spcAft>
                      </a:pPr>
                      <a:r>
                        <a:rPr lang="uk-UA" sz="1800" dirty="0" smtClean="0">
                          <a:solidFill>
                            <a:srgbClr val="006600"/>
                          </a:solidFill>
                          <a:latin typeface="Arial Black" pitchFamily="34" charset="0"/>
                          <a:ea typeface="Times New Roman"/>
                          <a:cs typeface="Times New Roman"/>
                        </a:rPr>
                        <a:t>1896 </a:t>
                      </a:r>
                      <a:r>
                        <a:rPr lang="uk-UA" sz="1800" dirty="0">
                          <a:solidFill>
                            <a:srgbClr val="006600"/>
                          </a:solidFill>
                          <a:latin typeface="Arial Black" pitchFamily="34" charset="0"/>
                          <a:ea typeface="Times New Roman"/>
                          <a:cs typeface="Times New Roman"/>
                        </a:rPr>
                        <a:t>р.</a:t>
                      </a:r>
                      <a:endParaRPr lang="uk-UA" sz="1800" dirty="0">
                        <a:solidFill>
                          <a:srgbClr val="006600"/>
                        </a:solidFill>
                        <a:latin typeface="Arial Black" pitchFamily="34" charset="0"/>
                        <a:ea typeface="Calibri"/>
                        <a:cs typeface="Times New Roman"/>
                      </a:endParaRPr>
                    </a:p>
                  </a:txBody>
                  <a:tcPr marL="4530" marR="4530" marT="4530" marB="4530" anchor="ctr">
                    <a:lnL>
                      <a:noFill/>
                    </a:lnL>
                    <a:lnR>
                      <a:noFill/>
                    </a:lnR>
                    <a:lnT>
                      <a:noFill/>
                    </a:lnT>
                    <a:lnB>
                      <a:noFill/>
                    </a:lnB>
                  </a:tcPr>
                </a:tc>
                <a:tc>
                  <a:txBody>
                    <a:bodyPr/>
                    <a:lstStyle/>
                    <a:p>
                      <a:pPr>
                        <a:lnSpc>
                          <a:spcPct val="115000"/>
                        </a:lnSpc>
                        <a:spcAft>
                          <a:spcPts val="0"/>
                        </a:spcAft>
                      </a:pPr>
                      <a:r>
                        <a:rPr lang="uk-UA" sz="1800" dirty="0">
                          <a:solidFill>
                            <a:srgbClr val="FF0000"/>
                          </a:solidFill>
                          <a:latin typeface="Arial Black" pitchFamily="34" charset="0"/>
                          <a:ea typeface="Times New Roman"/>
                          <a:cs typeface="Times New Roman"/>
                        </a:rPr>
                        <a:t>Інтимна і пейзажна лірика.</a:t>
                      </a:r>
                      <a:endParaRPr lang="uk-UA" sz="1800" dirty="0">
                        <a:solidFill>
                          <a:srgbClr val="FF0000"/>
                        </a:solidFill>
                        <a:latin typeface="Arial Black" pitchFamily="34" charset="0"/>
                        <a:ea typeface="Calibri"/>
                        <a:cs typeface="Times New Roman"/>
                      </a:endParaRPr>
                    </a:p>
                    <a:p>
                      <a:pPr>
                        <a:lnSpc>
                          <a:spcPct val="115000"/>
                        </a:lnSpc>
                        <a:spcAft>
                          <a:spcPts val="0"/>
                        </a:spcAft>
                      </a:pPr>
                      <a:r>
                        <a:rPr lang="uk-UA" sz="1800" i="1" dirty="0">
                          <a:solidFill>
                            <a:srgbClr val="0000CC"/>
                          </a:solidFill>
                          <a:latin typeface="Arial Black" pitchFamily="34" charset="0"/>
                          <a:ea typeface="Times New Roman"/>
                          <a:cs typeface="Times New Roman"/>
                        </a:rPr>
                        <a:t>Жанри</a:t>
                      </a:r>
                      <a:r>
                        <a:rPr lang="uk-UA" sz="1800" dirty="0">
                          <a:solidFill>
                            <a:srgbClr val="0000CC"/>
                          </a:solidFill>
                          <a:latin typeface="Arial Black" pitchFamily="34" charset="0"/>
                          <a:ea typeface="Times New Roman"/>
                          <a:cs typeface="Times New Roman"/>
                        </a:rPr>
                        <a:t>: </a:t>
                      </a:r>
                      <a:r>
                        <a:rPr lang="uk-UA" sz="1800" dirty="0">
                          <a:latin typeface="Arial Black" pitchFamily="34" charset="0"/>
                          <a:ea typeface="Times New Roman"/>
                          <a:cs typeface="Times New Roman"/>
                        </a:rPr>
                        <a:t>пісня, романс, елегія, ліричний портрет, філософська медитація, сюжетний ліричний вірш, вірш-верлібр</a:t>
                      </a:r>
                      <a:endParaRPr lang="uk-UA" sz="1800" dirty="0">
                        <a:latin typeface="Arial Black" pitchFamily="34" charset="0"/>
                        <a:ea typeface="Calibri"/>
                        <a:cs typeface="Times New Roman"/>
                      </a:endParaRPr>
                    </a:p>
                  </a:txBody>
                  <a:tcPr marL="4530" marR="4530" marT="4530" marB="4530" anchor="ctr">
                    <a:lnL>
                      <a:noFill/>
                    </a:lnL>
                    <a:lnR>
                      <a:noFill/>
                    </a:lnR>
                    <a:lnT>
                      <a:noFill/>
                    </a:lnT>
                    <a:lnB>
                      <a:noFill/>
                    </a:lnB>
                  </a:tcPr>
                </a:tc>
                <a:tc vMerge="1">
                  <a:txBody>
                    <a:bodyPr/>
                    <a:lstStyle/>
                    <a:p>
                      <a:endParaRPr lang="uk-UA"/>
                    </a:p>
                  </a:txBody>
                  <a:tcPr/>
                </a:tc>
              </a:tr>
              <a:tr h="1375375">
                <a:tc>
                  <a:txBody>
                    <a:bodyPr/>
                    <a:lstStyle/>
                    <a:p>
                      <a:endParaRPr lang="uk-UA" dirty="0"/>
                    </a:p>
                  </a:txBody>
                  <a:tcPr marL="4530" marR="4530" marT="4530" marB="4530" anchor="ctr">
                    <a:lnL>
                      <a:noFill/>
                    </a:lnL>
                    <a:lnR>
                      <a:noFill/>
                    </a:lnR>
                    <a:lnT>
                      <a:noFill/>
                    </a:lnT>
                    <a:lnB>
                      <a:noFill/>
                    </a:lnB>
                  </a:tcPr>
                </a:tc>
                <a:tc>
                  <a:txBody>
                    <a:bodyPr/>
                    <a:lstStyle/>
                    <a:p>
                      <a:endParaRPr lang="uk-UA"/>
                    </a:p>
                  </a:txBody>
                  <a:tcPr marL="4530" marR="4530" marT="4530" marB="4530" anchor="ctr">
                    <a:lnL>
                      <a:noFill/>
                    </a:lnL>
                    <a:lnR>
                      <a:noFill/>
                    </a:lnR>
                    <a:lnT>
                      <a:noFill/>
                    </a:lnT>
                    <a:lnB>
                      <a:noFill/>
                    </a:lnB>
                  </a:tcPr>
                </a:tc>
                <a:tc vMerge="1">
                  <a:txBody>
                    <a:bodyPr/>
                    <a:lstStyle/>
                    <a:p>
                      <a:endParaRPr lang="uk-UA"/>
                    </a:p>
                  </a:txBody>
                  <a:tcPr/>
                </a:tc>
              </a:tr>
              <a:tr h="966183">
                <a:tc>
                  <a:txBody>
                    <a:bodyPr/>
                    <a:lstStyle/>
                    <a:p>
                      <a:endParaRPr lang="uk-UA"/>
                    </a:p>
                  </a:txBody>
                  <a:tcPr marL="4530" marR="4530" marT="4530" marB="4530" anchor="ctr">
                    <a:lnL>
                      <a:noFill/>
                    </a:lnL>
                    <a:lnR>
                      <a:noFill/>
                    </a:lnR>
                    <a:lnT>
                      <a:noFill/>
                    </a:lnT>
                    <a:lnB>
                      <a:noFill/>
                    </a:lnB>
                  </a:tcPr>
                </a:tc>
                <a:tc>
                  <a:txBody>
                    <a:bodyPr/>
                    <a:lstStyle/>
                    <a:p>
                      <a:endParaRPr lang="uk-UA"/>
                    </a:p>
                  </a:txBody>
                  <a:tcPr marL="4530" marR="4530" marT="4530" marB="4530" anchor="ctr">
                    <a:lnL>
                      <a:noFill/>
                    </a:lnL>
                    <a:lnR>
                      <a:noFill/>
                    </a:lnR>
                    <a:lnT>
                      <a:noFill/>
                    </a:lnT>
                    <a:lnB>
                      <a:noFill/>
                    </a:lnB>
                  </a:tcPr>
                </a:tc>
                <a:tc vMerge="1">
                  <a:txBody>
                    <a:bodyPr/>
                    <a:lstStyle/>
                    <a:p>
                      <a:endParaRPr lang="uk-UA"/>
                    </a:p>
                  </a:txBody>
                  <a:tcPr/>
                </a:tc>
              </a:tr>
              <a:tr h="829787">
                <a:tc>
                  <a:txBody>
                    <a:bodyPr/>
                    <a:lstStyle/>
                    <a:p>
                      <a:endParaRPr lang="uk-UA"/>
                    </a:p>
                  </a:txBody>
                  <a:tcPr marL="4530" marR="4530" marT="4530" marB="4530" anchor="ctr">
                    <a:lnL>
                      <a:noFill/>
                    </a:lnL>
                    <a:lnR>
                      <a:noFill/>
                    </a:lnR>
                    <a:lnT>
                      <a:noFill/>
                    </a:lnT>
                    <a:lnB>
                      <a:noFill/>
                    </a:lnB>
                  </a:tcPr>
                </a:tc>
                <a:tc>
                  <a:txBody>
                    <a:bodyPr/>
                    <a:lstStyle/>
                    <a:p>
                      <a:endParaRPr lang="uk-UA" dirty="0"/>
                    </a:p>
                  </a:txBody>
                  <a:tcPr marL="4530" marR="4530" marT="4530" marB="4530" anchor="ctr">
                    <a:lnL>
                      <a:noFill/>
                    </a:lnL>
                    <a:lnR>
                      <a:noFill/>
                    </a:lnR>
                    <a:lnT>
                      <a:noFill/>
                    </a:lnT>
                    <a:lnB>
                      <a:noFill/>
                    </a:lnB>
                  </a:tcPr>
                </a:tc>
                <a:tc vMerge="1">
                  <a:txBody>
                    <a:bodyPr/>
                    <a:lstStyle/>
                    <a:p>
                      <a:endParaRPr lang="uk-UA"/>
                    </a:p>
                  </a:txBody>
                  <a:tcPr/>
                </a:tc>
              </a:tr>
            </a:tbl>
          </a:graphicData>
        </a:graphic>
      </p:graphicFrame>
    </p:spTree>
  </p:cSld>
  <p:clrMapOvr>
    <a:masterClrMapping/>
  </p:clrMapOvr>
  <p:transition>
    <p:plus/>
  </p:transition>
  <p:timing>
    <p:tnLst>
      <p:par>
        <p:cTn id="1" dur="indefinite" restart="never" nodeType="tmRoot"/>
      </p:par>
    </p:tnLst>
  </p:timing>
</p:sld>
</file>

<file path=ppt/theme/theme1.xml><?xml version="1.0" encoding="utf-8"?>
<a:theme xmlns:a="http://schemas.openxmlformats.org/drawingml/2006/main" name="uzzor586787">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uzzor586787</Template>
  <TotalTime>652</TotalTime>
  <Words>1084</Words>
  <Application>Microsoft Office PowerPoint</Application>
  <PresentationFormat>Экран (4:3)</PresentationFormat>
  <Paragraphs>95</Paragraphs>
  <Slides>19</Slides>
  <Notes>0</Notes>
  <HiddenSlides>1</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uzzor586787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Іван Франко </dc:title>
  <dc:creator>admin</dc:creator>
  <cp:lastModifiedBy>Дом</cp:lastModifiedBy>
  <cp:revision>82</cp:revision>
  <dcterms:created xsi:type="dcterms:W3CDTF">2013-12-15T17:21:22Z</dcterms:created>
  <dcterms:modified xsi:type="dcterms:W3CDTF">2021-08-02T10:07:37Z</dcterms:modified>
</cp:coreProperties>
</file>