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9"/>
  </p:notesMasterIdLst>
  <p:sldIdLst>
    <p:sldId id="301" r:id="rId2"/>
    <p:sldId id="256" r:id="rId3"/>
    <p:sldId id="257" r:id="rId4"/>
    <p:sldId id="258" r:id="rId5"/>
    <p:sldId id="259" r:id="rId6"/>
    <p:sldId id="271" r:id="rId7"/>
    <p:sldId id="261" r:id="rId8"/>
    <p:sldId id="262" r:id="rId9"/>
    <p:sldId id="268" r:id="rId10"/>
    <p:sldId id="272" r:id="rId11"/>
    <p:sldId id="279" r:id="rId12"/>
    <p:sldId id="290" r:id="rId13"/>
    <p:sldId id="311" r:id="rId14"/>
    <p:sldId id="289" r:id="rId15"/>
    <p:sldId id="306" r:id="rId16"/>
    <p:sldId id="310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  <a:srgbClr val="0000CC"/>
    <a:srgbClr val="008000"/>
    <a:srgbClr val="0000FF"/>
    <a:srgbClr val="6699FF"/>
    <a:srgbClr val="99FF33"/>
    <a:srgbClr val="FF66CC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660"/>
  </p:normalViewPr>
  <p:slideViewPr>
    <p:cSldViewPr>
      <p:cViewPr varScale="1">
        <p:scale>
          <a:sx n="56" d="100"/>
          <a:sy n="56" d="100"/>
        </p:scale>
        <p:origin x="131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F33ED-FFD3-4FCB-9B9C-FBEAAAA51861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445A1-6D01-4843-B07B-EC3FD19F43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31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Кобиляк</a:t>
            </a:r>
            <a:r>
              <a:rPr lang="uk-UA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Наталі Петрівни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45A1-6D01-4843-B07B-EC3FD19F437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85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9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09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4404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422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202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81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93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5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2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68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2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3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16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7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6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354B6-235F-456E-9471-5497761A506F}" type="datetimeFigureOut">
              <a:rPr lang="ru-RU" smtClean="0"/>
              <a:pPr/>
              <a:t>27.11.2022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D8BEF4-087F-4FFB-91BC-1F99391F0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46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9.wdp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5.wdp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" y="404664"/>
            <a:ext cx="8384306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68695" y="1854116"/>
            <a:ext cx="8065063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800" b="1" spc="50" dirty="0">
                <a:ln w="57150"/>
                <a:solidFill>
                  <a:srgbClr val="0000CC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</a:p>
          <a:p>
            <a:r>
              <a:rPr lang="uk-UA" sz="3200" b="1" spc="50" dirty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асистента вчителя </a:t>
            </a:r>
          </a:p>
          <a:p>
            <a:r>
              <a:rPr lang="uk-UA" sz="3200" b="1" spc="50" dirty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Путивльського ліцею </a:t>
            </a:r>
            <a:endParaRPr lang="uk-UA" sz="3200" b="1" spc="50" dirty="0" smtClean="0">
              <a:ln w="57150"/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spc="50" dirty="0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uk-UA" sz="3200" b="1" spc="50" dirty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3200" b="1" spc="50" dirty="0" err="1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ім.Р.Руднєва</a:t>
            </a:r>
            <a:r>
              <a:rPr lang="uk-UA" sz="3200" b="1" spc="50" dirty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spc="50" dirty="0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uk-UA" sz="3200" b="1" spc="50" dirty="0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Путивльської міської</a:t>
            </a:r>
          </a:p>
          <a:p>
            <a:r>
              <a:rPr lang="uk-UA" sz="3200" b="1" spc="50" dirty="0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 </a:t>
            </a:r>
          </a:p>
          <a:p>
            <a:r>
              <a:rPr lang="uk-UA" sz="3200" b="1" spc="50" dirty="0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Давиденко </a:t>
            </a:r>
            <a:r>
              <a:rPr lang="uk-UA" sz="3200" b="1" spc="50" dirty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Юлії </a:t>
            </a:r>
            <a:r>
              <a:rPr lang="uk-UA" sz="3200" b="1" spc="50" dirty="0" smtClean="0">
                <a:ln w="57150"/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Володимирівни</a:t>
            </a:r>
            <a:endParaRPr lang="uk-UA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2084" y="404802"/>
            <a:ext cx="3421674" cy="45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2636"/>
            <a:ext cx="8614660" cy="6460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9592" y="40466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САМООСВІТА, КУРСИ, ПУБЛІКАЦІЇ, ТЕСТУВАННЯ</a:t>
            </a:r>
            <a:endParaRPr lang="ru-RU" sz="3200" b="1" dirty="0">
              <a:solidFill>
                <a:srgbClr val="1703A9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229200"/>
            <a:ext cx="1008112" cy="100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67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15" y="2830673"/>
            <a:ext cx="2407170" cy="34066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80" y="972651"/>
            <a:ext cx="2329884" cy="32972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61" y="2192003"/>
            <a:ext cx="2361851" cy="3342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3" y="1154987"/>
            <a:ext cx="2332096" cy="33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0895"/>
            <a:ext cx="8654752" cy="6491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3543"/>
            <a:ext cx="8229600" cy="648072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ТЕМА САМОРОЗВИТКУ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1" y="2132856"/>
            <a:ext cx="61984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Чому саме ця </a:t>
            </a:r>
            <a:r>
              <a:rPr lang="uk-UA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зацікавила мене більше </a:t>
            </a:r>
            <a:r>
              <a:rPr lang="uk-UA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 інші? </a:t>
            </a:r>
          </a:p>
          <a:p>
            <a:r>
              <a:rPr lang="uk-UA" sz="2400" dirty="0" smtClean="0"/>
              <a:t>В процесі гри  дитина з інтелектуальними порушеннями здатна виконати стільки завдань, скільки їй зовсім не доступно  у звичайній ситуації.</a:t>
            </a:r>
            <a:endParaRPr lang="ru-RU" sz="2400" dirty="0" smtClean="0"/>
          </a:p>
          <a:p>
            <a:r>
              <a:rPr lang="uk-UA" sz="2400" dirty="0" smtClean="0"/>
              <a:t>У дидактичних іграх дитина спостерігає, порівнює, зіставляє, класифікує предмети за тими чи іншими ознаками, проводить доступний їй аналіз і синтез, робить узагальнення Дитина працює часом вельми інтенсивно, напружено і … не помічає цього. </a:t>
            </a:r>
            <a:endParaRPr lang="en-US" sz="2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792924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«Дидактичні ігри як засіб навчання,               виховання і розвитку дітей з особливими освітніми потребами»</a:t>
            </a:r>
            <a:endParaRPr lang="ru-RU" sz="2000" b="1" dirty="0">
              <a:solidFill>
                <a:srgbClr val="1703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394" y="3854768"/>
            <a:ext cx="3266728" cy="24500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141" y="474817"/>
            <a:ext cx="2315001" cy="17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12968" cy="6534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11560" y="620688"/>
            <a:ext cx="7776864" cy="76944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«Дидактичні ігри як засіб навчання, виховання і розвитку дітей з особливими освітніми потребами»</a:t>
            </a:r>
            <a:endParaRPr lang="ru-RU" sz="2200" b="1" dirty="0">
              <a:solidFill>
                <a:srgbClr val="1703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-3265140"/>
            <a:ext cx="8208912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12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i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ЗАВДАННЯ: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-основна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мета проведення  ігор на уроках для  дітей з порушенням інтелекту  в умовах інклюзії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навчально-корекційна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тому гра повинна бути посильною, слугувати максимальній активізації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мисленнєвої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діяльності;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-ігрове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завдання за змістом має збігатися із навчальним завданням, ігровою є лише форма його постановки;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-зміст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повинен відповідати дидактичній меті уроку, бути його органічною частиною;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-зміст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гри повинен бути посильним для кожної дитини, відповідати віковим та індивідуальним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особливостям учнів;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-правила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гри повинні бути прості й чітко сформульовані;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гра буде цікавою, якщо в ній будуть брати участь усі діти;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-сюжет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правила гри мають відповідати інтелектуальним можливостям дитини;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-гру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потрібно проводити систематично і цілеспрямовано протягом навчального року;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-у грі повинно бути достатнє матеріально-технічне забезпечення, використовуватись різна наочність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для полегшення розуміння;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-перед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проведенням гри необхідно продумати її тему, форму діяльності учнів, засоби емоційного впливу;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-вчитель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має переконатись, чи зрозуміли учні правила гри, за необхідності повторити, поставити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уточнююче запитання;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-важливо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поєднувати гру з іншими не менш важливими методами й засобами навчання;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-частка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ігрового методу повинна знижуватися відповідно до формування пізнавальних інтересів;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-учитель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має контролювати правильність виконання завдань та правил гри, за необхідності слід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надавати учневі допомогу різного рівня;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-під</a:t>
            </a: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час підведення підсумків слід обов’язково стимулювати учнів до обговорення,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висловлювання критичних суджень.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1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dk2">
                <a:tint val="80000"/>
                <a:satMod val="30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Захопившись грою, діти не помічають, що навчаються.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845" y="2788489"/>
            <a:ext cx="4261973" cy="31964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968" y="2786774"/>
            <a:ext cx="4248251" cy="31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426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94463" y="397346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 РОБОТИ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3359" y="980728"/>
            <a:ext cx="7812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 ПОЗИТИВНОЇ  Я-КОНЦЕПЦІЇ, 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ОРІЄНТУЮЧИсь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НА  СИЛЬНІ  СТОРОНИ  ДИТИНИ  З  ООП</a:t>
            </a:r>
          </a:p>
          <a:p>
            <a:pPr>
              <a:buFont typeface="Wingdings" panose="05000000000000000000" pitchFamily="2" charset="2"/>
              <a:buChar char="Ø"/>
            </a:pPr>
            <a:endParaRPr lang="uk-UA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6411" y="2332159"/>
            <a:ext cx="7560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  ДИТИНИ  В  учнівському КОЛЕКТИВІ  ОДНОЛІТКІВ, ЗАЛУЧЕННЯ  ДИТИНИ  ДО  КОЛЕКТИВУ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359" y="1685828"/>
            <a:ext cx="781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 ІНТЕЛЕКТУАЛЬНОЇ,  МОВЛЕННЄВОЇ,  ЕМОЦІЙНОЇ СФЕР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225" y="3513697"/>
            <a:ext cx="3219576" cy="24146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5230" y="3922833"/>
            <a:ext cx="2996952" cy="22477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382" y="3472732"/>
            <a:ext cx="3328816" cy="24966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8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68952" cy="6426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35595" y="188640"/>
            <a:ext cx="7701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АСИСТЕНТ УЧИТЕЛЯ ВИКОНУЄ ТАКІ ФУНКЦІЇ: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890" y="650305"/>
            <a:ext cx="817170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діагностичну: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разом із групою фахівців які розробляють програму індивідуального розвитку дітей з ООП, оцінює навчальні досягнення учнів, оцінює виконання ІПР, вивчає та аналізує динаміку розвитку учня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рогностичну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актуального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ІПР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консультативну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спілкується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батьками,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надаючи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Дотримується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поважає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культуру.</a:t>
            </a:r>
          </a:p>
          <a:p>
            <a:pPr algn="just"/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88640"/>
            <a:ext cx="8460941" cy="6345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389278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РАЗОМ ІЗ ВЧИТЕЛЕМ КЛАСУ Я ЗДІЙСНЮЮ 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СОЦІАЛЬНО-ПЕДАГОГІЧНИЙ СУПРОВІД ДИТИНИ З ООП, ЗОКРЕМА: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261979"/>
            <a:ext cx="75608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uk-UA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АДАПТУЮ НАВЧАЛЬНІ МАТЕРІАЛИ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урахуванням індивідуальних особливостей навчально-пізнавальної діяльності дитини з ООП;</a:t>
            </a:r>
          </a:p>
          <a:p>
            <a:pPr algn="just"/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ВИВЧАЮ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особливості діяльності та розвитку дітей в класі;</a:t>
            </a:r>
          </a:p>
          <a:p>
            <a:pPr algn="just"/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ОЦІНЮЮ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навчальні досягнення, виконання ним ІПР, вивчаю та аналізую динаміку розвитку дитини з ООП;</a:t>
            </a:r>
          </a:p>
          <a:p>
            <a:pPr algn="just"/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ПРОВОДЖУ СПОСТЕРЕЖЕННЯ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навчальною діяльністю учня та здійснюю об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єктивний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  інформації щодо виконання учнем завдань та змін у його поведінці, повідомляю цю інформацію вчителю та батькам;</a:t>
            </a:r>
          </a:p>
          <a:p>
            <a:pPr algn="just"/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ІНФОРМУЮ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класного керівника та батьків про досягнення дитини з ООП </a:t>
            </a:r>
          </a:p>
          <a:p>
            <a:pPr algn="just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ООП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тем,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учителя;</a:t>
            </a:r>
          </a:p>
          <a:p>
            <a:pPr algn="just"/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ООП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6244"/>
            <a:ext cx="8136904" cy="6102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283968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103948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89480" y="484573"/>
            <a:ext cx="606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1703A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Найголовніша роль педагога -  </a:t>
            </a:r>
          </a:p>
          <a:p>
            <a:pPr algn="ctr"/>
            <a:r>
              <a:rPr lang="uk-UA" sz="3200" b="1" dirty="0" smtClean="0">
                <a:solidFill>
                  <a:srgbClr val="1703A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асистента вчителя</a:t>
            </a:r>
            <a:endParaRPr lang="uk-UA" sz="3200" b="1" dirty="0">
              <a:solidFill>
                <a:srgbClr val="1703A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1516503"/>
            <a:ext cx="36724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1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створення корекційного середовища для дитини з особливими освітніми потребами.</a:t>
            </a:r>
          </a:p>
          <a:p>
            <a:pPr algn="ctr"/>
            <a:r>
              <a:rPr lang="uk-UA" sz="21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 свою місію, асистент вчителя повинен стати для такої дитини МАМОЮ, НАСТАВНИКОМ, ВИХОВАТЕЛЕМ, ДРУГОМ, який щохвилини, щосекунди, щомиті поруч. Він розуміє не лише слова і думки дитини, а й погляд, відчуття, душевний стан.</a:t>
            </a:r>
            <a:endParaRPr lang="ru-RU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41969">
            <a:off x="4306567" y="2243283"/>
            <a:ext cx="4648192" cy="3450930"/>
          </a:xfrm>
          <a:prstGeom prst="rect">
            <a:avLst/>
          </a:prstGeom>
          <a:ln w="190500" cap="sq">
            <a:solidFill>
              <a:srgbClr val="FF99FF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828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5" y="260647"/>
            <a:ext cx="8634796" cy="6408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7685" y="764704"/>
            <a:ext cx="582648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5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ДОСВІДУ РОБОТИ</a:t>
            </a:r>
            <a:endParaRPr lang="ru-RU" sz="45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57685" y="2623219"/>
            <a:ext cx="5970499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Давиденко Юлії Володимирівни–АСИСТЕНТА ВЧИТЕЛЯ</a:t>
            </a:r>
            <a:endParaRPr lang="ru-RU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57685" y="3933056"/>
            <a:ext cx="4890379" cy="18002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500" b="1" spc="50" dirty="0" smtClean="0">
                <a:ln w="19050"/>
                <a:solidFill>
                  <a:srgbClr val="0000CC"/>
                </a:solidFill>
                <a:effectLst>
                  <a:outerShdw blurRad="50800" dist="63500" dir="1980000" sx="102000" sy="102000" algn="tr" rotWithShape="0">
                    <a:prstClr val="black">
                      <a:alpha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Путивльський ліцей №1  ім. </a:t>
            </a:r>
          </a:p>
          <a:p>
            <a:r>
              <a:rPr lang="uk-UA" sz="2500" b="1" spc="50" dirty="0" smtClean="0">
                <a:ln w="19050"/>
                <a:solidFill>
                  <a:srgbClr val="0000CC"/>
                </a:solidFill>
                <a:effectLst>
                  <a:outerShdw blurRad="50800" dist="63500" dir="1980000" sx="102000" sy="102000" algn="tr" rotWithShape="0">
                    <a:prstClr val="black">
                      <a:alpha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Руднєва Путивльської міської ради</a:t>
            </a:r>
            <a:r>
              <a:rPr lang="uk-UA" b="1" spc="50" dirty="0" smtClean="0">
                <a:ln w="19050"/>
                <a:solidFill>
                  <a:srgbClr val="EB41DF"/>
                </a:solidFill>
                <a:effectLst>
                  <a:outerShdw blurRad="50800" dist="63500" dir="1980000" sx="102000" sy="102000" algn="tr" rotWithShape="0">
                    <a:prstClr val="black">
                      <a:alpha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spc="50" dirty="0" smtClean="0">
                <a:ln w="19050"/>
                <a:solidFill>
                  <a:srgbClr val="EB41DF"/>
                </a:solidFill>
                <a:effectLst>
                  <a:outerShdw blurRad="50800" dist="63500" dir="1980000" sx="102000" sy="102000" algn="tr" rotWithShape="0">
                    <a:prstClr val="black">
                      <a:alpha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spc="50" dirty="0">
              <a:ln w="19050"/>
              <a:solidFill>
                <a:srgbClr val="EB41DF"/>
              </a:solidFill>
              <a:effectLst>
                <a:outerShdw blurRad="50800" dist="63500" dir="1980000" sx="102000" sy="102000" algn="tr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6056" y="3789040"/>
            <a:ext cx="3600400" cy="25545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2040000" sx="98000" sy="98000" algn="tl" rotWithShape="0">
                    <a:srgbClr val="002060">
                      <a:alpha val="6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ІНКЛЮЗИВНА ОСВІТА – ПЕРСПЕКТИВА НОВА.</a:t>
            </a:r>
          </a:p>
          <a:p>
            <a:pPr algn="ctr"/>
            <a:r>
              <a:rPr lang="uk-UA" sz="2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2040000" sx="98000" sy="98000" algn="tl" rotWithShape="0">
                    <a:srgbClr val="002060">
                      <a:alpha val="6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ХОЧ РІЗНІ МОЖЛИВОСТІ – </a:t>
            </a:r>
          </a:p>
          <a:p>
            <a:pPr algn="ctr"/>
            <a:r>
              <a:rPr lang="uk-UA" sz="2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2040000" sx="98000" sy="98000" algn="tl" rotWithShape="0">
                    <a:srgbClr val="002060">
                      <a:alpha val="6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РІВНІ ПРАВА!</a:t>
            </a:r>
          </a:p>
          <a:p>
            <a:pPr algn="ctr"/>
            <a:r>
              <a:rPr lang="uk-UA" sz="2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2040000" sx="98000" sy="98000" algn="tl" rotWithShape="0">
                    <a:srgbClr val="002060">
                      <a:alpha val="6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КОЖНА ДИТИНА – ЦЕ ЦІЛИЙ СВІТ.</a:t>
            </a:r>
          </a:p>
          <a:p>
            <a:pPr algn="ctr"/>
            <a:r>
              <a:rPr lang="uk-UA" sz="200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dist="88900" dir="2040000" sx="98000" sy="98000" algn="tl" rotWithShape="0">
                    <a:srgbClr val="002060">
                      <a:alpha val="6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ОСВІТА, ПОВАГА І РІВНІСТЬ ДЛЯ ВСІХ!</a:t>
            </a:r>
            <a:endParaRPr lang="ru-RU" sz="200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dist="88900" dir="2040000" sx="98000" sy="98000" algn="tl" rotWithShape="0">
                  <a:srgbClr val="002060">
                    <a:alpha val="6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37" y="360040"/>
            <a:ext cx="25648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7" y="188640"/>
            <a:ext cx="8532106" cy="6408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620688"/>
            <a:ext cx="6923112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>
                  <a:noFill/>
                </a:ln>
                <a:solidFill>
                  <a:srgbClr val="2C42E4"/>
                </a:solidFill>
                <a:effectLst>
                  <a:outerShdw blurRad="50800" dist="50800" dir="6240000" sx="99000" sy="99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</a:t>
            </a:r>
            <a:r>
              <a:rPr lang="ru-RU" b="1" spc="50" dirty="0">
                <a:ln w="11430">
                  <a:noFill/>
                </a:ln>
                <a:solidFill>
                  <a:srgbClr val="2C42E4"/>
                </a:solidFill>
                <a:effectLst>
                  <a:outerShdw blurRad="50800" dist="50800" dir="6240000" sx="99000" sy="99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КРЕДО:</a:t>
            </a:r>
            <a:r>
              <a:rPr lang="ru-RU" b="1" spc="50" dirty="0">
                <a:ln w="11430">
                  <a:noFill/>
                </a:ln>
                <a:solidFill>
                  <a:srgbClr val="2C42E4"/>
                </a:solidFill>
                <a:effectLst>
                  <a:outerShdw blurRad="50800" dist="50800" dir="5400000" sx="1000" sy="1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spc="50" dirty="0">
                <a:ln w="11430">
                  <a:noFill/>
                </a:ln>
                <a:solidFill>
                  <a:srgbClr val="2C42E4"/>
                </a:solidFill>
                <a:effectLst>
                  <a:outerShdw blurRad="50800" dist="50800" dir="5400000" sx="1000" sy="1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зупинятися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досягнутому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людям: </a:t>
            </a:r>
            <a:b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все, </a:t>
            </a: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робиться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робиться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spc="50" dirty="0" err="1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кращого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Треба вірити </a:t>
            </a:r>
            <a:b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неймовірне, </a:t>
            </a:r>
            <a:b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щоб зробити </a:t>
            </a:r>
            <a:b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усе неможливе»</a:t>
            </a: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spc="50" dirty="0">
                <a:ln w="11430"/>
                <a:solidFill>
                  <a:srgbClr val="2C42E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br>
              <a:rPr lang="ru-RU" sz="31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03">
            <a:off x="714115" y="2318839"/>
            <a:ext cx="4217338" cy="37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7"/>
            <a:ext cx="8448213" cy="6283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55576" y="2999874"/>
            <a:ext cx="6422504" cy="80486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1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endParaRPr lang="ru-RU" sz="1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88900">
                  <a:srgbClr val="2C42E4">
                    <a:alpha val="57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неповторний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дар, </a:t>
            </a:r>
            <a:endParaRPr lang="ru-RU" sz="1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88900">
                  <a:srgbClr val="2C42E4">
                    <a:alpha val="57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помітити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віднайти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відшліфувати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88900">
                  <a:srgbClr val="2C42E4">
                    <a:alpha val="57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засяє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заіскриться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коштовним</a:t>
            </a:r>
            <a:r>
              <a:rPr lang="ru-RU" sz="1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діамантом</a:t>
            </a:r>
            <a:r>
              <a:rPr lang="ru-RU" sz="1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88900">
                    <a:srgbClr val="2C42E4">
                      <a:alpha val="57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80727"/>
            <a:ext cx="4608512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</a:t>
            </a:r>
          </a:p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кредо: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256">
            <a:off x="4023906" y="811332"/>
            <a:ext cx="4535488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8123"/>
            <a:ext cx="8424936" cy="6318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11775" y="4025957"/>
            <a:ext cx="7370740" cy="864096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uk-UA" sz="3400" b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«Особливості розвитку, навчання та виховання дітей з особливими освітніми потребами в умовах інклюзивного навчання»</a:t>
            </a:r>
            <a:endParaRPr lang="ru-RU" sz="3400" b="1" dirty="0">
              <a:solidFill>
                <a:srgbClr val="1703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7634" y="371106"/>
            <a:ext cx="8136904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500" b="1" i="1" dirty="0" smtClean="0">
                <a:solidFill>
                  <a:srgbClr val="2C4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Давиденко Юлія Володимирівна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асистент вчителя в інклюзивному класі  </a:t>
            </a:r>
          </a:p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Путивльського ліцею №1 ім. Р.Руднєва Путивльської міської ради</a:t>
            </a:r>
          </a:p>
          <a:p>
            <a:pPr algn="ctr"/>
            <a:r>
              <a:rPr lang="uk-UA" sz="2000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algn="ctr"/>
            <a:r>
              <a:rPr lang="uk-UA" sz="2000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Дата народження: 27.07.1979 року</a:t>
            </a:r>
          </a:p>
          <a:p>
            <a:pPr algn="ctr"/>
            <a:r>
              <a:rPr lang="uk-UA" sz="2000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Педагогічний стаж: 5 років</a:t>
            </a:r>
          </a:p>
          <a:p>
            <a:pPr algn="ctr"/>
            <a:r>
              <a:rPr lang="uk-UA" sz="2000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Категорія: 10 розряд</a:t>
            </a:r>
          </a:p>
          <a:p>
            <a:pPr algn="ctr"/>
            <a:r>
              <a:rPr lang="uk-UA" sz="2000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Підвищення кваліфікації: 01.12.2021року</a:t>
            </a:r>
          </a:p>
          <a:p>
            <a:pPr algn="just"/>
            <a:r>
              <a:rPr lang="uk-UA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2C4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349503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 – МЕТОДИЧНА ПРОБЛЕМА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7093" y="472514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САМООСВІТА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6738" y="525945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«Дидактичні ігри як засіб навчання, виховання і розвитку дітей з особливими освітніми потребами»</a:t>
            </a:r>
            <a:endParaRPr lang="ru-RU" sz="2400" b="1" dirty="0">
              <a:solidFill>
                <a:srgbClr val="1703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7" y="1606696"/>
            <a:ext cx="3119562" cy="19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1" y="371485"/>
            <a:ext cx="8496945" cy="633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248" y="404664"/>
            <a:ext cx="5486400" cy="566738"/>
          </a:xfrm>
        </p:spPr>
        <p:txBody>
          <a:bodyPr>
            <a:noAutofit/>
          </a:bodyPr>
          <a:lstStyle/>
          <a:p>
            <a:pPr algn="just"/>
            <a:r>
              <a:rPr lang="uk-UA" sz="3200" i="1" dirty="0" smtClean="0">
                <a:solidFill>
                  <a:srgbClr val="2C4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uk-UA" sz="3200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endParaRPr lang="ru-RU" sz="3200" i="1" dirty="0">
              <a:solidFill>
                <a:srgbClr val="1703A9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908720"/>
            <a:ext cx="8280920" cy="432048"/>
          </a:xfrm>
        </p:spPr>
        <p:txBody>
          <a:bodyPr>
            <a:noAutofit/>
          </a:bodyPr>
          <a:lstStyle/>
          <a:p>
            <a:pPr algn="just"/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26.06.1998 року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 Путивльське педагогічне училище ім. С, В. Руднєва за спеціальністю «Початкове навчання» і здобула кваліфікацію вчителя початкових класів, вихователя групи продовженого дня.</a:t>
            </a:r>
          </a:p>
          <a:p>
            <a:pPr algn="just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30.06 2005 року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 Сумський державний педагогічний університет ім. </a:t>
            </a:r>
          </a:p>
          <a:p>
            <a:pPr algn="just"/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С. Макаренка і отримала базову вищу  освіта за напрямом підготовки «Педагогічна освіта» та здобула кваліфікацію бакалавра педагогічної освіти, вчителя біології.</a:t>
            </a:r>
          </a:p>
          <a:p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30.06.2006 року </a:t>
            </a: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  Сумський державний педагогічний університет ім. А. С. Макаренка і отримала повну вищу освіту за спеціальністю «Педагогіка і методика середньої освіти. Біологія. Практична психологія. Та здобула кваліфікацію вчителя біології, валеології та основ екології, практичного психолога у закладах освіти.. </a:t>
            </a:r>
            <a:b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34" y="3931284"/>
            <a:ext cx="2229624" cy="1672218"/>
          </a:xfrm>
          <a:prstGeom prst="rect">
            <a:avLst/>
          </a:prstGeom>
          <a:ln w="190500" cap="sq">
            <a:solidFill>
              <a:srgbClr val="FF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13">
            <a:off x="6456385" y="4140157"/>
            <a:ext cx="2176355" cy="1632266"/>
          </a:xfrm>
          <a:prstGeom prst="rect">
            <a:avLst/>
          </a:prstGeom>
          <a:ln w="190500" cap="sq">
            <a:solidFill>
              <a:srgbClr val="66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925">
            <a:off x="4911987" y="5156946"/>
            <a:ext cx="2261976" cy="1696482"/>
          </a:xfrm>
          <a:prstGeom prst="rect">
            <a:avLst/>
          </a:prstGeom>
          <a:ln w="190500" cap="sq">
            <a:solidFill>
              <a:srgbClr val="FF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611">
            <a:off x="481145" y="4147200"/>
            <a:ext cx="2191211" cy="1643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704">
            <a:off x="1830574" y="5225444"/>
            <a:ext cx="2270181" cy="170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8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69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9" y="459557"/>
            <a:ext cx="8208912" cy="6156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840760" cy="1070794"/>
          </a:xfrm>
        </p:spPr>
        <p:txBody>
          <a:bodyPr>
            <a:noAutofit/>
          </a:bodyPr>
          <a:lstStyle/>
          <a:p>
            <a:pPr algn="ctr"/>
            <a:r>
              <a:rPr lang="uk-UA" sz="3500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 ТРУДОВОЇ  ТА ПРОФЕСІЙНОЇ  ДІЯЛЬНОСТІ</a:t>
            </a:r>
            <a:endParaRPr lang="ru-RU" sz="3500" i="1" dirty="0">
              <a:solidFill>
                <a:srgbClr val="1703A9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27584" y="1628800"/>
            <a:ext cx="7704855" cy="804862"/>
          </a:xfrm>
        </p:spPr>
        <p:txBody>
          <a:bodyPr>
            <a:normAutofit fontScale="25000" lnSpcReduction="20000"/>
          </a:bodyPr>
          <a:lstStyle/>
          <a:p>
            <a:r>
              <a:rPr lang="uk-UA" sz="1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01.09. 2021 </a:t>
            </a:r>
            <a:r>
              <a:rPr lang="uk-UA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і дотепер  працюю в Путивльському ліцеї №1 ім. Р. Руднєва Путивльської міської ради на посаді асистента вчителя</a:t>
            </a:r>
          </a:p>
          <a:p>
            <a:endParaRPr lang="uk-UA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02.07.2012 –25.10.2018 – </a:t>
            </a:r>
            <a:r>
              <a:rPr lang="uk-UA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фахівець із соціальної роботи у Путивльському районному центрі соціальних служб для сім’ї, дітей та молоді.</a:t>
            </a:r>
          </a:p>
          <a:p>
            <a:endParaRPr lang="uk-UA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11.10.2004 – 28.02.2005 – </a:t>
            </a:r>
            <a:r>
              <a:rPr lang="uk-UA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гурткової роботи Центру позашкільної роботи</a:t>
            </a:r>
          </a:p>
          <a:p>
            <a:endParaRPr lang="uk-UA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12.09.2000-16.08.2004– </a:t>
            </a:r>
            <a:r>
              <a:rPr lang="uk-UA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дошкільної групи Князівської ОШ 1-111 ст.</a:t>
            </a:r>
            <a:endParaRPr lang="ru-RU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0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60" y="1948378"/>
            <a:ext cx="5616624" cy="4212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2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 ЗРОСТАННЯ</a:t>
            </a:r>
            <a:r>
              <a:rPr lang="uk-UA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9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uk-UA" sz="39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9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endParaRPr lang="ru-RU" sz="39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0848">
            <a:off x="-3520" y="3820648"/>
            <a:ext cx="1949208" cy="1949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F67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220725"/>
            <a:ext cx="5595323" cy="39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6" y="188640"/>
            <a:ext cx="8662664" cy="6496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F6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1540"/>
            <a:ext cx="5610316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 </a:t>
            </a:r>
            <a:br>
              <a:rPr lang="ru-RU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1703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ОНЛАЙН - КУРСИ</a:t>
            </a:r>
            <a:endParaRPr lang="ru-RU" dirty="0">
              <a:solidFill>
                <a:srgbClr val="1703A9"/>
              </a:solidFill>
            </a:endParaRPr>
          </a:p>
        </p:txBody>
      </p:sp>
      <p:pic>
        <p:nvPicPr>
          <p:cNvPr id="8" name="Picture 2" descr="Сплоченный коллектив = эффективная команда! | Блог веб-студии «Веста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63" y="621376"/>
            <a:ext cx="1367083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2917297" cy="4128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01" y="1851012"/>
            <a:ext cx="2931788" cy="4149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96" y="2276872"/>
            <a:ext cx="2999035" cy="42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3219</TotalTime>
  <Words>1075</Words>
  <Application>Microsoft Office PowerPoint</Application>
  <PresentationFormat>Экран (4:3)</PresentationFormat>
  <Paragraphs>138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Давиденко Юлії Володимирівни–АСИСТЕНТА ВЧИТЕЛЯ</vt:lpstr>
      <vt:lpstr>ЖИТТЄВЕ КРЕДО:  «Не зупинятися на досягнутому, допомагати людям:  все, що робиться,  робиться  до кращого. Треба вірити  у неймовірне,  щоб зробити  усе неможливе»                                               </vt:lpstr>
      <vt:lpstr>           </vt:lpstr>
      <vt:lpstr>     </vt:lpstr>
      <vt:lpstr>               ОСВІТА</vt:lpstr>
      <vt:lpstr>ДОСВІД  ТРУДОВОЇ  ТА ПРОФЕСІЙНОЇ  ДІЯЛЬНОСТІ</vt:lpstr>
      <vt:lpstr>ПРОФЕСІЙНЕ ЗРОСТАННЯ ПІДВИЩЕННЯ КВАЛІФІКАЦІЇ</vt:lpstr>
      <vt:lpstr>САМООСВІТА     ОНЛАЙН - КУРСИ</vt:lpstr>
      <vt:lpstr>Презентация PowerPoint</vt:lpstr>
      <vt:lpstr>                              ТЕМА САМОРОЗВИТКУ</vt:lpstr>
      <vt:lpstr>Презентация PowerPoint</vt:lpstr>
      <vt:lpstr>Захопившись грою, діти не помічають, що навчаються.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Pavilion</dc:creator>
  <cp:lastModifiedBy>davidenko2779@mail.ru</cp:lastModifiedBy>
  <cp:revision>244</cp:revision>
  <dcterms:created xsi:type="dcterms:W3CDTF">2022-01-26T09:12:05Z</dcterms:created>
  <dcterms:modified xsi:type="dcterms:W3CDTF">2022-11-27T14:48:54Z</dcterms:modified>
</cp:coreProperties>
</file>