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6" r:id="rId3"/>
    <p:sldId id="267" r:id="rId4"/>
    <p:sldId id="268" r:id="rId5"/>
    <p:sldId id="271" r:id="rId6"/>
    <p:sldId id="273" r:id="rId7"/>
    <p:sldId id="272" r:id="rId8"/>
    <p:sldId id="265" r:id="rId9"/>
    <p:sldId id="264" r:id="rId10"/>
    <p:sldId id="257" r:id="rId11"/>
    <p:sldId id="258" r:id="rId12"/>
    <p:sldId id="259" r:id="rId13"/>
    <p:sldId id="260" r:id="rId14"/>
    <p:sldId id="262" r:id="rId15"/>
    <p:sldId id="261" r:id="rId16"/>
    <p:sldId id="256" r:id="rId17"/>
    <p:sldId id="281" r:id="rId18"/>
    <p:sldId id="280" r:id="rId19"/>
    <p:sldId id="275" r:id="rId20"/>
    <p:sldId id="278" r:id="rId21"/>
    <p:sldId id="279" r:id="rId22"/>
    <p:sldId id="274" r:id="rId23"/>
    <p:sldId id="276" r:id="rId24"/>
    <p:sldId id="283" r:id="rId25"/>
    <p:sldId id="277" r:id="rId26"/>
    <p:sldId id="28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211869E-0EFF-459C-B4EB-A4CB6FCC4631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FEA458A-F57D-4F24-8E71-35E1A985740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smil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271"/>
            <a:ext cx="3472884" cy="27660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90" y="3637602"/>
            <a:ext cx="3104594" cy="28737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загруженное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169" y="3760377"/>
            <a:ext cx="3387932" cy="27409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Desktop\images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169" y="202362"/>
            <a:ext cx="3408295" cy="31315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75656" y="2850341"/>
            <a:ext cx="475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latin typeface="Monotype Corsiva" pitchFamily="66" charset="0"/>
              </a:rPr>
              <a:t>      Мій настрій</a:t>
            </a:r>
            <a:endParaRPr lang="ru-RU" sz="4000" b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19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484784"/>
            <a:ext cx="2952328" cy="2520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27" name="Picture 3" descr="C:\Users\user\Desktop\загруженное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93096"/>
            <a:ext cx="3024336" cy="23911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TextBox 1"/>
          <p:cNvSpPr txBox="1"/>
          <p:nvPr/>
        </p:nvSpPr>
        <p:spPr>
          <a:xfrm>
            <a:off x="323528" y="620688"/>
            <a:ext cx="66967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rgbClr val="0070C0"/>
                </a:solidFill>
                <a:latin typeface="Monotype Corsiva" pitchFamily="66" charset="0"/>
              </a:rPr>
              <a:t>До 3-місячного віку діти не вміють сміятися</a:t>
            </a:r>
            <a:endParaRPr lang="ru-RU" sz="40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35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загруженное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933056"/>
            <a:ext cx="3096344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88640"/>
            <a:ext cx="3267447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548680"/>
            <a:ext cx="51845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На 40% частіше страждають від серцевих захворювань похмурі  люди порівняно з веселими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2052" name="Picture 4" descr="C:\Users\user\Desktop\загруженное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449285"/>
            <a:ext cx="4032448" cy="29239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91226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653659"/>
            <a:ext cx="3378521" cy="20305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user\Desktop\images (1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785" y="4368584"/>
            <a:ext cx="2622897" cy="2381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user\Desktop\images (1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4664"/>
            <a:ext cx="3030538" cy="27363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9352" y="332656"/>
            <a:ext cx="590883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uk-UA" sz="3000" b="1" dirty="0" smtClean="0">
                <a:solidFill>
                  <a:srgbClr val="0070C0"/>
                </a:solidFill>
                <a:latin typeface="Monotype Corsiva" pitchFamily="66" charset="0"/>
              </a:rPr>
              <a:t>100 </a:t>
            </a:r>
            <a:r>
              <a:rPr lang="uk-UA" sz="3000" b="1" dirty="0" err="1" smtClean="0">
                <a:solidFill>
                  <a:srgbClr val="0070C0"/>
                </a:solidFill>
                <a:latin typeface="Monotype Corsiva" pitchFamily="66" charset="0"/>
              </a:rPr>
              <a:t>км\год</a:t>
            </a:r>
            <a:r>
              <a:rPr lang="uk-UA" sz="3000" b="1" dirty="0" smtClean="0">
                <a:solidFill>
                  <a:srgbClr val="0070C0"/>
                </a:solidFill>
                <a:latin typeface="Monotype Corsiva" pitchFamily="66" charset="0"/>
              </a:rPr>
              <a:t>  - з такою швидкістю повітря виривається  з легень людини;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sz="3000" b="1" dirty="0" smtClean="0">
                <a:solidFill>
                  <a:srgbClr val="7030A0"/>
                </a:solidFill>
                <a:latin typeface="Monotype Corsiva" pitchFamily="66" charset="0"/>
              </a:rPr>
              <a:t>17 </a:t>
            </a:r>
            <a:r>
              <a:rPr lang="uk-UA" sz="3000" b="1" dirty="0" err="1" smtClean="0">
                <a:solidFill>
                  <a:srgbClr val="7030A0"/>
                </a:solidFill>
                <a:latin typeface="Monotype Corsiva" pitchFamily="66" charset="0"/>
              </a:rPr>
              <a:t>хв</a:t>
            </a:r>
            <a:r>
              <a:rPr lang="uk-UA" sz="3000" b="1" dirty="0" smtClean="0">
                <a:solidFill>
                  <a:srgbClr val="7030A0"/>
                </a:solidFill>
                <a:latin typeface="Monotype Corsiva" pitchFamily="66" charset="0"/>
              </a:rPr>
              <a:t> сміху продовжує життя на </a:t>
            </a:r>
            <a:r>
              <a:rPr lang="uk-UA" sz="3000" b="1" dirty="0" err="1" smtClean="0">
                <a:solidFill>
                  <a:srgbClr val="7030A0"/>
                </a:solidFill>
                <a:latin typeface="Monotype Corsiva" pitchFamily="66" charset="0"/>
              </a:rPr>
              <a:t>на</a:t>
            </a:r>
            <a:r>
              <a:rPr lang="uk-UA" sz="3000" b="1" dirty="0" smtClean="0">
                <a:solidFill>
                  <a:srgbClr val="7030A0"/>
                </a:solidFill>
                <a:latin typeface="Monotype Corsiva" pitchFamily="66" charset="0"/>
              </a:rPr>
              <a:t> 1 рік;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sz="3000" b="1" dirty="0" smtClean="0">
                <a:solidFill>
                  <a:srgbClr val="00B0F0"/>
                </a:solidFill>
                <a:latin typeface="Monotype Corsiva" pitchFamily="66" charset="0"/>
              </a:rPr>
              <a:t>людина може безперервно сміятися  максимум годину;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sz="3000" b="1" dirty="0" smtClean="0">
                <a:solidFill>
                  <a:schemeClr val="tx2"/>
                </a:solidFill>
                <a:latin typeface="Monotype Corsiva" pitchFamily="66" charset="0"/>
              </a:rPr>
              <a:t>17 м'язів обличчя працюють , коли ми усміхаємося , а коли похмурі </a:t>
            </a:r>
            <a:r>
              <a:rPr lang="uk-UA" sz="3200" b="1" dirty="0" smtClean="0">
                <a:solidFill>
                  <a:schemeClr val="tx2"/>
                </a:solidFill>
                <a:latin typeface="Monotype Corsiva" pitchFamily="66" charset="0"/>
              </a:rPr>
              <a:t>- 40</a:t>
            </a:r>
          </a:p>
          <a:p>
            <a:endParaRPr lang="uk-UA" sz="2400" b="1" dirty="0" smtClean="0">
              <a:latin typeface="Monotype Corsiva" pitchFamily="66" charset="0"/>
            </a:endParaRPr>
          </a:p>
          <a:p>
            <a:r>
              <a:rPr lang="uk-UA" sz="2400" b="1" dirty="0" smtClean="0">
                <a:latin typeface="Monotype Corsiva" pitchFamily="66" charset="0"/>
              </a:rPr>
              <a:t> </a:t>
            </a:r>
            <a:endParaRPr lang="ru-RU" sz="2400" b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8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334620"/>
            <a:ext cx="2619375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user\Desktop\images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9264" y="1916832"/>
            <a:ext cx="2619375" cy="2232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user\Desktop\images (1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149080"/>
            <a:ext cx="2565648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404664"/>
            <a:ext cx="6192688" cy="2134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300 разів на день сміється звичайна дитина у віці 6 років;  дорослі  ж усміхаються  в середньому 15 разів на добу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4103" name="Picture 7" descr="C:\Users\user\Desktop\images (7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463081"/>
            <a:ext cx="2619375" cy="25582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362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загруженное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76672"/>
            <a:ext cx="3384375" cy="50405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6147" name="Picture 3" descr="C:\Users\user\Desktop\загруженное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56992"/>
            <a:ext cx="4320480" cy="28083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TextBox 1"/>
          <p:cNvSpPr txBox="1"/>
          <p:nvPr/>
        </p:nvSpPr>
        <p:spPr>
          <a:xfrm>
            <a:off x="376139" y="836712"/>
            <a:ext cx="4896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latin typeface="Monotype Corsiva" pitchFamily="66" charset="0"/>
              </a:rPr>
              <a:t>Найвеселіші люди живуть у Бразилії  і на Кубі, а </a:t>
            </a:r>
            <a:r>
              <a:rPr lang="uk-UA" sz="3600" b="1" dirty="0" err="1" smtClean="0">
                <a:latin typeface="Monotype Corsiva" pitchFamily="66" charset="0"/>
              </a:rPr>
              <a:t>найпохмуріші</a:t>
            </a:r>
            <a:r>
              <a:rPr lang="uk-UA" sz="3600" b="1" dirty="0" smtClean="0">
                <a:latin typeface="Monotype Corsiva" pitchFamily="66" charset="0"/>
              </a:rPr>
              <a:t>  – у Скандинавії</a:t>
            </a:r>
            <a:endParaRPr lang="ru-RU" sz="3600" b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76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загруженное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750887"/>
            <a:ext cx="4752528" cy="28868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user\Desktop\загруженное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32656"/>
            <a:ext cx="2952328" cy="3528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332655"/>
            <a:ext cx="496855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«Квітка сміху» </a:t>
            </a:r>
          </a:p>
          <a:p>
            <a:r>
              <a:rPr lang="uk-UA" sz="3200" b="1" dirty="0" smtClean="0">
                <a:latin typeface="Monotype Corsiva" pitchFamily="66" charset="0"/>
              </a:rPr>
              <a:t>Аравійський півострів</a:t>
            </a:r>
          </a:p>
          <a:p>
            <a:r>
              <a:rPr lang="uk-UA" sz="3200" b="1" dirty="0" smtClean="0">
                <a:solidFill>
                  <a:srgbClr val="00B050"/>
                </a:solidFill>
                <a:latin typeface="Monotype Corsiva" pitchFamily="66" charset="0"/>
              </a:rPr>
              <a:t>Її насіння може викликати  у людини сміх протягом 30-35 хвилин, після чого вона  спокійно і безтурботно засинає.</a:t>
            </a:r>
            <a:endParaRPr lang="ru-RU" sz="3200" b="1" dirty="0">
              <a:solidFill>
                <a:srgbClr val="00B05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9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712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3600" b="1" dirty="0">
              <a:solidFill>
                <a:srgbClr val="FF0000"/>
              </a:solidFill>
              <a:latin typeface="Monotype Corsiva" pitchFamily="66" charset="0"/>
              <a:cs typeface="Times New Roman" pitchFamily="18" charset="0"/>
            </a:endParaRPr>
          </a:p>
          <a:p>
            <a:endParaRPr lang="uk-UA" sz="3600" b="1" dirty="0" smtClean="0">
              <a:solidFill>
                <a:srgbClr val="FF0000"/>
              </a:solidFill>
              <a:latin typeface="Monotype Corsiva" pitchFamily="66" charset="0"/>
              <a:cs typeface="Times New Roman" pitchFamily="18" charset="0"/>
            </a:endParaRPr>
          </a:p>
          <a:p>
            <a:endParaRPr lang="uk-UA" sz="3600" b="1" dirty="0">
              <a:solidFill>
                <a:srgbClr val="FF0000"/>
              </a:solidFill>
              <a:latin typeface="Monotype Corsiva" pitchFamily="66" charset="0"/>
              <a:cs typeface="Times New Roman" pitchFamily="18" charset="0"/>
            </a:endParaRPr>
          </a:p>
          <a:p>
            <a:endParaRPr lang="ru-RU" sz="3600" b="1" dirty="0">
              <a:solidFill>
                <a:srgbClr val="FF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7170" name="Picture 2" descr="C:\Users\user\Desktop\загруженное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427" y="2815307"/>
            <a:ext cx="2376264" cy="40426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188640"/>
            <a:ext cx="62646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i="1" dirty="0" smtClean="0">
                <a:latin typeface="Monotype Corsiva" pitchFamily="66" charset="0"/>
              </a:rPr>
              <a:t>«Сміх – це сонце: воно проганяє зиму з людського обличчя.»</a:t>
            </a:r>
          </a:p>
          <a:p>
            <a:pPr algn="r"/>
            <a:r>
              <a:rPr lang="uk-UA" sz="5400" b="1" i="1" dirty="0" smtClean="0">
                <a:latin typeface="Monotype Corsiva" pitchFamily="66" charset="0"/>
              </a:rPr>
              <a:t>Віктор Гюго</a:t>
            </a:r>
            <a:endParaRPr lang="ru-RU" sz="5400" b="1" i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54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6632"/>
            <a:ext cx="856895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err="1" smtClean="0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Визначте</a:t>
            </a:r>
            <a:r>
              <a:rPr lang="ru-RU" sz="4400" b="1" dirty="0" smtClean="0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власний</a:t>
            </a:r>
            <a:r>
              <a:rPr lang="ru-RU" sz="4400" b="1" dirty="0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настрій</a:t>
            </a:r>
            <a:r>
              <a:rPr lang="ru-RU" sz="4400" b="1" dirty="0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 за </a:t>
            </a:r>
            <a:r>
              <a:rPr lang="ru-RU" sz="4400" b="1" dirty="0" err="1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допомогою</a:t>
            </a:r>
            <a:r>
              <a:rPr lang="ru-RU" sz="4400" b="1" dirty="0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дієслів</a:t>
            </a:r>
            <a:r>
              <a:rPr lang="ru-RU" sz="4400" b="1" dirty="0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: </a:t>
            </a:r>
            <a:endParaRPr lang="ru-RU" sz="4400" b="1" dirty="0" smtClean="0">
              <a:solidFill>
                <a:srgbClr val="7030A0"/>
              </a:solidFill>
              <a:latin typeface="Monotype Corsiva" pitchFamily="66" charset="0"/>
              <a:cs typeface="Times New Roman" pitchFamily="18" charset="0"/>
            </a:endParaRPr>
          </a:p>
          <a:p>
            <a:r>
              <a:rPr lang="ru-RU" sz="4400" b="1" dirty="0" err="1" smtClean="0">
                <a:latin typeface="Monotype Corsiva" pitchFamily="66" charset="0"/>
                <a:cs typeface="Times New Roman" pitchFamily="18" charset="0"/>
              </a:rPr>
              <a:t>хвилююся</a:t>
            </a:r>
            <a:r>
              <a:rPr lang="ru-RU" sz="4400" b="1" dirty="0">
                <a:latin typeface="Monotype Corsiva" pitchFamily="66" charset="0"/>
                <a:cs typeface="Times New Roman" pitchFamily="18" charset="0"/>
              </a:rPr>
              <a:t>, </a:t>
            </a:r>
            <a:r>
              <a:rPr lang="ru-RU" sz="4400" b="1" dirty="0" err="1">
                <a:latin typeface="Monotype Corsiva" pitchFamily="66" charset="0"/>
                <a:cs typeface="Times New Roman" pitchFamily="18" charset="0"/>
              </a:rPr>
              <a:t>сподіваюся</a:t>
            </a:r>
            <a:r>
              <a:rPr lang="ru-RU" sz="4400" b="1" dirty="0">
                <a:latin typeface="Monotype Corsiva" pitchFamily="66" charset="0"/>
                <a:cs typeface="Times New Roman" pitchFamily="18" charset="0"/>
              </a:rPr>
              <a:t>, </a:t>
            </a:r>
            <a:r>
              <a:rPr lang="ru-RU" sz="4400" b="1" dirty="0" err="1">
                <a:latin typeface="Monotype Corsiva" pitchFamily="66" charset="0"/>
                <a:cs typeface="Times New Roman" pitchFamily="18" charset="0"/>
              </a:rPr>
              <a:t>тривожуся</a:t>
            </a:r>
            <a:r>
              <a:rPr lang="ru-RU" sz="4400" b="1" dirty="0">
                <a:latin typeface="Monotype Corsiva" pitchFamily="66" charset="0"/>
                <a:cs typeface="Times New Roman" pitchFamily="18" charset="0"/>
              </a:rPr>
              <a:t>, </a:t>
            </a:r>
            <a:r>
              <a:rPr lang="ru-RU" sz="4400" b="1" dirty="0" err="1">
                <a:latin typeface="Monotype Corsiva" pitchFamily="66" charset="0"/>
                <a:cs typeface="Times New Roman" pitchFamily="18" charset="0"/>
              </a:rPr>
              <a:t>радію</a:t>
            </a:r>
            <a:r>
              <a:rPr lang="ru-RU" sz="4400" b="1" dirty="0" smtClean="0">
                <a:latin typeface="Monotype Corsiva" pitchFamily="66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latin typeface="Monotype Corsiva" pitchFamily="66" charset="0"/>
                <a:cs typeface="Times New Roman" pitchFamily="18" charset="0"/>
              </a:rPr>
              <a:t>очікую</a:t>
            </a:r>
            <a:r>
              <a:rPr lang="ru-RU" sz="4400" b="1" dirty="0" smtClean="0">
                <a:latin typeface="Monotype Corsiva" pitchFamily="66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latin typeface="Monotype Corsiva" pitchFamily="66" charset="0"/>
                <a:cs typeface="Times New Roman" pitchFamily="18" charset="0"/>
              </a:rPr>
              <a:t>вірю</a:t>
            </a:r>
            <a:r>
              <a:rPr lang="ru-RU" sz="4400" b="1" dirty="0" smtClean="0">
                <a:latin typeface="Monotype Corsiva" pitchFamily="66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latin typeface="Monotype Corsiva" pitchFamily="66" charset="0"/>
                <a:cs typeface="Times New Roman" pitchFamily="18" charset="0"/>
              </a:rPr>
              <a:t>надіюся</a:t>
            </a:r>
            <a:r>
              <a:rPr lang="ru-RU" sz="4400" b="1" dirty="0" smtClean="0">
                <a:latin typeface="Monotype Corsiva" pitchFamily="66" charset="0"/>
                <a:cs typeface="Times New Roman" pitchFamily="18" charset="0"/>
              </a:rPr>
              <a:t>.  </a:t>
            </a:r>
            <a:endParaRPr lang="ru-RU" sz="4400" b="1" dirty="0"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1026" name="Picture 2" descr="C:\Users\user\Pictures\загруженное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717032"/>
            <a:ext cx="4392488" cy="26642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39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277945"/>
            <a:ext cx="885698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solidFill>
                  <a:srgbClr val="7030A0"/>
                </a:solidFill>
                <a:latin typeface="Monotype Corsiva" pitchFamily="66" charset="0"/>
              </a:rPr>
              <a:t>Чи варто бути оптимістом?</a:t>
            </a:r>
          </a:p>
          <a:p>
            <a:pPr algn="ctr"/>
            <a:r>
              <a:rPr lang="uk-UA" sz="4000" b="1" dirty="0" smtClean="0">
                <a:solidFill>
                  <a:srgbClr val="7030A0"/>
                </a:solidFill>
                <a:latin typeface="Monotype Corsiva" pitchFamily="66" charset="0"/>
              </a:rPr>
              <a:t>Різні життєві позиції царя  Плаксія та </a:t>
            </a:r>
            <a:r>
              <a:rPr lang="uk-UA" sz="4000" b="1" dirty="0" err="1" smtClean="0">
                <a:solidFill>
                  <a:srgbClr val="7030A0"/>
                </a:solidFill>
                <a:latin typeface="Monotype Corsiva" pitchFamily="66" charset="0"/>
              </a:rPr>
              <a:t>Лоскотона</a:t>
            </a:r>
            <a:r>
              <a:rPr lang="uk-UA" sz="4000" b="1" dirty="0" smtClean="0">
                <a:solidFill>
                  <a:srgbClr val="7030A0"/>
                </a:solidFill>
                <a:latin typeface="Monotype Corsiva" pitchFamily="66" charset="0"/>
              </a:rPr>
              <a:t> .</a:t>
            </a:r>
          </a:p>
          <a:p>
            <a:pPr algn="ctr"/>
            <a:endParaRPr lang="uk-UA" sz="4000" b="1" dirty="0">
              <a:solidFill>
                <a:srgbClr val="7030A0"/>
              </a:solidFill>
              <a:latin typeface="Monotype Corsiva" pitchFamily="66" charset="0"/>
            </a:endParaRPr>
          </a:p>
          <a:p>
            <a:pPr algn="r"/>
            <a:endParaRPr lang="uk-UA" sz="3200" b="1" dirty="0" smtClean="0">
              <a:latin typeface="Monotype Corsiva" pitchFamily="66" charset="0"/>
            </a:endParaRPr>
          </a:p>
          <a:p>
            <a:pPr algn="r"/>
            <a:endParaRPr lang="uk-UA" sz="3200" b="1" dirty="0">
              <a:latin typeface="Monotype Corsiva" pitchFamily="66" charset="0"/>
            </a:endParaRPr>
          </a:p>
          <a:p>
            <a:pPr algn="r"/>
            <a:r>
              <a:rPr lang="uk-UA" sz="3200" b="1" dirty="0" smtClean="0">
                <a:latin typeface="Monotype Corsiva" pitchFamily="66" charset="0"/>
              </a:rPr>
              <a:t>Справжній оптимізм ґрунтується не на впевненості, що все буде добре, а на переконанні, що не все буде погано.</a:t>
            </a:r>
          </a:p>
          <a:p>
            <a:pPr algn="r"/>
            <a:r>
              <a:rPr lang="uk-UA" sz="4000" b="1" dirty="0" smtClean="0">
                <a:latin typeface="Monotype Corsiva" pitchFamily="66" charset="0"/>
              </a:rPr>
              <a:t>Ж.</a:t>
            </a:r>
            <a:r>
              <a:rPr lang="uk-UA" sz="4000" b="1" dirty="0" err="1" smtClean="0">
                <a:latin typeface="Monotype Corsiva" pitchFamily="66" charset="0"/>
              </a:rPr>
              <a:t>Дютур</a:t>
            </a:r>
            <a:endParaRPr lang="ru-RU" sz="4000" b="1" dirty="0">
              <a:latin typeface="Monotype Corsiva" pitchFamily="66" charset="0"/>
            </a:endParaRPr>
          </a:p>
        </p:txBody>
      </p:sp>
      <p:pic>
        <p:nvPicPr>
          <p:cNvPr id="1026" name="Picture 2" descr="C:\Users\user\Desktop\images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97153"/>
            <a:ext cx="2808312" cy="1912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91328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4294967295"/>
          </p:nvPr>
        </p:nvSpPr>
        <p:spPr>
          <a:xfrm>
            <a:off x="3214678" y="785794"/>
            <a:ext cx="5543560" cy="557216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/>
              <a:t>   </a:t>
            </a:r>
            <a:r>
              <a:rPr lang="uk-UA" sz="3600" b="1" dirty="0" smtClean="0">
                <a:latin typeface="Monotype Corsiva" pitchFamily="66" charset="0"/>
              </a:rPr>
              <a:t>життєрадісні, бадьорі люди, твердо вірять в краще майбутнє, в успіх.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   </a:t>
            </a:r>
            <a:endParaRPr lang="uk-UA" sz="4000" dirty="0" smtClean="0"/>
          </a:p>
          <a:p>
            <a:pPr>
              <a:buNone/>
            </a:pPr>
            <a:r>
              <a:rPr lang="uk-UA" sz="3600" b="1" dirty="0" smtClean="0">
                <a:latin typeface="Monotype Corsiva" pitchFamily="66" charset="0"/>
              </a:rPr>
              <a:t>перейняті смутком, безнадією, зневірою в успіх, у краще майбутнє людей.</a:t>
            </a:r>
            <a:endParaRPr lang="ru-RU" sz="3600" b="1" dirty="0">
              <a:latin typeface="Monotype Corsiva" pitchFamily="66" charset="0"/>
            </a:endParaRPr>
          </a:p>
        </p:txBody>
      </p:sp>
      <p:sp>
        <p:nvSpPr>
          <p:cNvPr id="8" name="Усміхнене обличчя 7"/>
          <p:cNvSpPr/>
          <p:nvPr/>
        </p:nvSpPr>
        <p:spPr>
          <a:xfrm>
            <a:off x="428596" y="357166"/>
            <a:ext cx="2343204" cy="2135730"/>
          </a:xfrm>
          <a:prstGeom prst="smileyFac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Усміхнене обличчя 8"/>
          <p:cNvSpPr/>
          <p:nvPr/>
        </p:nvSpPr>
        <p:spPr>
          <a:xfrm>
            <a:off x="428596" y="3789040"/>
            <a:ext cx="2415212" cy="2088232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кутник 5"/>
          <p:cNvSpPr/>
          <p:nvPr/>
        </p:nvSpPr>
        <p:spPr>
          <a:xfrm>
            <a:off x="3419872" y="0"/>
            <a:ext cx="511256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6600" b="1" cap="none" spc="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Оптимісти</a:t>
            </a:r>
            <a:endParaRPr lang="ru-RU" sz="6600" b="1" cap="none" spc="0" dirty="0">
              <a:ln w="1143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3419872" y="2852936"/>
            <a:ext cx="532859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6600" b="1" cap="none" spc="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Песимісти</a:t>
            </a:r>
            <a:endParaRPr lang="ru-RU" sz="6600" b="1" cap="none" spc="0" dirty="0">
              <a:ln w="1143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5580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7623" y="332656"/>
            <a:ext cx="4429725" cy="19442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4400" dirty="0" smtClean="0">
                <a:solidFill>
                  <a:srgbClr val="FF0000"/>
                </a:solidFill>
                <a:latin typeface="Monotype Corsiva" pitchFamily="66" charset="0"/>
              </a:rPr>
              <a:t>Василь Симоненко </a:t>
            </a:r>
            <a:br>
              <a:rPr lang="uk-UA" sz="4400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uk-UA" sz="4400" dirty="0" smtClean="0">
                <a:solidFill>
                  <a:srgbClr val="FF0000"/>
                </a:solidFill>
                <a:latin typeface="Monotype Corsiva" pitchFamily="66" charset="0"/>
              </a:rPr>
              <a:t>(1935-1963)</a:t>
            </a:r>
            <a:endParaRPr lang="ru-RU" sz="44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8" name="Рисунок 7" descr="vasilij-simonenko.jpg"/>
          <p:cNvPicPr>
            <a:picLocks noChangeAspect="1"/>
          </p:cNvPicPr>
          <p:nvPr/>
        </p:nvPicPr>
        <p:blipFill>
          <a:blip r:embed="rId2" cstate="print"/>
          <a:srcRect l="6182" r="4173"/>
          <a:stretch>
            <a:fillRect/>
          </a:stretch>
        </p:blipFill>
        <p:spPr>
          <a:xfrm>
            <a:off x="4644007" y="188641"/>
            <a:ext cx="4390945" cy="63864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5658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школа\Новая папка (3)\Т.І\symon1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500174"/>
            <a:ext cx="5261386" cy="5357826"/>
          </a:xfrm>
          <a:prstGeom prst="rect">
            <a:avLst/>
          </a:prstGeom>
          <a:noFill/>
        </p:spPr>
      </p:pic>
      <p:sp>
        <p:nvSpPr>
          <p:cNvPr id="4" name="Прямокутник 3"/>
          <p:cNvSpPr/>
          <p:nvPr/>
        </p:nvSpPr>
        <p:spPr>
          <a:xfrm>
            <a:off x="0" y="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8800" b="1" cap="none" spc="0" dirty="0" smtClean="0">
                <a:ln w="11430">
                  <a:solidFill>
                    <a:schemeClr val="tx1"/>
                  </a:solidFill>
                </a:ln>
                <a:solidFill>
                  <a:srgbClr val="FF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Плаксій</a:t>
            </a:r>
            <a:endParaRPr lang="ru-RU" sz="8800" b="1" cap="none" spc="0" dirty="0">
              <a:ln w="11430">
                <a:solidFill>
                  <a:schemeClr val="tx1"/>
                </a:solidFill>
              </a:ln>
              <a:solidFill>
                <a:srgbClr val="FFFF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643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школа\Новая папка (3)\Т.І\Симоненко\tsar_plaksij2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468955"/>
            <a:ext cx="4357718" cy="5389045"/>
          </a:xfrm>
          <a:prstGeom prst="rect">
            <a:avLst/>
          </a:prstGeom>
          <a:noFill/>
        </p:spPr>
      </p:pic>
      <p:sp>
        <p:nvSpPr>
          <p:cNvPr id="4" name="Прямокутник 3"/>
          <p:cNvSpPr/>
          <p:nvPr/>
        </p:nvSpPr>
        <p:spPr>
          <a:xfrm>
            <a:off x="0" y="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8800" b="1" cap="none" spc="0" dirty="0" err="1" smtClean="0">
                <a:ln w="11430">
                  <a:solidFill>
                    <a:schemeClr val="tx1"/>
                  </a:solidFill>
                </a:ln>
                <a:solidFill>
                  <a:srgbClr val="FF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Лоскотон</a:t>
            </a:r>
            <a:endParaRPr lang="ru-RU" sz="8800" b="1" cap="none" spc="0" dirty="0">
              <a:ln w="11430">
                <a:solidFill>
                  <a:schemeClr val="tx1"/>
                </a:solidFill>
              </a:ln>
              <a:solidFill>
                <a:srgbClr val="FFFF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028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970" y="404664"/>
            <a:ext cx="84285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3600" b="1" dirty="0">
                <a:solidFill>
                  <a:srgbClr val="7030A0"/>
                </a:solidFill>
                <a:latin typeface="Monotype Corsiva" pitchFamily="66" charset="0"/>
              </a:rPr>
              <a:t>«</a:t>
            </a:r>
            <a:r>
              <a:rPr lang="ru-RU" sz="3600" b="1" dirty="0" err="1">
                <a:solidFill>
                  <a:srgbClr val="7030A0"/>
                </a:solidFill>
                <a:latin typeface="Monotype Corsiva" pitchFamily="66" charset="0"/>
              </a:rPr>
              <a:t>Ланцюжок</a:t>
            </a:r>
            <a:r>
              <a:rPr lang="ru-RU" sz="3600" b="1" dirty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latin typeface="Monotype Corsiva" pitchFamily="66" charset="0"/>
              </a:rPr>
              <a:t>оптимістичного</a:t>
            </a:r>
            <a:r>
              <a:rPr lang="ru-RU" sz="3600" b="1" dirty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latin typeface="Monotype Corsiva" pitchFamily="66" charset="0"/>
              </a:rPr>
              <a:t>мислення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»</a:t>
            </a:r>
          </a:p>
          <a:p>
            <a:r>
              <a:rPr lang="uk-UA" sz="3600" b="1" dirty="0" smtClean="0">
                <a:latin typeface="Monotype Corsiva" pitchFamily="66" charset="0"/>
              </a:rPr>
              <a:t>Для себе  я обираю мислення  … , бо…</a:t>
            </a:r>
            <a:endParaRPr lang="ru-RU" sz="3600" b="1" dirty="0">
              <a:latin typeface="Monotype Corsiva" pitchFamily="66" charset="0"/>
            </a:endParaRPr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933056"/>
            <a:ext cx="3816424" cy="25550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22493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480"/>
            <a:ext cx="9144000" cy="5786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0252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476672"/>
            <a:ext cx="792088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FF0000"/>
                </a:solidFill>
                <a:latin typeface="Monotype Corsiva" pitchFamily="66" charset="0"/>
              </a:rPr>
              <a:t>Робота в групах </a:t>
            </a:r>
          </a:p>
          <a:p>
            <a:pPr algn="ctr"/>
            <a:r>
              <a:rPr lang="uk-UA" sz="3600" b="1" dirty="0" smtClean="0">
                <a:solidFill>
                  <a:srgbClr val="7030A0"/>
                </a:solidFill>
                <a:latin typeface="Monotype Corsiva" pitchFamily="66" charset="0"/>
              </a:rPr>
              <a:t>Діаграма Вена </a:t>
            </a:r>
          </a:p>
          <a:p>
            <a:pPr algn="ctr"/>
            <a:r>
              <a:rPr lang="uk-UA" sz="3600" b="1" dirty="0" smtClean="0">
                <a:solidFill>
                  <a:srgbClr val="7030A0"/>
                </a:solidFill>
                <a:latin typeface="Monotype Corsiva" pitchFamily="66" charset="0"/>
              </a:rPr>
              <a:t>План</a:t>
            </a:r>
          </a:p>
          <a:p>
            <a:r>
              <a:rPr lang="uk-UA" sz="3600" b="1" dirty="0" smtClean="0">
                <a:solidFill>
                  <a:srgbClr val="7030A0"/>
                </a:solidFill>
                <a:latin typeface="Monotype Corsiva" pitchFamily="66" charset="0"/>
              </a:rPr>
              <a:t>Відмінне:</a:t>
            </a:r>
          </a:p>
          <a:p>
            <a:pPr marL="742950" indent="-742950">
              <a:buAutoNum type="arabicPeriod"/>
            </a:pPr>
            <a:r>
              <a:rPr lang="uk-UA" sz="3600" b="1" dirty="0" smtClean="0">
                <a:latin typeface="Monotype Corsiva" pitchFamily="66" charset="0"/>
              </a:rPr>
              <a:t>Ставлення автора до героя.</a:t>
            </a:r>
          </a:p>
          <a:p>
            <a:pPr marL="742950" indent="-742950">
              <a:buAutoNum type="arabicPeriod"/>
            </a:pPr>
            <a:r>
              <a:rPr lang="uk-UA" sz="3600" b="1" dirty="0" smtClean="0">
                <a:latin typeface="Monotype Corsiva" pitchFamily="66" charset="0"/>
              </a:rPr>
              <a:t>Зовнішність.</a:t>
            </a:r>
          </a:p>
          <a:p>
            <a:pPr marL="742950" indent="-742950">
              <a:buAutoNum type="arabicPeriod"/>
            </a:pPr>
            <a:r>
              <a:rPr lang="uk-UA" sz="3600" b="1" dirty="0" smtClean="0">
                <a:latin typeface="Monotype Corsiva" pitchFamily="66" charset="0"/>
              </a:rPr>
              <a:t>Добрий чи злий.</a:t>
            </a:r>
          </a:p>
          <a:p>
            <a:pPr marL="742950" indent="-742950">
              <a:buAutoNum type="arabicPeriod"/>
            </a:pPr>
            <a:r>
              <a:rPr lang="uk-UA" sz="3600" b="1" dirty="0" smtClean="0">
                <a:latin typeface="Monotype Corsiva" pitchFamily="66" charset="0"/>
              </a:rPr>
              <a:t>Оптиміст чи песиміст.</a:t>
            </a:r>
          </a:p>
          <a:p>
            <a:pPr marL="742950" indent="-742950">
              <a:buAutoNum type="arabicPeriod"/>
            </a:pPr>
            <a:r>
              <a:rPr lang="uk-UA" sz="3600" b="1" dirty="0" smtClean="0">
                <a:latin typeface="Monotype Corsiva" pitchFamily="66" charset="0"/>
              </a:rPr>
              <a:t>Ставлення героя до людей.</a:t>
            </a:r>
          </a:p>
          <a:p>
            <a:pPr marL="742950" indent="-742950">
              <a:buAutoNum type="arabicPeriod"/>
            </a:pPr>
            <a:r>
              <a:rPr lang="uk-UA" sz="3600" b="1" dirty="0" smtClean="0">
                <a:latin typeface="Monotype Corsiva" pitchFamily="66" charset="0"/>
              </a:rPr>
              <a:t>Ставлення людей до героя.</a:t>
            </a:r>
          </a:p>
          <a:p>
            <a:r>
              <a:rPr lang="uk-UA" sz="3600" b="1" dirty="0" smtClean="0">
                <a:solidFill>
                  <a:srgbClr val="7030A0"/>
                </a:solidFill>
                <a:latin typeface="Monotype Corsiva" pitchFamily="66" charset="0"/>
              </a:rPr>
              <a:t>Спільне</a:t>
            </a:r>
            <a:r>
              <a:rPr lang="uk-UA" sz="3600" b="1" dirty="0">
                <a:solidFill>
                  <a:srgbClr val="7030A0"/>
                </a:solidFill>
                <a:latin typeface="Monotype Corsiva" pitchFamily="66" charset="0"/>
              </a:rPr>
              <a:t>:</a:t>
            </a:r>
          </a:p>
          <a:p>
            <a:endParaRPr lang="uk-UA" sz="3600" b="1" dirty="0" smtClean="0">
              <a:latin typeface="Monotype Corsiva" pitchFamily="66" charset="0"/>
            </a:endParaRPr>
          </a:p>
          <a:p>
            <a:pPr marL="742950" indent="-742950">
              <a:buAutoNum type="arabicPeriod"/>
            </a:pPr>
            <a:endParaRPr lang="uk-UA" sz="3600" b="1" dirty="0" smtClean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88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07996"/>
            <a:ext cx="9144000" cy="5786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кутник 4"/>
          <p:cNvSpPr/>
          <p:nvPr/>
        </p:nvSpPr>
        <p:spPr>
          <a:xfrm>
            <a:off x="0" y="0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6600" b="1" cap="none" spc="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Діаграма Вена</a:t>
            </a:r>
            <a:endParaRPr lang="ru-RU" sz="6600" b="1" cap="none" spc="0" dirty="0">
              <a:ln w="1143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1500174"/>
            <a:ext cx="421484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dirty="0" smtClean="0">
                <a:solidFill>
                  <a:schemeClr val="bg2">
                    <a:lumMod val="75000"/>
                  </a:schemeClr>
                </a:solidFill>
              </a:rPr>
              <a:t>Плаксій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3200" b="1" dirty="0" smtClean="0">
                <a:latin typeface="Monotype Corsiva" pitchFamily="66" charset="0"/>
              </a:rPr>
              <a:t>Автор не любить!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3200" b="1" dirty="0" smtClean="0">
                <a:latin typeface="Monotype Corsiva" pitchFamily="66" charset="0"/>
              </a:rPr>
              <a:t>Потворна зовнішність.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3200" b="1" dirty="0" smtClean="0">
                <a:latin typeface="Monotype Corsiva" pitchFamily="66" charset="0"/>
              </a:rPr>
              <a:t>Злий.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3200" b="1" dirty="0" smtClean="0">
                <a:latin typeface="Monotype Corsiva" pitchFamily="66" charset="0"/>
              </a:rPr>
              <a:t>Жорстокий і песимістичний.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3200" b="1" dirty="0" smtClean="0">
                <a:latin typeface="Monotype Corsiva" pitchFamily="66" charset="0"/>
              </a:rPr>
              <a:t>Знущається з  людей </a:t>
            </a:r>
          </a:p>
          <a:p>
            <a:pPr marL="342900" indent="-342900"/>
            <a:r>
              <a:rPr lang="uk-UA" sz="3200" b="1" dirty="0" smtClean="0">
                <a:latin typeface="Monotype Corsiva" pitchFamily="66" charset="0"/>
              </a:rPr>
              <a:t>    своєї країни, народ не любить свого володаря</a:t>
            </a:r>
            <a:r>
              <a:rPr lang="uk-UA" sz="2400" b="1" dirty="0" smtClean="0"/>
              <a:t>.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14942" y="1714488"/>
            <a:ext cx="39290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err="1" smtClean="0">
                <a:solidFill>
                  <a:schemeClr val="bg2">
                    <a:lumMod val="75000"/>
                  </a:schemeClr>
                </a:solidFill>
              </a:rPr>
              <a:t>Лоскотон</a:t>
            </a:r>
            <a:endParaRPr lang="uk-UA" sz="54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uk-UA" sz="2800" b="1" dirty="0" smtClean="0">
                <a:latin typeface="Monotype Corsiva" pitchFamily="66" charset="0"/>
              </a:rPr>
              <a:t>Автор любить, викликає захоплення в читача.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b="1" dirty="0" smtClean="0">
                <a:latin typeface="Monotype Corsiva" pitchFamily="66" charset="0"/>
              </a:rPr>
              <a:t>Приваблива зовнішність.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b="1" dirty="0" smtClean="0">
                <a:latin typeface="Monotype Corsiva" pitchFamily="66" charset="0"/>
              </a:rPr>
              <a:t>Добрий.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b="1" dirty="0" smtClean="0">
                <a:latin typeface="Monotype Corsiva" pitchFamily="66" charset="0"/>
              </a:rPr>
              <a:t>Дарує сміх і радість.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b="1" dirty="0" smtClean="0">
                <a:latin typeface="Monotype Corsiva" pitchFamily="66" charset="0"/>
              </a:rPr>
              <a:t>Розраджує у нелегкому житті; люблять люди; визволяють; </a:t>
            </a:r>
          </a:p>
          <a:p>
            <a:pPr marL="342900" indent="-342900"/>
            <a:r>
              <a:rPr lang="uk-UA" sz="2800" b="1" dirty="0" smtClean="0">
                <a:latin typeface="Monotype Corsiva" pitchFamily="66" charset="0"/>
              </a:rPr>
              <a:t>     піклуються. 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6248" y="2714620"/>
            <a:ext cx="5715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Arial Black" pitchFamily="34" charset="0"/>
              </a:rPr>
              <a:t>Л</a:t>
            </a:r>
            <a:br>
              <a:rPr lang="uk-UA" sz="2800" b="1" dirty="0" smtClean="0">
                <a:latin typeface="Arial Black" pitchFamily="34" charset="0"/>
              </a:rPr>
            </a:br>
            <a:r>
              <a:rPr lang="uk-UA" sz="2800" b="1" dirty="0" smtClean="0">
                <a:latin typeface="Arial Black" pitchFamily="34" charset="0"/>
              </a:rPr>
              <a:t>І</a:t>
            </a:r>
            <a:br>
              <a:rPr lang="uk-UA" sz="2800" b="1" dirty="0" smtClean="0">
                <a:latin typeface="Arial Black" pitchFamily="34" charset="0"/>
              </a:rPr>
            </a:br>
            <a:r>
              <a:rPr lang="uk-UA" sz="2800" b="1" dirty="0" smtClean="0">
                <a:latin typeface="Arial Black" pitchFamily="34" charset="0"/>
              </a:rPr>
              <a:t>Д</a:t>
            </a:r>
            <a:br>
              <a:rPr lang="uk-UA" sz="2800" b="1" dirty="0" smtClean="0">
                <a:latin typeface="Arial Black" pitchFamily="34" charset="0"/>
              </a:rPr>
            </a:br>
            <a:r>
              <a:rPr lang="uk-UA" sz="2800" b="1" dirty="0" smtClean="0">
                <a:latin typeface="Arial Black" pitchFamily="34" charset="0"/>
              </a:rPr>
              <a:t>Е</a:t>
            </a:r>
            <a:br>
              <a:rPr lang="uk-UA" sz="2800" b="1" dirty="0" smtClean="0">
                <a:latin typeface="Arial Black" pitchFamily="34" charset="0"/>
              </a:rPr>
            </a:br>
            <a:r>
              <a:rPr lang="uk-UA" sz="2800" b="1" dirty="0" smtClean="0">
                <a:latin typeface="Arial Black" pitchFamily="34" charset="0"/>
              </a:rPr>
              <a:t>Р</a:t>
            </a:r>
            <a:br>
              <a:rPr lang="uk-UA" sz="2800" b="1" dirty="0" smtClean="0">
                <a:latin typeface="Arial Black" pitchFamily="34" charset="0"/>
              </a:rPr>
            </a:br>
            <a:r>
              <a:rPr lang="uk-UA" sz="2800" b="1" dirty="0" smtClean="0">
                <a:latin typeface="Arial Black" pitchFamily="34" charset="0"/>
              </a:rPr>
              <a:t>И</a:t>
            </a:r>
            <a:endParaRPr lang="ru-RU" sz="28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80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496944" cy="3801576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3600" b="1" dirty="0" err="1" smtClean="0">
                <a:solidFill>
                  <a:srgbClr val="92D050"/>
                </a:solidFill>
                <a:latin typeface="Monotype Corsiva" pitchFamily="66" charset="0"/>
              </a:rPr>
              <a:t>Афірмації</a:t>
            </a:r>
            <a:r>
              <a:rPr lang="ru-RU" sz="3600" b="1" dirty="0" smtClean="0">
                <a:solidFill>
                  <a:srgbClr val="92D050"/>
                </a:solidFill>
                <a:latin typeface="Monotype Corsiva" pitchFamily="66" charset="0"/>
              </a:rPr>
              <a:t> </a:t>
            </a:r>
          </a:p>
          <a:p>
            <a:pPr marL="45720" indent="0">
              <a:buNone/>
            </a:pPr>
            <a:r>
              <a:rPr lang="ru-RU" dirty="0" smtClean="0"/>
              <a:t>• </a:t>
            </a:r>
            <a:r>
              <a:rPr lang="ru-RU" sz="3600" b="1" dirty="0" smtClean="0">
                <a:latin typeface="Monotype Corsiva" pitchFamily="66" charset="0"/>
              </a:rPr>
              <a:t>Я </a:t>
            </a:r>
            <a:r>
              <a:rPr lang="ru-RU" sz="3600" b="1" dirty="0" err="1">
                <a:latin typeface="Monotype Corsiva" pitchFamily="66" charset="0"/>
              </a:rPr>
              <a:t>випромінюю</a:t>
            </a:r>
            <a:r>
              <a:rPr lang="ru-RU" sz="3600" b="1" dirty="0">
                <a:latin typeface="Monotype Corsiva" pitchFamily="66" charset="0"/>
              </a:rPr>
              <a:t> </a:t>
            </a:r>
            <a:r>
              <a:rPr lang="ru-RU" sz="3600" b="1" dirty="0" err="1">
                <a:latin typeface="Monotype Corsiva" pitchFamily="66" charset="0"/>
              </a:rPr>
              <a:t>оптимізм</a:t>
            </a:r>
            <a:r>
              <a:rPr lang="ru-RU" sz="3600" b="1" dirty="0">
                <a:latin typeface="Monotype Corsiva" pitchFamily="66" charset="0"/>
              </a:rPr>
              <a:t> і </a:t>
            </a:r>
            <a:r>
              <a:rPr lang="ru-RU" sz="3600" b="1" dirty="0" err="1">
                <a:latin typeface="Monotype Corsiva" pitchFamily="66" charset="0"/>
              </a:rPr>
              <a:t>дружелюбність</a:t>
            </a:r>
            <a:r>
              <a:rPr lang="ru-RU" sz="3600" b="1" dirty="0">
                <a:latin typeface="Monotype Corsiva" pitchFamily="66" charset="0"/>
              </a:rPr>
              <a:t>.</a:t>
            </a:r>
          </a:p>
          <a:p>
            <a:pPr marL="45720" indent="0">
              <a:buNone/>
            </a:pPr>
            <a:r>
              <a:rPr lang="ru-RU" sz="3600" b="1" dirty="0" smtClean="0">
                <a:latin typeface="Monotype Corsiva" pitchFamily="66" charset="0"/>
              </a:rPr>
              <a:t>• Я </a:t>
            </a:r>
            <a:r>
              <a:rPr lang="ru-RU" sz="3600" b="1" dirty="0" err="1">
                <a:latin typeface="Monotype Corsiva" pitchFamily="66" charset="0"/>
              </a:rPr>
              <a:t>можу</a:t>
            </a:r>
            <a:r>
              <a:rPr lang="ru-RU" sz="3600" b="1" dirty="0">
                <a:latin typeface="Monotype Corsiva" pitchFamily="66" charset="0"/>
              </a:rPr>
              <a:t> себе </a:t>
            </a:r>
            <a:r>
              <a:rPr lang="ru-RU" sz="3600" b="1" dirty="0" err="1">
                <a:latin typeface="Monotype Corsiva" pitchFamily="66" charset="0"/>
              </a:rPr>
              <a:t>змінити</a:t>
            </a:r>
            <a:r>
              <a:rPr lang="ru-RU" sz="3600" b="1" dirty="0">
                <a:latin typeface="Monotype Corsiva" pitchFamily="66" charset="0"/>
              </a:rPr>
              <a:t>.</a:t>
            </a:r>
          </a:p>
          <a:p>
            <a:pPr marL="45720" indent="0">
              <a:buNone/>
            </a:pPr>
            <a:r>
              <a:rPr lang="ru-RU" sz="3600" b="1" dirty="0" smtClean="0">
                <a:latin typeface="Monotype Corsiva" pitchFamily="66" charset="0"/>
              </a:rPr>
              <a:t>• Я </a:t>
            </a:r>
            <a:r>
              <a:rPr lang="ru-RU" sz="3600" b="1" dirty="0">
                <a:latin typeface="Monotype Corsiva" pitchFamily="66" charset="0"/>
              </a:rPr>
              <a:t>охоче </a:t>
            </a:r>
            <a:r>
              <a:rPr lang="ru-RU" sz="3600" b="1" dirty="0" err="1">
                <a:latin typeface="Monotype Corsiva" pitchFamily="66" charset="0"/>
              </a:rPr>
              <a:t>ділюся</a:t>
            </a:r>
            <a:r>
              <a:rPr lang="ru-RU" sz="3600" b="1" dirty="0">
                <a:latin typeface="Monotype Corsiva" pitchFamily="66" charset="0"/>
              </a:rPr>
              <a:t> теплом </a:t>
            </a:r>
            <a:r>
              <a:rPr lang="ru-RU" sz="3600" b="1" dirty="0" err="1">
                <a:latin typeface="Monotype Corsiva" pitchFamily="66" charset="0"/>
              </a:rPr>
              <a:t>моєї</a:t>
            </a:r>
            <a:r>
              <a:rPr lang="ru-RU" sz="3600" b="1" dirty="0">
                <a:latin typeface="Monotype Corsiva" pitchFamily="66" charset="0"/>
              </a:rPr>
              <a:t> </a:t>
            </a:r>
            <a:r>
              <a:rPr lang="ru-RU" sz="3600" b="1" dirty="0" err="1">
                <a:latin typeface="Monotype Corsiva" pitchFamily="66" charset="0"/>
              </a:rPr>
              <a:t>душі</a:t>
            </a:r>
            <a:r>
              <a:rPr lang="ru-RU" sz="3600" b="1" dirty="0">
                <a:latin typeface="Monotype Corsiva" pitchFamily="66" charset="0"/>
              </a:rPr>
              <a:t>.</a:t>
            </a:r>
          </a:p>
          <a:p>
            <a:endParaRPr lang="ru-RU" sz="3600" b="1" dirty="0">
              <a:latin typeface="Monotype Corsiva" pitchFamily="66" charset="0"/>
            </a:endParaRPr>
          </a:p>
        </p:txBody>
      </p:sp>
      <p:pic>
        <p:nvPicPr>
          <p:cNvPr id="2050" name="Picture 2" descr="C:\Users\user\Pictures\Новый рисунок 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429000"/>
            <a:ext cx="4680520" cy="28811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69953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112689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7" y="214290"/>
            <a:ext cx="4762533" cy="3571900"/>
          </a:xfrm>
          <a:prstGeom prst="rect">
            <a:avLst/>
          </a:prstGeom>
        </p:spPr>
      </p:pic>
      <p:pic>
        <p:nvPicPr>
          <p:cNvPr id="5" name="Рисунок 4" descr="1211273993.jpg"/>
          <p:cNvPicPr>
            <a:picLocks noChangeAspect="1"/>
          </p:cNvPicPr>
          <p:nvPr/>
        </p:nvPicPr>
        <p:blipFill>
          <a:blip r:embed="rId3" cstate="print"/>
          <a:srcRect l="13125"/>
          <a:stretch>
            <a:fillRect/>
          </a:stretch>
        </p:blipFill>
        <p:spPr>
          <a:xfrm>
            <a:off x="5103742" y="3714752"/>
            <a:ext cx="3778324" cy="28813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32003" y="4201302"/>
            <a:ext cx="26917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>
                <a:latin typeface="Monotype Corsiva" pitchFamily="66" charset="0"/>
              </a:rPr>
              <a:t>Село </a:t>
            </a:r>
            <a:r>
              <a:rPr lang="uk-UA" sz="4000" b="1" dirty="0" err="1" smtClean="0">
                <a:latin typeface="Monotype Corsiva" pitchFamily="66" charset="0"/>
              </a:rPr>
              <a:t>Біївці</a:t>
            </a:r>
            <a:r>
              <a:rPr lang="uk-UA" sz="4000" b="1" dirty="0" smtClean="0">
                <a:latin typeface="Monotype Corsiva" pitchFamily="66" charset="0"/>
              </a:rPr>
              <a:t>, </a:t>
            </a:r>
          </a:p>
          <a:p>
            <a:r>
              <a:rPr lang="uk-UA" sz="4000" b="1" dirty="0" smtClean="0">
                <a:latin typeface="Monotype Corsiva" pitchFamily="66" charset="0"/>
              </a:rPr>
              <a:t>Полтавщина</a:t>
            </a:r>
            <a:endParaRPr lang="ru-RU" sz="4000" b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22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13548"/>
            <a:ext cx="3071834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51920" y="1124744"/>
            <a:ext cx="50777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latin typeface="Monotype Corsiva" pitchFamily="66" charset="0"/>
              </a:rPr>
              <a:t>Василько з мамою Ганною Федорівною</a:t>
            </a:r>
            <a:endParaRPr lang="ru-RU" sz="4000" b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76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-6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285728"/>
            <a:ext cx="6215106" cy="49720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2976" y="5572140"/>
            <a:ext cx="65213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latin typeface="Monotype Corsiva" pitchFamily="66" charset="0"/>
              </a:rPr>
              <a:t>Співробітник газети </a:t>
            </a:r>
            <a:r>
              <a:rPr lang="uk-UA" sz="3200" b="1" dirty="0" err="1" smtClean="0">
                <a:latin typeface="Monotype Corsiva" pitchFamily="66" charset="0"/>
              </a:rPr>
              <a:t>“Черкаська</a:t>
            </a:r>
            <a:r>
              <a:rPr lang="uk-UA" sz="3200" b="1" dirty="0" smtClean="0">
                <a:latin typeface="Monotype Corsiva" pitchFamily="66" charset="0"/>
              </a:rPr>
              <a:t> </a:t>
            </a:r>
            <a:r>
              <a:rPr lang="uk-UA" sz="3200" b="1" dirty="0" err="1" smtClean="0">
                <a:latin typeface="Monotype Corsiva" pitchFamily="66" charset="0"/>
              </a:rPr>
              <a:t>правда”</a:t>
            </a:r>
            <a:endParaRPr lang="ru-RU" sz="3200" b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37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7416824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370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357298"/>
            <a:ext cx="3500462" cy="4286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714356"/>
            <a:ext cx="3722219" cy="2928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5214942" y="4286256"/>
            <a:ext cx="25651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latin typeface="Monotype Corsiva" pitchFamily="66" charset="0"/>
              </a:rPr>
              <a:t>Найрідніші</a:t>
            </a:r>
            <a:endParaRPr lang="ru-RU" sz="4400" b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82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64096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Навести лад </a:t>
            </a:r>
          </a:p>
          <a:p>
            <a:r>
              <a:rPr lang="ru-RU" sz="2000" b="1" dirty="0" err="1" smtClean="0"/>
              <a:t>Вчинки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портрети</a:t>
            </a:r>
            <a:r>
              <a:rPr lang="ru-RU" sz="2000" b="1" dirty="0" smtClean="0"/>
              <a:t>, доля </a:t>
            </a:r>
            <a:r>
              <a:rPr lang="ru-RU" sz="2000" b="1" dirty="0" err="1" smtClean="0"/>
              <a:t>головних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героїв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сплуталися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Допоможіть</a:t>
            </a:r>
            <a:r>
              <a:rPr lang="ru-RU" sz="2000" b="1" dirty="0" smtClean="0"/>
              <a:t>, будь ласка, </a:t>
            </a:r>
            <a:r>
              <a:rPr lang="ru-RU" sz="2000" b="1" dirty="0" err="1" smtClean="0"/>
              <a:t>відшукати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саме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речення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які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їх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характеризують</a:t>
            </a:r>
            <a:r>
              <a:rPr lang="ru-RU" sz="2000" b="1" dirty="0" smtClean="0"/>
              <a:t>.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72152"/>
              </p:ext>
            </p:extLst>
          </p:nvPr>
        </p:nvGraphicFramePr>
        <p:xfrm>
          <a:off x="179512" y="1409492"/>
          <a:ext cx="8856984" cy="5448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630657">
                <a:tc>
                  <a:txBody>
                    <a:bodyPr/>
                    <a:lstStyle/>
                    <a:p>
                      <a:pPr algn="ctr"/>
                      <a:r>
                        <a:rPr lang="uk-UA" sz="3600" dirty="0" smtClean="0"/>
                        <a:t>Плаксій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 err="1" smtClean="0"/>
                        <a:t>Лоскотон</a:t>
                      </a:r>
                      <a:endParaRPr lang="ru-RU" sz="3600" dirty="0"/>
                    </a:p>
                  </a:txBody>
                  <a:tcPr/>
                </a:tc>
              </a:tr>
              <a:tr h="679083"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Він приходив кожен вечір до </a:t>
                      </a:r>
                      <a:r>
                        <a:rPr lang="uk-UA" sz="2200" smtClean="0">
                          <a:latin typeface="Times New Roman" pitchFamily="18" charset="0"/>
                          <a:cs typeface="Times New Roman" pitchFamily="18" charset="0"/>
                        </a:rPr>
                        <a:t>голодної</a:t>
                      </a:r>
                      <a:r>
                        <a:rPr lang="uk-UA" sz="220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200" smtClean="0">
                          <a:latin typeface="Times New Roman" pitchFamily="18" charset="0"/>
                          <a:cs typeface="Times New Roman" pitchFamily="18" charset="0"/>
                        </a:rPr>
                        <a:t>малечі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Голова його мов</a:t>
                      </a:r>
                      <a:r>
                        <a:rPr lang="uk-UA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бочка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9083"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Отакий був цар Плаксій у країні</a:t>
                      </a:r>
                      <a:r>
                        <a:rPr lang="uk-UA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Сльозопий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І носив з собою</a:t>
                      </a:r>
                      <a:r>
                        <a:rPr lang="uk-UA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міх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9083"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І була накидка сіра у Плаксія на плечах.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Мав три дочки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657"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Любив, коли сміються діти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Дітям носить щирий сміх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657"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Його заарештували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Макака повів його в </a:t>
                      </a:r>
                      <a:r>
                        <a:rPr lang="uk-UA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Сміхоград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657"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Залоскотав</a:t>
                      </a:r>
                      <a:r>
                        <a:rPr lang="uk-UA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своїх дітей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Залоскотав Плаксія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657"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Мав плаксивих</a:t>
                      </a:r>
                      <a:r>
                        <a:rPr lang="uk-UA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сім синів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Потім лопнув і помер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31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712968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3200" b="1" i="1" dirty="0" smtClean="0">
                <a:latin typeface="Monotype Corsiva" pitchFamily="66" charset="0"/>
              </a:rPr>
              <a:t>Теорія літератури</a:t>
            </a:r>
            <a:endParaRPr lang="ru-RU" sz="3200" b="1" i="1" dirty="0">
              <a:latin typeface="Monotype Corsiva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80728"/>
            <a:ext cx="864096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Словничок</a:t>
            </a:r>
          </a:p>
          <a:p>
            <a:r>
              <a:rPr lang="uk-UA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Віршована мова</a:t>
            </a:r>
          </a:p>
          <a:p>
            <a:r>
              <a:rPr lang="uk-UA" sz="3600" b="1" dirty="0" smtClean="0">
                <a:latin typeface="Monotype Corsiva" pitchFamily="66" charset="0"/>
                <a:cs typeface="Times New Roman" pitchFamily="18" charset="0"/>
              </a:rPr>
              <a:t>Рима </a:t>
            </a:r>
            <a:r>
              <a:rPr lang="uk-UA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– суголосне закінчення рядків у </a:t>
            </a:r>
            <a:r>
              <a:rPr lang="uk-UA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вірші.</a:t>
            </a:r>
            <a:endParaRPr lang="uk-UA" sz="3600" b="1" dirty="0" smtClean="0">
              <a:solidFill>
                <a:srgbClr val="FF0000"/>
              </a:solidFill>
              <a:latin typeface="Monotype Corsiva" pitchFamily="66" charset="0"/>
              <a:cs typeface="Times New Roman" pitchFamily="18" charset="0"/>
            </a:endParaRPr>
          </a:p>
          <a:p>
            <a:r>
              <a:rPr lang="uk-UA" sz="3600" b="1" dirty="0" smtClean="0">
                <a:latin typeface="Monotype Corsiva" pitchFamily="66" charset="0"/>
                <a:cs typeface="Times New Roman" pitchFamily="18" charset="0"/>
              </a:rPr>
              <a:t>Римування </a:t>
            </a:r>
            <a:r>
              <a:rPr lang="uk-UA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  - спосіб розміщення рим у вірші </a:t>
            </a:r>
            <a:r>
              <a:rPr lang="uk-UA" sz="3600" b="1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.</a:t>
            </a:r>
            <a:endParaRPr lang="uk-UA" sz="3600" b="1" dirty="0" smtClean="0">
              <a:solidFill>
                <a:srgbClr val="FF0000"/>
              </a:solidFill>
              <a:latin typeface="Monotype Corsiva" pitchFamily="66" charset="0"/>
              <a:cs typeface="Times New Roman" pitchFamily="18" charset="0"/>
            </a:endParaRPr>
          </a:p>
          <a:p>
            <a:r>
              <a:rPr lang="uk-UA" sz="3600" b="1" dirty="0" smtClean="0">
                <a:latin typeface="Monotype Corsiva" pitchFamily="66" charset="0"/>
                <a:cs typeface="Times New Roman" pitchFamily="18" charset="0"/>
              </a:rPr>
              <a:t>Строфа </a:t>
            </a:r>
            <a:r>
              <a:rPr lang="uk-UA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– це поєднання кількох віршованих </a:t>
            </a:r>
            <a:r>
              <a:rPr lang="uk-UA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рядків </a:t>
            </a:r>
            <a:r>
              <a:rPr lang="uk-UA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, об'єднаних  однією думкою. Інтонацією та способом римування.</a:t>
            </a:r>
          </a:p>
          <a:p>
            <a:pPr algn="ctr"/>
            <a:r>
              <a:rPr lang="ru-RU" sz="3200" b="1" dirty="0" err="1">
                <a:latin typeface="Monotype Corsiva" pitchFamily="66" charset="0"/>
                <a:cs typeface="Times New Roman" pitchFamily="18" charset="0"/>
              </a:rPr>
              <a:t>Він</a:t>
            </a: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 як </a:t>
            </a:r>
            <a:r>
              <a:rPr lang="ru-RU" sz="3200" b="1" dirty="0" err="1">
                <a:latin typeface="Monotype Corsiva" pitchFamily="66" charset="0"/>
                <a:cs typeface="Times New Roman" pitchFamily="18" charset="0"/>
              </a:rPr>
              <a:t>прийде</a:t>
            </a: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, </a:t>
            </a:r>
            <a:r>
              <a:rPr lang="ru-RU" sz="3200" b="1" dirty="0" err="1">
                <a:latin typeface="Monotype Corsiva" pitchFamily="66" charset="0"/>
                <a:cs typeface="Times New Roman" pitchFamily="18" charset="0"/>
              </a:rPr>
              <a:t>залоскоч</a:t>
            </a:r>
            <a:r>
              <a:rPr lang="ru-RU" sz="3200" b="1" dirty="0" err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е</a:t>
            </a: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, </a:t>
            </a:r>
          </a:p>
          <a:p>
            <a:pPr algn="ctr"/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То </a:t>
            </a:r>
            <a:r>
              <a:rPr lang="ru-RU" sz="3200" b="1" dirty="0" err="1">
                <a:latin typeface="Monotype Corsiva" pitchFamily="66" charset="0"/>
                <a:cs typeface="Times New Roman" pitchFamily="18" charset="0"/>
              </a:rPr>
              <a:t>сміється</a:t>
            </a: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, </a:t>
            </a:r>
            <a:r>
              <a:rPr lang="ru-RU" sz="3200" b="1" dirty="0" err="1">
                <a:latin typeface="Monotype Corsiva" pitchFamily="66" charset="0"/>
                <a:cs typeface="Times New Roman" pitchFamily="18" charset="0"/>
              </a:rPr>
              <a:t>хто</a:t>
            </a: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 й не </a:t>
            </a:r>
            <a:r>
              <a:rPr lang="ru-RU" sz="3200" b="1" dirty="0" err="1">
                <a:latin typeface="Monotype Corsiva" pitchFamily="66" charset="0"/>
                <a:cs typeface="Times New Roman" pitchFamily="18" charset="0"/>
              </a:rPr>
              <a:t>хоч</a:t>
            </a:r>
            <a:r>
              <a:rPr lang="ru-RU" sz="3200" b="1" dirty="0" err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е</a:t>
            </a: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3200" b="1" dirty="0" err="1">
                <a:latin typeface="Monotype Corsiva" pitchFamily="66" charset="0"/>
                <a:cs typeface="Times New Roman" pitchFamily="18" charset="0"/>
              </a:rPr>
              <a:t>Тільки</a:t>
            </a: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 де </a:t>
            </a:r>
            <a:r>
              <a:rPr lang="ru-RU" sz="3200" b="1" dirty="0" err="1">
                <a:latin typeface="Monotype Corsiva" pitchFamily="66" charset="0"/>
                <a:cs typeface="Times New Roman" pitchFamily="18" charset="0"/>
              </a:rPr>
              <a:t>він</a:t>
            </a: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Monotype Corsiva" pitchFamily="66" charset="0"/>
                <a:cs typeface="Times New Roman" pitchFamily="18" charset="0"/>
              </a:rPr>
              <a:t>появлявс</a:t>
            </a:r>
            <a:r>
              <a:rPr lang="ru-RU" sz="3200" b="1" dirty="0" err="1">
                <a:solidFill>
                  <a:srgbClr val="00B0F0"/>
                </a:solidFill>
                <a:latin typeface="Monotype Corsiva" pitchFamily="66" charset="0"/>
                <a:cs typeface="Times New Roman" pitchFamily="18" charset="0"/>
              </a:rPr>
              <a:t>я</a:t>
            </a: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, </a:t>
            </a:r>
          </a:p>
          <a:p>
            <a:pPr algn="ctr"/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Зразу плач там </a:t>
            </a:r>
            <a:r>
              <a:rPr lang="ru-RU" sz="3200" b="1" dirty="0" err="1" smtClean="0">
                <a:latin typeface="Monotype Corsiva" pitchFamily="66" charset="0"/>
                <a:cs typeface="Times New Roman" pitchFamily="18" charset="0"/>
              </a:rPr>
              <a:t>припинявс</a:t>
            </a:r>
            <a:r>
              <a:rPr lang="ru-RU" sz="3200" b="1" dirty="0" err="1" smtClean="0">
                <a:solidFill>
                  <a:srgbClr val="00B0F0"/>
                </a:solidFill>
                <a:latin typeface="Monotype Corsiva" pitchFamily="66" charset="0"/>
                <a:cs typeface="Times New Roman" pitchFamily="18" charset="0"/>
              </a:rPr>
              <a:t>я</a:t>
            </a:r>
            <a:r>
              <a:rPr lang="ru-RU" sz="3200" b="1" dirty="0" smtClean="0">
                <a:latin typeface="Monotype Corsiva" pitchFamily="66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00B0F0"/>
              </a:solidFill>
              <a:latin typeface="Monotype Corsiva" pitchFamily="66" charset="0"/>
              <a:cs typeface="Times New Roman" pitchFamily="18" charset="0"/>
            </a:endParaRPr>
          </a:p>
          <a:p>
            <a:endParaRPr lang="ru-RU" sz="3600" b="1" dirty="0">
              <a:solidFill>
                <a:srgbClr val="FF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44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457</TotalTime>
  <Words>538</Words>
  <Application>Microsoft Office PowerPoint</Application>
  <PresentationFormat>Экран (4:3)</PresentationFormat>
  <Paragraphs>102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Воздушный поток</vt:lpstr>
      <vt:lpstr>Презентация PowerPoint</vt:lpstr>
      <vt:lpstr>Василь Симоненко  (1935-1963)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32</cp:revision>
  <dcterms:created xsi:type="dcterms:W3CDTF">2013-11-09T20:25:26Z</dcterms:created>
  <dcterms:modified xsi:type="dcterms:W3CDTF">2017-11-20T15:45:38Z</dcterms:modified>
</cp:coreProperties>
</file>