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686" r:id="rId3"/>
    <p:sldId id="1687" r:id="rId4"/>
    <p:sldId id="1695" r:id="rId5"/>
    <p:sldId id="1688" r:id="rId6"/>
    <p:sldId id="1696" r:id="rId7"/>
    <p:sldId id="1697" r:id="rId8"/>
    <p:sldId id="1700" r:id="rId9"/>
    <p:sldId id="1701" r:id="rId10"/>
    <p:sldId id="1702" r:id="rId11"/>
    <p:sldId id="1703" r:id="rId12"/>
    <p:sldId id="1689" r:id="rId13"/>
    <p:sldId id="1698" r:id="rId14"/>
    <p:sldId id="1699" r:id="rId15"/>
    <p:sldId id="1690" r:id="rId16"/>
    <p:sldId id="1704" r:id="rId17"/>
    <p:sldId id="1705" r:id="rId18"/>
    <p:sldId id="1354" r:id="rId19"/>
    <p:sldId id="304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  <a:srgbClr val="13B1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14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200" i="1" dirty="0"/>
            <a:t>додавати поля з таблиці;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200" i="1" dirty="0"/>
            <a:t>видаляти поля;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200" i="1" dirty="0">
              <a:solidFill>
                <a:srgbClr val="002060"/>
              </a:solidFill>
            </a:rPr>
            <a:t>додавати нові поля;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200" i="1" dirty="0"/>
            <a:t>змінювати розміри полів;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4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  <dgm:t>
        <a:bodyPr/>
        <a:lstStyle/>
        <a:p>
          <a:endParaRPr lang="ru-RU"/>
        </a:p>
      </dgm:t>
    </dgm:pt>
    <dgm:pt modelId="{7DF117A4-BB7B-4C63-B83D-1D769ED77955}" type="pres">
      <dgm:prSet presAssocID="{BD77BD33-EC30-46AC-BD24-401E734F8176}" presName="extraNode" presStyleLbl="node1" presStyleIdx="0" presStyleCnt="4"/>
      <dgm:spPr/>
    </dgm:pt>
    <dgm:pt modelId="{79FA0555-FEE1-4173-AD86-0A4FAA4240E0}" type="pres">
      <dgm:prSet presAssocID="{BD77BD33-EC30-46AC-BD24-401E734F8176}" presName="dstNode" presStyleLbl="node1" presStyleIdx="0" presStyleCnt="4"/>
      <dgm:spPr/>
    </dgm:pt>
    <dgm:pt modelId="{EE2EA9E0-CBE5-43E4-BB02-325D168626A4}" type="pres">
      <dgm:prSet presAssocID="{D44B0D79-7F04-44B9-9C7C-CD28C17613D0}" presName="text_1" presStyleLbl="node1" presStyleIdx="0" presStyleCnt="4" custScaleY="125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4"/>
      <dgm:spPr/>
    </dgm:pt>
    <dgm:pt modelId="{AD2F74AD-5B6A-4346-8349-090AC68FEE9A}" type="pres">
      <dgm:prSet presAssocID="{1B81C372-925C-46FC-96B1-2F1AAF945560}" presName="text_2" presStyleLbl="node1" presStyleIdx="1" presStyleCnt="4" custScaleY="125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4"/>
      <dgm:spPr/>
    </dgm:pt>
    <dgm:pt modelId="{46297F79-2755-4E7F-87B4-88629DD167EF}" type="pres">
      <dgm:prSet presAssocID="{FFF60420-B008-4E57-9B7A-8B5C4B8F1F0F}" presName="text_3" presStyleLbl="node1" presStyleIdx="2" presStyleCnt="4" custScaleY="125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4"/>
      <dgm:spPr/>
    </dgm:pt>
    <dgm:pt modelId="{E97A966C-ADE1-481C-9602-29D743F1F5D5}" type="pres">
      <dgm:prSet presAssocID="{574467BF-CB95-4D99-A5FA-460B08A3B1CD}" presName="text_4" presStyleLbl="node1" presStyleIdx="3" presStyleCnt="4" custScaleY="125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4"/>
      <dgm:spPr/>
    </dgm:pt>
  </dgm:ptLst>
  <dgm:cxnLst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200" i="1" noProof="0" dirty="0"/>
            <a:t>змінювати порядок розміщення полів;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 noProof="0" dirty="0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200" i="1" noProof="0" dirty="0"/>
            <a:t>змінювати критерії відбору записів, порядок їх сортування й порядок виведення (</a:t>
          </a:r>
          <a:r>
            <a:rPr lang="uk-UA" sz="2200" i="1" noProof="0" dirty="0" err="1"/>
            <a:t>невиведення</a:t>
          </a:r>
          <a:r>
            <a:rPr lang="uk-UA" sz="2200" i="1" noProof="0" dirty="0"/>
            <a:t>) полів;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200" i="1" noProof="0" dirty="0">
              <a:solidFill>
                <a:srgbClr val="002060"/>
              </a:solidFill>
            </a:rPr>
            <a:t>перейменовувати поля запиту;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200" i="1" noProof="0" dirty="0"/>
            <a:t>видаляти з запиту таблиці (для </a:t>
          </a:r>
          <a:r>
            <a:rPr lang="uk-UA" sz="2200" i="1" noProof="0" dirty="0" err="1"/>
            <a:t>багатотабличних</a:t>
          </a:r>
          <a:r>
            <a:rPr lang="uk-UA" sz="2200" i="1" noProof="0" dirty="0"/>
            <a:t> запитів).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4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  <dgm:t>
        <a:bodyPr/>
        <a:lstStyle/>
        <a:p>
          <a:endParaRPr lang="ru-RU"/>
        </a:p>
      </dgm:t>
    </dgm:pt>
    <dgm:pt modelId="{7DF117A4-BB7B-4C63-B83D-1D769ED77955}" type="pres">
      <dgm:prSet presAssocID="{BD77BD33-EC30-46AC-BD24-401E734F8176}" presName="extraNode" presStyleLbl="node1" presStyleIdx="0" presStyleCnt="4"/>
      <dgm:spPr/>
    </dgm:pt>
    <dgm:pt modelId="{79FA0555-FEE1-4173-AD86-0A4FAA4240E0}" type="pres">
      <dgm:prSet presAssocID="{BD77BD33-EC30-46AC-BD24-401E734F8176}" presName="dstNode" presStyleLbl="node1" presStyleIdx="0" presStyleCnt="4"/>
      <dgm:spPr/>
    </dgm:pt>
    <dgm:pt modelId="{EE2EA9E0-CBE5-43E4-BB02-325D168626A4}" type="pres">
      <dgm:prSet presAssocID="{D44B0D79-7F04-44B9-9C7C-CD28C17613D0}" presName="text_1" presStyleLbl="node1" presStyleIdx="0" presStyleCnt="4" custScaleY="121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4"/>
      <dgm:spPr/>
    </dgm:pt>
    <dgm:pt modelId="{AD2F74AD-5B6A-4346-8349-090AC68FEE9A}" type="pres">
      <dgm:prSet presAssocID="{1B81C372-925C-46FC-96B1-2F1AAF945560}" presName="text_2" presStyleLbl="node1" presStyleIdx="1" presStyleCnt="4" custScaleY="136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4"/>
      <dgm:spPr/>
    </dgm:pt>
    <dgm:pt modelId="{46297F79-2755-4E7F-87B4-88629DD167EF}" type="pres">
      <dgm:prSet presAssocID="{FFF60420-B008-4E57-9B7A-8B5C4B8F1F0F}" presName="text_3" presStyleLbl="node1" presStyleIdx="2" presStyleCnt="4" custScaleY="121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4"/>
      <dgm:spPr/>
    </dgm:pt>
    <dgm:pt modelId="{E97A966C-ADE1-481C-9602-29D743F1F5D5}" type="pres">
      <dgm:prSet presAssocID="{574467BF-CB95-4D99-A5FA-460B08A3B1CD}" presName="text_4" presStyleLbl="node1" presStyleIdx="3" presStyleCnt="4" custScaleY="121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4"/>
      <dgm:spPr/>
    </dgm:pt>
  </dgm:ptLst>
  <dgm:cxnLst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210203" y="-798036"/>
          <a:ext cx="6204422" cy="6204422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520554" y="263434"/>
          <a:ext cx="3630049" cy="89065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272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dirty="0"/>
            <a:t>додавати поля з таблиці;</a:t>
          </a:r>
        </a:p>
      </dsp:txBody>
      <dsp:txXfrm>
        <a:off x="520554" y="263434"/>
        <a:ext cx="3630049" cy="890659"/>
      </dsp:txXfrm>
    </dsp:sp>
    <dsp:sp modelId="{27878C57-BBF6-4C22-88FA-1C3D4933722D}">
      <dsp:nvSpPr>
        <dsp:cNvPr id="0" name=""/>
        <dsp:cNvSpPr/>
      </dsp:nvSpPr>
      <dsp:spPr>
        <a:xfrm>
          <a:off x="77461" y="265671"/>
          <a:ext cx="886185" cy="8861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927011" y="1327041"/>
          <a:ext cx="3223592" cy="890659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272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dirty="0"/>
            <a:t>видаляти поля;</a:t>
          </a:r>
        </a:p>
      </dsp:txBody>
      <dsp:txXfrm>
        <a:off x="927011" y="1327041"/>
        <a:ext cx="3223592" cy="890659"/>
      </dsp:txXfrm>
    </dsp:sp>
    <dsp:sp modelId="{E63EBB38-5984-4F74-98F1-254621592311}">
      <dsp:nvSpPr>
        <dsp:cNvPr id="0" name=""/>
        <dsp:cNvSpPr/>
      </dsp:nvSpPr>
      <dsp:spPr>
        <a:xfrm>
          <a:off x="483918" y="1329278"/>
          <a:ext cx="886185" cy="8861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27011" y="2390649"/>
          <a:ext cx="3223592" cy="8906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272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dirty="0">
              <a:solidFill>
                <a:srgbClr val="002060"/>
              </a:solidFill>
            </a:rPr>
            <a:t>додавати нові поля;</a:t>
          </a:r>
        </a:p>
      </dsp:txBody>
      <dsp:txXfrm>
        <a:off x="927011" y="2390649"/>
        <a:ext cx="3223592" cy="890659"/>
      </dsp:txXfrm>
    </dsp:sp>
    <dsp:sp modelId="{D13D7DA6-9D1E-4150-A6AE-C6ABC36166D5}">
      <dsp:nvSpPr>
        <dsp:cNvPr id="0" name=""/>
        <dsp:cNvSpPr/>
      </dsp:nvSpPr>
      <dsp:spPr>
        <a:xfrm>
          <a:off x="483918" y="2392885"/>
          <a:ext cx="886185" cy="8861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520554" y="3454256"/>
          <a:ext cx="3630049" cy="8906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272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dirty="0"/>
            <a:t>змінювати розміри полів;</a:t>
          </a:r>
        </a:p>
      </dsp:txBody>
      <dsp:txXfrm>
        <a:off x="520554" y="3454256"/>
        <a:ext cx="3630049" cy="890659"/>
      </dsp:txXfrm>
    </dsp:sp>
    <dsp:sp modelId="{AA2029A9-878F-42BF-A694-5944B1AD983E}">
      <dsp:nvSpPr>
        <dsp:cNvPr id="0" name=""/>
        <dsp:cNvSpPr/>
      </dsp:nvSpPr>
      <dsp:spPr>
        <a:xfrm>
          <a:off x="77461" y="3456492"/>
          <a:ext cx="886185" cy="8861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177951" y="-793132"/>
          <a:ext cx="6166108" cy="6166108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517390" y="276597"/>
          <a:ext cx="7007744" cy="85556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924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noProof="0" dirty="0"/>
            <a:t>змінювати порядок розміщення полів;</a:t>
          </a:r>
        </a:p>
      </dsp:txBody>
      <dsp:txXfrm>
        <a:off x="517390" y="276597"/>
        <a:ext cx="7007744" cy="855564"/>
      </dsp:txXfrm>
    </dsp:sp>
    <dsp:sp modelId="{27878C57-BBF6-4C22-88FA-1C3D4933722D}">
      <dsp:nvSpPr>
        <dsp:cNvPr id="0" name=""/>
        <dsp:cNvSpPr/>
      </dsp:nvSpPr>
      <dsp:spPr>
        <a:xfrm>
          <a:off x="77038" y="264027"/>
          <a:ext cx="880703" cy="880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921332" y="1280360"/>
          <a:ext cx="6603802" cy="96209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924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noProof="0" dirty="0"/>
            <a:t>змінювати критерії відбору записів, порядок їх сортування й порядок виведення (</a:t>
          </a:r>
          <a:r>
            <a:rPr lang="uk-UA" sz="2200" i="1" kern="1200" noProof="0" dirty="0" err="1"/>
            <a:t>невиведення</a:t>
          </a:r>
          <a:r>
            <a:rPr lang="uk-UA" sz="2200" i="1" kern="1200" noProof="0" dirty="0"/>
            <a:t>) полів;</a:t>
          </a:r>
        </a:p>
      </dsp:txBody>
      <dsp:txXfrm>
        <a:off x="921332" y="1280360"/>
        <a:ext cx="6603802" cy="962094"/>
      </dsp:txXfrm>
    </dsp:sp>
    <dsp:sp modelId="{E63EBB38-5984-4F74-98F1-254621592311}">
      <dsp:nvSpPr>
        <dsp:cNvPr id="0" name=""/>
        <dsp:cNvSpPr/>
      </dsp:nvSpPr>
      <dsp:spPr>
        <a:xfrm>
          <a:off x="480980" y="1321055"/>
          <a:ext cx="880703" cy="880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21332" y="2390652"/>
          <a:ext cx="6603802" cy="85556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924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noProof="0" dirty="0">
              <a:solidFill>
                <a:srgbClr val="002060"/>
              </a:solidFill>
            </a:rPr>
            <a:t>перейменовувати поля запиту;</a:t>
          </a:r>
        </a:p>
      </dsp:txBody>
      <dsp:txXfrm>
        <a:off x="921332" y="2390652"/>
        <a:ext cx="6603802" cy="855564"/>
      </dsp:txXfrm>
    </dsp:sp>
    <dsp:sp modelId="{D13D7DA6-9D1E-4150-A6AE-C6ABC36166D5}">
      <dsp:nvSpPr>
        <dsp:cNvPr id="0" name=""/>
        <dsp:cNvSpPr/>
      </dsp:nvSpPr>
      <dsp:spPr>
        <a:xfrm>
          <a:off x="480980" y="2378083"/>
          <a:ext cx="880703" cy="880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517390" y="3447680"/>
          <a:ext cx="7007744" cy="85556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924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i="1" kern="1200" noProof="0" dirty="0"/>
            <a:t>видаляти з запиту таблиці (для </a:t>
          </a:r>
          <a:r>
            <a:rPr lang="uk-UA" sz="2200" i="1" kern="1200" noProof="0" dirty="0" err="1"/>
            <a:t>багатотабличних</a:t>
          </a:r>
          <a:r>
            <a:rPr lang="uk-UA" sz="2200" i="1" kern="1200" noProof="0" dirty="0"/>
            <a:t> запитів).</a:t>
          </a:r>
        </a:p>
      </dsp:txBody>
      <dsp:txXfrm>
        <a:off x="517390" y="3447680"/>
        <a:ext cx="7007744" cy="855564"/>
      </dsp:txXfrm>
    </dsp:sp>
    <dsp:sp modelId="{AA2029A9-878F-42BF-A694-5944B1AD983E}">
      <dsp:nvSpPr>
        <dsp:cNvPr id="0" name=""/>
        <dsp:cNvSpPr/>
      </dsp:nvSpPr>
      <dsp:spPr>
        <a:xfrm>
          <a:off x="77038" y="3435111"/>
          <a:ext cx="880703" cy="880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8F7B198C-4D93-4D54-AE95-CB8EC82A8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23"/>
          <a:stretch/>
        </p:blipFill>
        <p:spPr>
          <a:xfrm>
            <a:off x="4005" y="0"/>
            <a:ext cx="4761672" cy="3761807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370286" y="3045082"/>
            <a:ext cx="244102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ru-RU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uk-UA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0</a:t>
            </a:r>
          </a:p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uk-UA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(11)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64506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0969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63329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545104" y="700372"/>
            <a:ext cx="948605" cy="52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1</a:t>
            </a:r>
            <a:r>
              <a:rPr lang="uk-UA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0</a:t>
            </a:r>
            <a:br>
              <a:rPr lang="uk-UA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</a:br>
            <a:r>
              <a:rPr lang="uk-UA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(11)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71739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23911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403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79979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64596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4038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3831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389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4800" dirty="0"/>
              <a:t>Створення й виконання запитів на вибірку даних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2018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14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="" xmlns:a16="http://schemas.microsoft.com/office/drawing/2014/main" id="{580DFE73-720E-4A26-9E42-EBC0A1B1646A}"/>
              </a:ext>
            </a:extLst>
          </p:cNvPr>
          <p:cNvGrpSpPr/>
          <p:nvPr/>
        </p:nvGrpSpPr>
        <p:grpSpPr>
          <a:xfrm>
            <a:off x="6562014" y="3662320"/>
            <a:ext cx="2314131" cy="2333067"/>
            <a:chOff x="4936414" y="2837275"/>
            <a:chExt cx="2545557" cy="2566387"/>
          </a:xfrm>
        </p:grpSpPr>
        <p:sp>
          <p:nvSpPr>
            <p:cNvPr id="8" name="Прямокутник 7">
              <a:extLst>
                <a:ext uri="{FF2B5EF4-FFF2-40B4-BE49-F238E27FC236}">
                  <a16:creationId xmlns="" xmlns:a16="http://schemas.microsoft.com/office/drawing/2014/main" id="{3488AA16-0965-45F7-A229-102143E754D5}"/>
                </a:ext>
              </a:extLst>
            </p:cNvPr>
            <p:cNvSpPr/>
            <p:nvPr/>
          </p:nvSpPr>
          <p:spPr>
            <a:xfrm>
              <a:off x="5009569" y="2909455"/>
              <a:ext cx="2453008" cy="24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9" name="Picture 2" descr="access, microsoft, ms, office, services, suite, windows icon">
              <a:extLst>
                <a:ext uri="{FF2B5EF4-FFF2-40B4-BE49-F238E27FC236}">
                  <a16:creationId xmlns="" xmlns:a16="http://schemas.microsoft.com/office/drawing/2014/main" id="{A0B84689-E109-4C27-99BC-05DBC26E65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751" t="11207" r="11875" b="11792"/>
            <a:stretch/>
          </p:blipFill>
          <p:spPr bwMode="auto">
            <a:xfrm>
              <a:off x="4936414" y="2837275"/>
              <a:ext cx="2545557" cy="2566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proforma, request, sheet icon">
            <a:extLst>
              <a:ext uri="{FF2B5EF4-FFF2-40B4-BE49-F238E27FC236}">
                <a16:creationId xmlns="" xmlns:a16="http://schemas.microsoft.com/office/drawing/2014/main" id="{F50D290C-3905-4C50-B877-241115494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40786" y="3577395"/>
            <a:ext cx="2521388" cy="25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7435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F72251-BD8F-45F0-AB7E-1751ABF1C749}"/>
              </a:ext>
            </a:extLst>
          </p:cNvPr>
          <p:cNvSpPr txBox="1"/>
          <p:nvPr/>
        </p:nvSpPr>
        <p:spPr>
          <a:xfrm>
            <a:off x="72008" y="1835248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Отримаємо результат, зображений на рисунку.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673753B-FCFB-44F8-BC1F-1D6C781709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85" t="20996" r="27409" b="59081"/>
          <a:stretch/>
        </p:blipFill>
        <p:spPr>
          <a:xfrm>
            <a:off x="675289" y="2570478"/>
            <a:ext cx="10841422" cy="3090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71788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807" y="2824170"/>
            <a:ext cx="11458575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F72251-BD8F-45F0-AB7E-1751ABF1C749}"/>
              </a:ext>
            </a:extLst>
          </p:cNvPr>
          <p:cNvSpPr txBox="1"/>
          <p:nvPr/>
        </p:nvSpPr>
        <p:spPr>
          <a:xfrm>
            <a:off x="72008" y="1803718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закриття запиту відкриваємо його контекстне меню та виконуємо команду </a:t>
            </a:r>
            <a:r>
              <a:rPr lang="uk-UA" sz="2800" b="1" i="1" kern="0" dirty="0">
                <a:solidFill>
                  <a:srgbClr val="FFFF00"/>
                </a:solidFill>
              </a:rPr>
              <a:t>Закрити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="" xmlns:a16="http://schemas.microsoft.com/office/drawing/2014/main" id="{440B79B0-1EB8-4A49-BB36-9BA5ECCA3DD6}"/>
              </a:ext>
            </a:extLst>
          </p:cNvPr>
          <p:cNvSpPr/>
          <p:nvPr/>
        </p:nvSpPr>
        <p:spPr>
          <a:xfrm>
            <a:off x="3396358" y="5068351"/>
            <a:ext cx="1752222" cy="33422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Стрілка вліво 20">
            <a:extLst>
              <a:ext uri="{FF2B5EF4-FFF2-40B4-BE49-F238E27FC236}">
                <a16:creationId xmlns="" xmlns:a16="http://schemas.microsoft.com/office/drawing/2014/main" id="{5619B00B-A646-449B-984C-FAA0434FD4E4}"/>
              </a:ext>
            </a:extLst>
          </p:cNvPr>
          <p:cNvSpPr/>
          <p:nvPr/>
        </p:nvSpPr>
        <p:spPr>
          <a:xfrm rot="18900000">
            <a:off x="4068559" y="4394058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5156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Створений запит можна.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940D0D8-2341-4313-A4E1-3802AA6766F0}"/>
              </a:ext>
            </a:extLst>
          </p:cNvPr>
          <p:cNvSpPr txBox="1"/>
          <p:nvPr/>
        </p:nvSpPr>
        <p:spPr>
          <a:xfrm>
            <a:off x="70930" y="1834660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перейменовувати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4F9BBC2-4752-4FC4-8ACC-B6B85E78A839}"/>
              </a:ext>
            </a:extLst>
          </p:cNvPr>
          <p:cNvSpPr txBox="1"/>
          <p:nvPr/>
        </p:nvSpPr>
        <p:spPr>
          <a:xfrm>
            <a:off x="7133399" y="1834660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редагувати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2574276-CDFD-44B7-B9CF-A2485FD0396C}"/>
              </a:ext>
            </a:extLst>
          </p:cNvPr>
          <p:cNvSpPr txBox="1"/>
          <p:nvPr/>
        </p:nvSpPr>
        <p:spPr>
          <a:xfrm>
            <a:off x="5171185" y="1835593"/>
            <a:ext cx="1849630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та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4723B3-B982-4733-BF02-8BDC955BF75F}"/>
              </a:ext>
            </a:extLst>
          </p:cNvPr>
          <p:cNvSpPr txBox="1"/>
          <p:nvPr/>
        </p:nvSpPr>
        <p:spPr>
          <a:xfrm>
            <a:off x="70930" y="2534112"/>
            <a:ext cx="8001015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перейменування запиту слід відкрити його контекстне меню та виконати команду </a:t>
            </a:r>
            <a:r>
              <a:rPr lang="uk-UA" sz="2800" b="1" i="1" kern="0" dirty="0">
                <a:solidFill>
                  <a:srgbClr val="FFFF00"/>
                </a:solidFill>
              </a:rPr>
              <a:t>Перейменувати</a:t>
            </a:r>
            <a:r>
              <a:rPr lang="uk-UA" sz="2800" b="1" i="1" kern="0" dirty="0">
                <a:solidFill>
                  <a:schemeClr val="bg1"/>
                </a:solidFill>
              </a:rPr>
              <a:t>. Ім'я цього запиту в області переходів буде виділено прямокутником іншого кольору. У це поле необхідно ввести нове ім'я й натиснути клавішу </a:t>
            </a:r>
            <a:r>
              <a:rPr lang="uk-UA" sz="2800" b="1" i="1" kern="0" dirty="0" err="1">
                <a:solidFill>
                  <a:srgbClr val="FFFF00"/>
                </a:solidFill>
              </a:rPr>
              <a:t>Enter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B0D076C-1A71-435D-B9C2-0CADFBB4D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1" y="2534112"/>
            <a:ext cx="3807387" cy="4049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кутник 10">
            <a:extLst>
              <a:ext uri="{FF2B5EF4-FFF2-40B4-BE49-F238E27FC236}">
                <a16:creationId xmlns="" xmlns:a16="http://schemas.microsoft.com/office/drawing/2014/main" id="{E95365DF-0F65-4AD5-9033-AA1B65424CA3}"/>
              </a:ext>
            </a:extLst>
          </p:cNvPr>
          <p:cNvSpPr/>
          <p:nvPr/>
        </p:nvSpPr>
        <p:spPr>
          <a:xfrm>
            <a:off x="9423220" y="4029272"/>
            <a:ext cx="2566850" cy="41318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>
            <a:extLst>
              <a:ext uri="{FF2B5EF4-FFF2-40B4-BE49-F238E27FC236}">
                <a16:creationId xmlns="" xmlns:a16="http://schemas.microsoft.com/office/drawing/2014/main" id="{33D1E58C-23DB-4CC4-AED8-4C48A53E4DB5}"/>
              </a:ext>
            </a:extLst>
          </p:cNvPr>
          <p:cNvSpPr/>
          <p:nvPr/>
        </p:nvSpPr>
        <p:spPr>
          <a:xfrm rot="18900000">
            <a:off x="10425621" y="3391096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00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процесі редагування запиту можна виконувати такі дії: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E39C208B-CADD-4E61-A3F7-66F21919FC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93573545"/>
              </p:ext>
            </p:extLst>
          </p:nvPr>
        </p:nvGraphicFramePr>
        <p:xfrm>
          <a:off x="126385" y="2150871"/>
          <a:ext cx="4214388" cy="4608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="" xmlns:a16="http://schemas.microsoft.com/office/drawing/2014/main" id="{A9EE724D-96CD-4FDC-A5D1-FAD499CE4F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9873513"/>
              </p:ext>
            </p:extLst>
          </p:nvPr>
        </p:nvGraphicFramePr>
        <p:xfrm>
          <a:off x="4508938" y="2150869"/>
          <a:ext cx="7588469" cy="4579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50646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8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8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8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6" grpId="0" uiExpand="1">
        <p:bldSub>
          <a:bldDgm bld="one"/>
        </p:bldSub>
      </p:bldGraphic>
      <p:bldGraphic spid="8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виконання перелічених операцій запит відкривається в режимі </a:t>
            </a:r>
            <a:r>
              <a:rPr lang="uk-UA" sz="2800" b="1" i="1" kern="0" dirty="0">
                <a:solidFill>
                  <a:srgbClr val="FFFF00"/>
                </a:solidFill>
              </a:rPr>
              <a:t>Конструктор</a:t>
            </a:r>
            <a:r>
              <a:rPr lang="uk-UA" sz="2800" b="1" i="1" kern="0" dirty="0">
                <a:solidFill>
                  <a:schemeClr val="bg1"/>
                </a:solidFill>
              </a:rPr>
              <a:t>. Методика їх виконання відповідає методиці виконання аналогічних операцій у таблицях і жодних складнощів не викликає.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70F614-EA86-4CDE-8951-D2B79680698A}"/>
              </a:ext>
            </a:extLst>
          </p:cNvPr>
          <p:cNvSpPr txBox="1"/>
          <p:nvPr/>
        </p:nvSpPr>
        <p:spPr>
          <a:xfrm>
            <a:off x="1567544" y="3151687"/>
            <a:ext cx="7303187" cy="31085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Методика створення </a:t>
            </a:r>
            <a:r>
              <a:rPr lang="uk-UA" sz="2800" b="1" i="1" kern="0" dirty="0">
                <a:solidFill>
                  <a:srgbClr val="FFFF00"/>
                </a:solidFill>
              </a:rPr>
              <a:t>запиту для кількох таблиць</a:t>
            </a:r>
            <a:r>
              <a:rPr lang="uk-UA" sz="2800" b="1" i="1" kern="0" dirty="0">
                <a:solidFill>
                  <a:schemeClr val="bg1"/>
                </a:solidFill>
              </a:rPr>
              <a:t> багато в чому схожа на методику створення запиту для однієї таблиці. Однак слід ураховувати, що таблиці обов'язково повинні мати між собою зв'язок.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Picture 2" descr="attention, notice, warning icon">
            <a:extLst>
              <a:ext uri="{FF2B5EF4-FFF2-40B4-BE49-F238E27FC236}">
                <a16:creationId xmlns="" xmlns:a16="http://schemas.microsoft.com/office/drawing/2014/main" id="{AD789C25-621E-4C34-9528-DF61A16DE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50" y="3126496"/>
            <a:ext cx="1349130" cy="134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Ð²âÑÐ·Ð°Ð½Ðµ Ð·Ð¾Ð±ÑÐ°Ð¶ÐµÐ½Ð½Ñ">
            <a:extLst>
              <a:ext uri="{FF2B5EF4-FFF2-40B4-BE49-F238E27FC236}">
                <a16:creationId xmlns="" xmlns:a16="http://schemas.microsoft.com/office/drawing/2014/main" id="{59CF7A0E-E5A9-4A8C-99D8-74D5434E01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68" t="5517" r="5555" b="6360"/>
          <a:stretch/>
        </p:blipFill>
        <p:spPr bwMode="auto">
          <a:xfrm>
            <a:off x="9008201" y="3151687"/>
            <a:ext cx="3113950" cy="31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1356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Приклад 2.</a:t>
            </a:r>
            <a:r>
              <a:rPr lang="uk-UA" sz="2800" b="1" i="1" kern="0" dirty="0">
                <a:solidFill>
                  <a:schemeClr val="bg1"/>
                </a:solidFill>
              </a:rPr>
              <a:t> Створити Запит_2, за допомогою якого в результуючу таблицю включаються прізвища диспетчерів із полями Номер магазина і Телефон таблиці МАГАЗИНИ, а з таблиці КАДРИ — поля Прізвище, Посада й Освіта. Записи необхідно впорядкувати за прізвищами працівників у алфавітному порядку.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08A1488-5866-4B92-A219-6D4218D7BD85}"/>
              </a:ext>
            </a:extLst>
          </p:cNvPr>
          <p:cNvSpPr txBox="1"/>
          <p:nvPr/>
        </p:nvSpPr>
        <p:spPr>
          <a:xfrm>
            <a:off x="70929" y="3986302"/>
            <a:ext cx="12050142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відкритій БД </a:t>
            </a:r>
            <a:r>
              <a:rPr lang="en-US" sz="2800" b="1" i="1" kern="0" dirty="0" err="1">
                <a:solidFill>
                  <a:srgbClr val="FFFF00"/>
                </a:solidFill>
              </a:rPr>
              <a:t>atb</a:t>
            </a:r>
            <a:r>
              <a:rPr lang="en-US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активуємо вкладку </a:t>
            </a:r>
            <a:r>
              <a:rPr lang="uk-UA" sz="2800" b="1" i="1" kern="0" dirty="0">
                <a:solidFill>
                  <a:srgbClr val="FFFF00"/>
                </a:solidFill>
              </a:rPr>
              <a:t>Створення</a:t>
            </a:r>
            <a:r>
              <a:rPr lang="uk-UA" sz="2800" b="1" i="1" kern="0" dirty="0">
                <a:solidFill>
                  <a:schemeClr val="bg1"/>
                </a:solidFill>
              </a:rPr>
              <a:t> й виконуємо команду </a:t>
            </a:r>
            <a:r>
              <a:rPr lang="uk-UA" sz="2800" b="1" i="1" kern="0" dirty="0">
                <a:solidFill>
                  <a:srgbClr val="FFFF00"/>
                </a:solidFill>
              </a:rPr>
              <a:t>Макет запиту</a:t>
            </a:r>
            <a:r>
              <a:rPr lang="uk-UA" sz="2800" b="1" i="1" kern="0" dirty="0">
                <a:solidFill>
                  <a:schemeClr val="bg1"/>
                </a:solidFill>
              </a:rPr>
              <a:t>. Додаємо у вікно Конструктор запиту обидві таблиці й закриваємо вікно Відображення таблиць.</a:t>
            </a:r>
          </a:p>
        </p:txBody>
      </p:sp>
    </p:spTree>
    <p:extLst>
      <p:ext uri="{BB962C8B-B14F-4D97-AF65-F5344CB8AC3E}">
        <p14:creationId xmlns:p14="http://schemas.microsoft.com/office/powerpoint/2010/main" xmlns="" val="274578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08A1488-5866-4B92-A219-6D4218D7BD85}"/>
              </a:ext>
            </a:extLst>
          </p:cNvPr>
          <p:cNvSpPr txBox="1"/>
          <p:nvPr/>
        </p:nvSpPr>
        <p:spPr>
          <a:xfrm>
            <a:off x="70929" y="1842198"/>
            <a:ext cx="5257816" cy="353943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рядок Поле таблиці конструктора </a:t>
            </a:r>
            <a:r>
              <a:rPr lang="uk-UA" sz="2800" b="1" i="1" kern="0" dirty="0" err="1">
                <a:solidFill>
                  <a:schemeClr val="bg1"/>
                </a:solidFill>
              </a:rPr>
              <a:t>переносимо</a:t>
            </a:r>
            <a:r>
              <a:rPr lang="uk-UA" sz="2800" b="1" i="1" kern="0" dirty="0">
                <a:solidFill>
                  <a:schemeClr val="bg1"/>
                </a:solidFill>
              </a:rPr>
              <a:t> поля Номер магазину і Телефон таблиці МАГАЗИНИ та поля Прізвище, Посада й Освіта таблиці КАДРИ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CA3D02-F96E-4409-AB60-D748EEB65B1B}"/>
              </a:ext>
            </a:extLst>
          </p:cNvPr>
          <p:cNvSpPr txBox="1"/>
          <p:nvPr/>
        </p:nvSpPr>
        <p:spPr>
          <a:xfrm>
            <a:off x="70928" y="5503843"/>
            <a:ext cx="12050141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запис </a:t>
            </a:r>
            <a:r>
              <a:rPr lang="uk-UA" sz="2800" b="1" i="1" kern="0" dirty="0">
                <a:solidFill>
                  <a:srgbClr val="FFFF00"/>
                </a:solidFill>
              </a:rPr>
              <a:t>Критерії</a:t>
            </a:r>
            <a:r>
              <a:rPr lang="uk-UA" sz="2800" b="1" i="1" kern="0" dirty="0">
                <a:solidFill>
                  <a:schemeClr val="bg1"/>
                </a:solidFill>
              </a:rPr>
              <a:t> поля </a:t>
            </a:r>
            <a:r>
              <a:rPr lang="uk-UA" sz="2800" b="1" i="1" kern="0" dirty="0">
                <a:solidFill>
                  <a:srgbClr val="FFFF00"/>
                </a:solidFill>
              </a:rPr>
              <a:t>Посада</a:t>
            </a:r>
            <a:r>
              <a:rPr lang="uk-UA" sz="2800" b="1" i="1" kern="0" dirty="0">
                <a:solidFill>
                  <a:schemeClr val="bg1"/>
                </a:solidFill>
              </a:rPr>
              <a:t> вводимо назву професії «</a:t>
            </a:r>
            <a:r>
              <a:rPr lang="uk-UA" sz="2800" b="1" i="1" kern="0" dirty="0">
                <a:solidFill>
                  <a:srgbClr val="FFFF00"/>
                </a:solidFill>
              </a:rPr>
              <a:t>диспетчер</a:t>
            </a:r>
            <a:r>
              <a:rPr lang="uk-UA" sz="2800" b="1" i="1" kern="0" dirty="0">
                <a:solidFill>
                  <a:schemeClr val="bg1"/>
                </a:solidFill>
              </a:rPr>
              <a:t>», а в записі </a:t>
            </a:r>
            <a:r>
              <a:rPr lang="uk-UA" sz="2800" b="1" i="1" kern="0" dirty="0">
                <a:solidFill>
                  <a:srgbClr val="FFFF00"/>
                </a:solidFill>
              </a:rPr>
              <a:t>Сортування</a:t>
            </a:r>
            <a:r>
              <a:rPr lang="uk-UA" sz="2800" b="1" i="1" kern="0" dirty="0">
                <a:solidFill>
                  <a:schemeClr val="bg1"/>
                </a:solidFill>
              </a:rPr>
              <a:t> поля </a:t>
            </a:r>
            <a:r>
              <a:rPr lang="uk-UA" sz="2800" b="1" i="1" kern="0" dirty="0">
                <a:solidFill>
                  <a:srgbClr val="FFFF00"/>
                </a:solidFill>
              </a:rPr>
              <a:t>Прізвище</a:t>
            </a:r>
            <a:r>
              <a:rPr lang="uk-UA" sz="2800" b="1" i="1" kern="0" dirty="0">
                <a:solidFill>
                  <a:schemeClr val="bg1"/>
                </a:solidFill>
              </a:rPr>
              <a:t> встановлюємо значення </a:t>
            </a:r>
            <a:r>
              <a:rPr lang="uk-UA" sz="2800" b="1" i="1" kern="0" dirty="0">
                <a:solidFill>
                  <a:srgbClr val="FFFF00"/>
                </a:solidFill>
              </a:rPr>
              <a:t>За зростанням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FBA6639-23EA-46C6-AC8D-7AFA0AAA63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43" t="21528" r="12622" b="29254"/>
          <a:stretch/>
        </p:blipFill>
        <p:spPr>
          <a:xfrm>
            <a:off x="5486398" y="1842197"/>
            <a:ext cx="6634671" cy="3539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кутник 10">
            <a:extLst>
              <a:ext uri="{FF2B5EF4-FFF2-40B4-BE49-F238E27FC236}">
                <a16:creationId xmlns="" xmlns:a16="http://schemas.microsoft.com/office/drawing/2014/main" id="{E887BD1B-80F1-44FB-8A68-D91D7945B22A}"/>
              </a:ext>
            </a:extLst>
          </p:cNvPr>
          <p:cNvSpPr/>
          <p:nvPr/>
        </p:nvSpPr>
        <p:spPr>
          <a:xfrm>
            <a:off x="9796720" y="4723420"/>
            <a:ext cx="1148140" cy="16608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="" xmlns:a16="http://schemas.microsoft.com/office/drawing/2014/main" id="{38B290EC-E4DD-4955-9105-DF44B5503FCF}"/>
              </a:ext>
            </a:extLst>
          </p:cNvPr>
          <p:cNvSpPr/>
          <p:nvPr/>
        </p:nvSpPr>
        <p:spPr>
          <a:xfrm>
            <a:off x="8623240" y="4422430"/>
            <a:ext cx="1148140" cy="16608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900264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08A1488-5866-4B92-A219-6D4218D7BD85}"/>
              </a:ext>
            </a:extLst>
          </p:cNvPr>
          <p:cNvSpPr txBox="1"/>
          <p:nvPr/>
        </p:nvSpPr>
        <p:spPr>
          <a:xfrm>
            <a:off x="70928" y="1842198"/>
            <a:ext cx="12050141" cy="92333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700" b="1" i="1" kern="0" dirty="0">
                <a:solidFill>
                  <a:schemeClr val="bg1"/>
                </a:solidFill>
              </a:rPr>
              <a:t>Зберігаємо запит з іменем </a:t>
            </a:r>
            <a:r>
              <a:rPr lang="uk-UA" sz="2700" b="1" i="1" kern="0" dirty="0">
                <a:solidFill>
                  <a:srgbClr val="FFFF00"/>
                </a:solidFill>
              </a:rPr>
              <a:t>Запит_2</a:t>
            </a:r>
            <a:r>
              <a:rPr lang="uk-UA" sz="2700" b="1" i="1" kern="0" dirty="0">
                <a:solidFill>
                  <a:schemeClr val="bg1"/>
                </a:solidFill>
              </a:rPr>
              <a:t> і виконуємо його. На екрані мають з'явитися записи, наведені на рисунку.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7299" y="2924175"/>
            <a:ext cx="1026795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954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 для самоперевірки знань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запити називають запитами на вибірку даних?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2008" y="1833851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зберігається запит?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008" y="2475356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яких режимах можна відкрити запит?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F99599C-B348-4D4A-98AD-D6874981D0C8}"/>
              </a:ext>
            </a:extLst>
          </p:cNvPr>
          <p:cNvSpPr txBox="1"/>
          <p:nvPr/>
        </p:nvSpPr>
        <p:spPr>
          <a:xfrm>
            <a:off x="73087" y="3120352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Для чого призначено запис Критерії таблиці?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D273129-A22D-40B1-AD5E-F9A38C216695}"/>
              </a:ext>
            </a:extLst>
          </p:cNvPr>
          <p:cNvSpPr txBox="1"/>
          <p:nvPr/>
        </p:nvSpPr>
        <p:spPr>
          <a:xfrm>
            <a:off x="75784" y="3736420"/>
            <a:ext cx="12046366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можна змінити порядок розміщення, полів у запиті?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838C204-6D0F-45C5-AD75-6977D58FAA4D}"/>
              </a:ext>
            </a:extLst>
          </p:cNvPr>
          <p:cNvSpPr txBox="1"/>
          <p:nvPr/>
        </p:nvSpPr>
        <p:spPr>
          <a:xfrm>
            <a:off x="74166" y="4787284"/>
            <a:ext cx="10453766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Поясніть різницю створення запиту для однієї і кількох таблиць.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C06A3E8-F746-4FF9-AD49-F3417A50550D}"/>
              </a:ext>
            </a:extLst>
          </p:cNvPr>
          <p:cNvSpPr txBox="1"/>
          <p:nvPr/>
        </p:nvSpPr>
        <p:spPr>
          <a:xfrm>
            <a:off x="74166" y="5855416"/>
            <a:ext cx="10453766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Поясніть алгоритм створення запиту на вибірку даних.</a:t>
            </a:r>
          </a:p>
        </p:txBody>
      </p:sp>
    </p:spTree>
    <p:extLst>
      <p:ext uri="{BB962C8B-B14F-4D97-AF65-F5344CB8AC3E}">
        <p14:creationId xmlns:p14="http://schemas.microsoft.com/office/powerpoint/2010/main" xmlns="" val="21955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="" xmlns:a16="http://schemas.microsoft.com/office/drawing/2014/main" id="{245D5766-B96E-4545-9CA4-E7EEC57F1C8C}"/>
              </a:ext>
            </a:extLst>
          </p:cNvPr>
          <p:cNvGrpSpPr/>
          <p:nvPr/>
        </p:nvGrpSpPr>
        <p:grpSpPr>
          <a:xfrm>
            <a:off x="6562014" y="3662320"/>
            <a:ext cx="2314131" cy="2333067"/>
            <a:chOff x="4936414" y="2837275"/>
            <a:chExt cx="2545557" cy="2566387"/>
          </a:xfrm>
        </p:grpSpPr>
        <p:sp>
          <p:nvSpPr>
            <p:cNvPr id="8" name="Прямокутник 7">
              <a:extLst>
                <a:ext uri="{FF2B5EF4-FFF2-40B4-BE49-F238E27FC236}">
                  <a16:creationId xmlns="" xmlns:a16="http://schemas.microsoft.com/office/drawing/2014/main" id="{1BFBEC8C-A65B-4BAC-A700-0AACF4C6327A}"/>
                </a:ext>
              </a:extLst>
            </p:cNvPr>
            <p:cNvSpPr/>
            <p:nvPr/>
          </p:nvSpPr>
          <p:spPr>
            <a:xfrm>
              <a:off x="5009569" y="2909455"/>
              <a:ext cx="2453008" cy="24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9" name="Picture 2" descr="access, microsoft, ms, office, services, suite, windows icon">
              <a:extLst>
                <a:ext uri="{FF2B5EF4-FFF2-40B4-BE49-F238E27FC236}">
                  <a16:creationId xmlns="" xmlns:a16="http://schemas.microsoft.com/office/drawing/2014/main" id="{E5DBC456-9D98-499F-8576-7AD9DCB87E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751" t="11207" r="11875" b="11792"/>
            <a:stretch/>
          </p:blipFill>
          <p:spPr bwMode="auto">
            <a:xfrm>
              <a:off x="4936414" y="2837275"/>
              <a:ext cx="2545557" cy="2566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ідзаголовок 2">
            <a:extLst>
              <a:ext uri="{FF2B5EF4-FFF2-40B4-BE49-F238E27FC236}">
                <a16:creationId xmlns="" xmlns:a16="http://schemas.microsoft.com/office/drawing/2014/main" id="{344007F2-3680-4034-9226-0551AEE1327D}"/>
              </a:ext>
            </a:extLst>
          </p:cNvPr>
          <p:cNvSpPr txBox="1">
            <a:spLocks/>
          </p:cNvSpPr>
          <p:nvPr/>
        </p:nvSpPr>
        <p:spPr>
          <a:xfrm>
            <a:off x="5032382" y="3184362"/>
            <a:ext cx="7138989" cy="403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uk-UA" sz="1600" b="1">
                <a:solidFill>
                  <a:srgbClr val="FFFFFF"/>
                </a:solidFill>
              </a:rPr>
              <a:t>За навчальною програмою 2018 року</a:t>
            </a:r>
            <a:endParaRPr lang="uk-UA" sz="1600" b="1" dirty="0">
              <a:solidFill>
                <a:srgbClr val="FFFFFF"/>
              </a:solidFill>
            </a:endParaRPr>
          </a:p>
        </p:txBody>
      </p:sp>
      <p:sp>
        <p:nvSpPr>
          <p:cNvPr id="12" name="Округлена прямокутна виноска 5">
            <a:extLst>
              <a:ext uri="{FF2B5EF4-FFF2-40B4-BE49-F238E27FC236}">
                <a16:creationId xmlns="" xmlns:a16="http://schemas.microsoft.com/office/drawing/2014/main" id="{50F6A942-D83A-4781-A35D-7D9E073D86CC}"/>
              </a:ext>
            </a:extLst>
          </p:cNvPr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14</a:t>
            </a:r>
          </a:p>
        </p:txBody>
      </p:sp>
      <p:pic>
        <p:nvPicPr>
          <p:cNvPr id="13" name="Picture 2" descr="proforma, request, sheet icon">
            <a:extLst>
              <a:ext uri="{FF2B5EF4-FFF2-40B4-BE49-F238E27FC236}">
                <a16:creationId xmlns="" xmlns:a16="http://schemas.microsoft.com/office/drawing/2014/main" id="{4A27E221-97C0-4F62-98D4-25FB3611E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40786" y="3577395"/>
            <a:ext cx="2521388" cy="25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449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087" y="4808687"/>
            <a:ext cx="1145857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273127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Загальний порядок створення простого запиту па вибірку (запиту для однієї таблиці) такий.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4E8388B-96A7-4C93-A48F-9BE28AD9ABBB}"/>
              </a:ext>
            </a:extLst>
          </p:cNvPr>
          <p:cNvSpPr txBox="1"/>
          <p:nvPr/>
        </p:nvSpPr>
        <p:spPr>
          <a:xfrm>
            <a:off x="1403648" y="1196752"/>
            <a:ext cx="10718502" cy="138499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Запити на вибірку даних </a:t>
            </a:r>
            <a:r>
              <a:rPr lang="uk-UA" sz="2800" b="1" i="1" kern="0" dirty="0">
                <a:solidFill>
                  <a:srgbClr val="FFFFFF"/>
                </a:solidFill>
              </a:rPr>
              <a:t>— це запити, які забезпечують вибір необхідних даних з однієї або з кількох таблиць.</a:t>
            </a:r>
          </a:p>
        </p:txBody>
      </p:sp>
      <p:pic>
        <p:nvPicPr>
          <p:cNvPr id="12" name="Picture 2" descr="alert, attention, danger, error, exclamation, hanger, message, problem, warning icon">
            <a:extLst>
              <a:ext uri="{FF2B5EF4-FFF2-40B4-BE49-F238E27FC236}">
                <a16:creationId xmlns="" xmlns:a16="http://schemas.microsoft.com/office/drawing/2014/main" id="{4835D9F6-355F-4C5C-B7FD-640E34BD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39FB6E4-5E81-4B56-A4F6-EE6436411CF1}"/>
              </a:ext>
            </a:extLst>
          </p:cNvPr>
          <p:cNvSpPr txBox="1"/>
          <p:nvPr/>
        </p:nvSpPr>
        <p:spPr>
          <a:xfrm>
            <a:off x="70929" y="3806270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Відкриваємо БД, активуємо вкладку </a:t>
            </a:r>
            <a:r>
              <a:rPr lang="uk-UA" sz="2800" b="1" i="1" kern="0" dirty="0">
                <a:solidFill>
                  <a:srgbClr val="FFFF00"/>
                </a:solidFill>
              </a:rPr>
              <a:t>Створення</a:t>
            </a:r>
            <a:r>
              <a:rPr lang="uk-UA" sz="2800" b="1" i="1" kern="0" dirty="0">
                <a:solidFill>
                  <a:schemeClr val="bg1"/>
                </a:solidFill>
              </a:rPr>
              <a:t> й у розділі </a:t>
            </a:r>
            <a:r>
              <a:rPr lang="uk-UA" sz="2800" b="1" i="1" kern="0" dirty="0">
                <a:solidFill>
                  <a:srgbClr val="FFFF00"/>
                </a:solidFill>
              </a:rPr>
              <a:t>Запити</a:t>
            </a:r>
            <a:r>
              <a:rPr lang="uk-UA" sz="2800" b="1" i="1" kern="0" dirty="0">
                <a:solidFill>
                  <a:schemeClr val="bg1"/>
                </a:solidFill>
              </a:rPr>
              <a:t> натискаємо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Макет запиту</a:t>
            </a:r>
            <a:r>
              <a:rPr lang="uk-UA" sz="2800" b="1" i="1" kern="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="" xmlns:a16="http://schemas.microsoft.com/office/drawing/2014/main" id="{94EBD917-3206-45EB-9C1D-12467D9B01A7}"/>
              </a:ext>
            </a:extLst>
          </p:cNvPr>
          <p:cNvSpPr/>
          <p:nvPr/>
        </p:nvSpPr>
        <p:spPr>
          <a:xfrm>
            <a:off x="1986483" y="5237644"/>
            <a:ext cx="1015797" cy="42360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Стрілка вліво 20">
            <a:extLst>
              <a:ext uri="{FF2B5EF4-FFF2-40B4-BE49-F238E27FC236}">
                <a16:creationId xmlns="" xmlns:a16="http://schemas.microsoft.com/office/drawing/2014/main" id="{42746C32-7A1A-4099-BF54-903EA729E99A}"/>
              </a:ext>
            </a:extLst>
          </p:cNvPr>
          <p:cNvSpPr/>
          <p:nvPr/>
        </p:nvSpPr>
        <p:spPr>
          <a:xfrm rot="18900000">
            <a:off x="2443901" y="4744693"/>
            <a:ext cx="867001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="" xmlns:a16="http://schemas.microsoft.com/office/drawing/2014/main" id="{C1535760-1E52-43DA-92E4-5FD18252B7CD}"/>
              </a:ext>
            </a:extLst>
          </p:cNvPr>
          <p:cNvSpPr/>
          <p:nvPr/>
        </p:nvSpPr>
        <p:spPr>
          <a:xfrm>
            <a:off x="4813189" y="5628466"/>
            <a:ext cx="585582" cy="87901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7" name="Стрілка вліво 20">
            <a:extLst>
              <a:ext uri="{FF2B5EF4-FFF2-40B4-BE49-F238E27FC236}">
                <a16:creationId xmlns="" xmlns:a16="http://schemas.microsoft.com/office/drawing/2014/main" id="{15A2C3F4-C907-4A63-9797-0F438992D3B1}"/>
              </a:ext>
            </a:extLst>
          </p:cNvPr>
          <p:cNvSpPr/>
          <p:nvPr/>
        </p:nvSpPr>
        <p:spPr>
          <a:xfrm rot="18900000">
            <a:off x="5121601" y="5107470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kern="0" dirty="0">
                <a:solidFill>
                  <a:srgbClr val="FFFFFF"/>
                </a:solidFill>
                <a:latin typeface="Verdana"/>
              </a:rPr>
              <a:t>2</a:t>
            </a: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064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  <a:endParaRPr lang="az-Cyrl-AZ" sz="2800" b="1" i="1" kern="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A9734-44F4-41EF-A4B8-656B9454DA2F}"/>
              </a:ext>
            </a:extLst>
          </p:cNvPr>
          <p:cNvSpPr txBox="1"/>
          <p:nvPr/>
        </p:nvSpPr>
        <p:spPr>
          <a:xfrm>
            <a:off x="70929" y="1851348"/>
            <a:ext cx="12050142" cy="31085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результаті відкриються вікно конструктора запиту (вікно Запит1) і вікно </a:t>
            </a:r>
            <a:r>
              <a:rPr lang="uk-UA" sz="2800" b="1" i="1" kern="0" dirty="0">
                <a:solidFill>
                  <a:srgbClr val="FFFF00"/>
                </a:solidFill>
              </a:rPr>
              <a:t>Відображення таблиці</a:t>
            </a:r>
            <a:r>
              <a:rPr lang="uk-UA" sz="2800" b="1" i="1" kern="0" dirty="0">
                <a:solidFill>
                  <a:schemeClr val="bg1"/>
                </a:solidFill>
              </a:rPr>
              <a:t>, у якому містяться імена всіх таблиць цієї бази.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Звернемо увагу, що на панелі інструментів вкладки </a:t>
            </a:r>
            <a:r>
              <a:rPr lang="uk-UA" sz="2800" b="1" i="1" kern="0" dirty="0">
                <a:solidFill>
                  <a:srgbClr val="FFFF00"/>
                </a:solidFill>
              </a:rPr>
              <a:t>Конструктор</a:t>
            </a:r>
            <a:r>
              <a:rPr lang="uk-UA" sz="2800" b="1" i="1" kern="0" dirty="0">
                <a:solidFill>
                  <a:schemeClr val="bg1"/>
                </a:solidFill>
              </a:rPr>
              <a:t> з'явилася група кнопок </a:t>
            </a:r>
            <a:r>
              <a:rPr lang="uk-UA" sz="2800" b="1" i="1" kern="0" dirty="0">
                <a:solidFill>
                  <a:srgbClr val="FFFF00"/>
                </a:solidFill>
              </a:rPr>
              <a:t>Тип запиту</a:t>
            </a:r>
            <a:r>
              <a:rPr lang="uk-UA" sz="2800" b="1" i="1" kern="0" dirty="0">
                <a:solidFill>
                  <a:schemeClr val="bg1"/>
                </a:solidFill>
              </a:rPr>
              <a:t>, у якій виділеною є кнопка </a:t>
            </a:r>
            <a:r>
              <a:rPr lang="uk-UA" sz="2800" b="1" i="1" kern="0" dirty="0">
                <a:solidFill>
                  <a:srgbClr val="FFFF00"/>
                </a:solidFill>
              </a:rPr>
              <a:t>Вибір</a:t>
            </a:r>
            <a:r>
              <a:rPr lang="uk-UA" sz="2800" b="1" i="1" kern="0" dirty="0">
                <a:solidFill>
                  <a:schemeClr val="bg1"/>
                </a:solidFill>
              </a:rPr>
              <a:t>. Це означає, що запит на вибірку створюється за замовчуванням.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7463D86-32E9-4270-9439-11590D577B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98" t="13157" r="46458" b="68962"/>
          <a:stretch/>
        </p:blipFill>
        <p:spPr>
          <a:xfrm>
            <a:off x="7241628" y="5091256"/>
            <a:ext cx="4879443" cy="1292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09B750-461F-42B7-8D54-A0A579820B7E}"/>
              </a:ext>
            </a:extLst>
          </p:cNvPr>
          <p:cNvSpPr txBox="1"/>
          <p:nvPr/>
        </p:nvSpPr>
        <p:spPr>
          <a:xfrm>
            <a:off x="70930" y="5091256"/>
            <a:ext cx="7023554" cy="129266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Якщо будуть створюватися інші типи запитів, то необхідно вмикати відповідну кнопку в цій групі.</a:t>
            </a:r>
          </a:p>
        </p:txBody>
      </p:sp>
    </p:spTree>
    <p:extLst>
      <p:ext uri="{BB962C8B-B14F-4D97-AF65-F5344CB8AC3E}">
        <p14:creationId xmlns:p14="http://schemas.microsoft.com/office/powerpoint/2010/main" xmlns="" val="1547201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  <a:endParaRPr lang="az-Cyrl-AZ" sz="2800" b="1" i="1" kern="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A9734-44F4-41EF-A4B8-656B9454DA2F}"/>
              </a:ext>
            </a:extLst>
          </p:cNvPr>
          <p:cNvSpPr txBox="1"/>
          <p:nvPr/>
        </p:nvSpPr>
        <p:spPr>
          <a:xfrm>
            <a:off x="70929" y="1851348"/>
            <a:ext cx="848449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Вибираємо у вікні </a:t>
            </a:r>
            <a:r>
              <a:rPr lang="uk-UA" sz="2800" b="1" i="1" kern="0" dirty="0">
                <a:solidFill>
                  <a:srgbClr val="FFFF00"/>
                </a:solidFill>
              </a:rPr>
              <a:t>Відображення таблиці </a:t>
            </a:r>
            <a:r>
              <a:rPr lang="uk-UA" sz="2800" b="1" i="1" kern="0" dirty="0">
                <a:solidFill>
                  <a:schemeClr val="bg1"/>
                </a:solidFill>
              </a:rPr>
              <a:t>необхідну таблицю. Відкриється перелік її полів.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DB9E2E-3B5E-429E-A3D7-1F2BDA62B30B}"/>
              </a:ext>
            </a:extLst>
          </p:cNvPr>
          <p:cNvSpPr txBox="1"/>
          <p:nvPr/>
        </p:nvSpPr>
        <p:spPr>
          <a:xfrm>
            <a:off x="70929" y="5727359"/>
            <a:ext cx="848449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Створюємо запит на основі вмісту цієї таблиці.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EBAF40D-9EDA-47D7-AC1E-0FF55D8B9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055" y="1851347"/>
            <a:ext cx="3429016" cy="48301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D0FDD00-2B60-4355-A10E-4D906218E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6275" y="3347391"/>
            <a:ext cx="3733800" cy="224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99367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Приклад 1.</a:t>
            </a:r>
            <a:r>
              <a:rPr lang="uk-UA" sz="2800" b="1" i="1" kern="0" dirty="0">
                <a:solidFill>
                  <a:schemeClr val="bg1"/>
                </a:solidFill>
              </a:rPr>
              <a:t> Створити простий запит із іменем Запит_1, за допомогою якого з таблиці </a:t>
            </a:r>
            <a:r>
              <a:rPr lang="uk-UA" sz="2800" b="1" i="1" kern="0" dirty="0">
                <a:solidFill>
                  <a:srgbClr val="FFFF00"/>
                </a:solidFill>
              </a:rPr>
              <a:t>КАДРИ</a:t>
            </a:r>
            <a:r>
              <a:rPr lang="uk-UA" sz="2800" b="1" i="1" kern="0" dirty="0">
                <a:solidFill>
                  <a:schemeClr val="bg1"/>
                </a:solidFill>
              </a:rPr>
              <a:t> виводяться дані про працівників зі стажем понад 16 років. Результуючий набір записів має містити поля: Справа, Прізвище, Рік народження, Стаж, Номер магазина.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F72251-BD8F-45F0-AB7E-1751ABF1C749}"/>
              </a:ext>
            </a:extLst>
          </p:cNvPr>
          <p:cNvSpPr txBox="1"/>
          <p:nvPr/>
        </p:nvSpPr>
        <p:spPr>
          <a:xfrm>
            <a:off x="72008" y="3537919"/>
            <a:ext cx="12050142" cy="31085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відкритій БД </a:t>
            </a:r>
            <a:r>
              <a:rPr lang="en-US" sz="2800" b="1" i="1" kern="0" dirty="0" err="1">
                <a:solidFill>
                  <a:srgbClr val="FFFF00"/>
                </a:solidFill>
              </a:rPr>
              <a:t>atb</a:t>
            </a:r>
            <a:r>
              <a:rPr lang="en-US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виконуємо команду </a:t>
            </a:r>
            <a:r>
              <a:rPr lang="uk-UA" sz="2800" b="1" i="1" kern="0" dirty="0">
                <a:solidFill>
                  <a:srgbClr val="FFFF00"/>
                </a:solidFill>
              </a:rPr>
              <a:t>Створення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Макет запиту</a:t>
            </a:r>
            <a:r>
              <a:rPr lang="uk-UA" sz="2800" b="1" i="1" kern="0" dirty="0">
                <a:solidFill>
                  <a:schemeClr val="bg1"/>
                </a:solidFill>
              </a:rPr>
              <a:t>. Відкриються вікно конструктора запитів і вікно Відображення таблиці, у якому вибираємо таблицю </a:t>
            </a:r>
            <a:r>
              <a:rPr lang="uk-UA" sz="2800" b="1" i="1" kern="0" dirty="0">
                <a:solidFill>
                  <a:srgbClr val="FFFF00"/>
                </a:solidFill>
              </a:rPr>
              <a:t>КАДРИ</a:t>
            </a:r>
            <a:r>
              <a:rPr lang="uk-UA" sz="2800" b="1" i="1" kern="0" dirty="0">
                <a:solidFill>
                  <a:schemeClr val="bg1"/>
                </a:solidFill>
              </a:rPr>
              <a:t>. Для цього встановлюємо курсор на імені цієї таблиці й натискаємо кнопку Додати. Після цього вікно Відображення таблиці можна закрити.</a:t>
            </a:r>
          </a:p>
        </p:txBody>
      </p:sp>
    </p:spTree>
    <p:extLst>
      <p:ext uri="{BB962C8B-B14F-4D97-AF65-F5344CB8AC3E}">
        <p14:creationId xmlns:p14="http://schemas.microsoft.com/office/powerpoint/2010/main" xmlns="" val="926521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F72251-BD8F-45F0-AB7E-1751ABF1C749}"/>
              </a:ext>
            </a:extLst>
          </p:cNvPr>
          <p:cNvSpPr txBox="1"/>
          <p:nvPr/>
        </p:nvSpPr>
        <p:spPr>
          <a:xfrm>
            <a:off x="72008" y="1835248"/>
            <a:ext cx="1205014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записі </a:t>
            </a:r>
            <a:r>
              <a:rPr lang="uk-UA" sz="2800" b="1" i="1" kern="0" dirty="0">
                <a:solidFill>
                  <a:srgbClr val="FFFF00"/>
                </a:solidFill>
              </a:rPr>
              <a:t>Поле</a:t>
            </a:r>
            <a:r>
              <a:rPr lang="uk-UA" sz="2800" b="1" i="1" kern="0" dirty="0">
                <a:solidFill>
                  <a:schemeClr val="bg1"/>
                </a:solidFill>
              </a:rPr>
              <a:t> конструктора запитів послідовно розміщуємо зазначені імена полів (Справа, Прізвище, Рік народження, Стаж, Номер магазина)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DED3D36-5030-4B72-A1E5-F942A1AA4A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83" t="20689" b="29655"/>
          <a:stretch/>
        </p:blipFill>
        <p:spPr>
          <a:xfrm>
            <a:off x="4959238" y="3311156"/>
            <a:ext cx="7150244" cy="3405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AC6CDED-7A29-4073-AB09-683B6195724A}"/>
              </a:ext>
            </a:extLst>
          </p:cNvPr>
          <p:cNvSpPr txBox="1"/>
          <p:nvPr/>
        </p:nvSpPr>
        <p:spPr>
          <a:xfrm>
            <a:off x="69850" y="3213810"/>
            <a:ext cx="4764909" cy="31085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800"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таблиці КАДРИ. Для цього достатньо двічі клацнути кнопку миші на імені певного поля цієї таблиці.</a:t>
            </a:r>
          </a:p>
        </p:txBody>
      </p:sp>
    </p:spTree>
    <p:extLst>
      <p:ext uri="{BB962C8B-B14F-4D97-AF65-F5344CB8AC3E}">
        <p14:creationId xmlns:p14="http://schemas.microsoft.com/office/powerpoint/2010/main" xmlns="" val="3796254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2BC100-8072-441D-8647-DC37490FCBE1}"/>
              </a:ext>
            </a:extLst>
          </p:cNvPr>
          <p:cNvSpPr txBox="1"/>
          <p:nvPr/>
        </p:nvSpPr>
        <p:spPr>
          <a:xfrm>
            <a:off x="2827284" y="1798247"/>
            <a:ext cx="9292140" cy="12003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використовується для сортування даних у таблиці, яка буде отримана після виконання запиту. Сортувати дані можна за значенням кількох полів.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="" xmlns:a16="http://schemas.microsoft.com/office/drawing/2014/main" id="{BF3B6651-DF19-43ED-91D8-1EE6A385BD70}"/>
              </a:ext>
            </a:extLst>
          </p:cNvPr>
          <p:cNvSpPr/>
          <p:nvPr/>
        </p:nvSpPr>
        <p:spPr>
          <a:xfrm>
            <a:off x="72008" y="1798247"/>
            <a:ext cx="2597620" cy="120032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Рядок </a:t>
            </a:r>
            <a:r>
              <a:rPr lang="uk-UA" sz="2600" b="1" i="1" kern="0" dirty="0">
                <a:solidFill>
                  <a:srgbClr val="FFFF00"/>
                </a:solidFill>
              </a:rPr>
              <a:t>Сортування</a:t>
            </a:r>
            <a:endParaRPr lang="en-US" sz="26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150769F-6052-4CFD-8E74-8E6E9CEDF6AD}"/>
              </a:ext>
            </a:extLst>
          </p:cNvPr>
          <p:cNvSpPr txBox="1"/>
          <p:nvPr/>
        </p:nvSpPr>
        <p:spPr>
          <a:xfrm>
            <a:off x="2827284" y="3103542"/>
            <a:ext cx="9292140" cy="12003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установлений на перетині запису Відображення та певного поля, означає, що це поле буде виведено на екран, інакше воно виводитися не буде.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="" xmlns:a16="http://schemas.microsoft.com/office/drawing/2014/main" id="{1FAB0F1F-D995-44D3-8DEC-A3340479801B}"/>
              </a:ext>
            </a:extLst>
          </p:cNvPr>
          <p:cNvSpPr/>
          <p:nvPr/>
        </p:nvSpPr>
        <p:spPr>
          <a:xfrm>
            <a:off x="72008" y="3103542"/>
            <a:ext cx="2597620" cy="120032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Прапорець</a:t>
            </a:r>
            <a:endParaRPr lang="en-US" sz="2600" b="1" i="1" kern="0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69F8951-80FC-4385-B7BF-0C05848D6D0D}"/>
              </a:ext>
            </a:extLst>
          </p:cNvPr>
          <p:cNvSpPr txBox="1"/>
          <p:nvPr/>
        </p:nvSpPr>
        <p:spPr>
          <a:xfrm>
            <a:off x="2827284" y="4408837"/>
            <a:ext cx="9292140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призначений для запису виразу, на основі якого відбираються записи.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="" xmlns:a16="http://schemas.microsoft.com/office/drawing/2014/main" id="{9DC9C3B2-0F5C-4917-8B87-2DF93F8D6E7A}"/>
              </a:ext>
            </a:extLst>
          </p:cNvPr>
          <p:cNvSpPr/>
          <p:nvPr/>
        </p:nvSpPr>
        <p:spPr>
          <a:xfrm>
            <a:off x="72008" y="4408837"/>
            <a:ext cx="2597620" cy="83099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Запис </a:t>
            </a:r>
            <a:r>
              <a:rPr lang="uk-UA" sz="2600" b="1" i="1" kern="0" dirty="0">
                <a:solidFill>
                  <a:srgbClr val="FFFF00"/>
                </a:solidFill>
              </a:rPr>
              <a:t>Критерії</a:t>
            </a:r>
            <a:endParaRPr lang="en-US" sz="2600" b="1" i="1" kern="0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0C05501-1943-4ECC-88C1-066B36EFC3B4}"/>
              </a:ext>
            </a:extLst>
          </p:cNvPr>
          <p:cNvSpPr txBox="1"/>
          <p:nvPr/>
        </p:nvSpPr>
        <p:spPr>
          <a:xfrm>
            <a:off x="2827284" y="5356227"/>
            <a:ext cx="9292140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призначений для визначення додаткової умови відбору записів.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69EBBA62-75F8-4E9D-9806-CB5E06A4DA64}"/>
              </a:ext>
            </a:extLst>
          </p:cNvPr>
          <p:cNvSpPr/>
          <p:nvPr/>
        </p:nvSpPr>
        <p:spPr>
          <a:xfrm>
            <a:off x="72008" y="5356228"/>
            <a:ext cx="2597620" cy="83099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Запис </a:t>
            </a:r>
            <a:r>
              <a:rPr lang="uk-UA" sz="2600" b="1" i="1" kern="0" dirty="0">
                <a:solidFill>
                  <a:srgbClr val="FFFF00"/>
                </a:solidFill>
              </a:rPr>
              <a:t>Або</a:t>
            </a:r>
            <a:endParaRPr lang="en-US" sz="2600" b="1" i="1" kern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F72251-BD8F-45F0-AB7E-1751ABF1C749}"/>
              </a:ext>
            </a:extLst>
          </p:cNvPr>
          <p:cNvSpPr txBox="1"/>
          <p:nvPr/>
        </p:nvSpPr>
        <p:spPr>
          <a:xfrm>
            <a:off x="72008" y="1835248"/>
            <a:ext cx="12050142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запис </a:t>
            </a:r>
            <a:r>
              <a:rPr lang="uk-UA" sz="2800" b="1" i="1" kern="0" dirty="0">
                <a:solidFill>
                  <a:srgbClr val="FFFF00"/>
                </a:solidFill>
              </a:rPr>
              <a:t>Критерії</a:t>
            </a:r>
            <a:r>
              <a:rPr lang="uk-UA" sz="2800" b="1" i="1" kern="0" dirty="0">
                <a:solidFill>
                  <a:schemeClr val="bg1"/>
                </a:solidFill>
              </a:rPr>
              <a:t> поля </a:t>
            </a:r>
            <a:r>
              <a:rPr lang="uk-UA" sz="2800" b="1" i="1" kern="0" dirty="0">
                <a:solidFill>
                  <a:srgbClr val="FFFF00"/>
                </a:solidFill>
              </a:rPr>
              <a:t>Стаж</a:t>
            </a:r>
            <a:r>
              <a:rPr lang="uk-UA" sz="2800" b="1" i="1" kern="0" dirty="0">
                <a:solidFill>
                  <a:schemeClr val="bg1"/>
                </a:solidFill>
              </a:rPr>
              <a:t> уводимо вираз </a:t>
            </a:r>
            <a:r>
              <a:rPr lang="uk-UA" sz="2800" b="1" i="1" kern="0" dirty="0">
                <a:solidFill>
                  <a:srgbClr val="FFFF00"/>
                </a:solidFill>
              </a:rPr>
              <a:t>&gt;16</a:t>
            </a:r>
            <a:r>
              <a:rPr lang="uk-UA" sz="2800" b="1" i="1" kern="0" dirty="0">
                <a:solidFill>
                  <a:schemeClr val="bg1"/>
                </a:solidFill>
              </a:rPr>
              <a:t>. Зберігаємо запит, для чого на панелі швидкого доступу натискаємо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Зберегти</a:t>
            </a:r>
            <a:r>
              <a:rPr lang="uk-UA" sz="2800" b="1" i="1" kern="0" dirty="0">
                <a:solidFill>
                  <a:schemeClr val="bg1"/>
                </a:solidFill>
              </a:rPr>
              <a:t> й у вікні, що відкриється, уводимо ім'я </a:t>
            </a:r>
            <a:r>
              <a:rPr lang="uk-UA" sz="2800" b="1" i="1" kern="0" dirty="0">
                <a:solidFill>
                  <a:srgbClr val="FFFF00"/>
                </a:solidFill>
              </a:rPr>
              <a:t>Запит_1</a:t>
            </a:r>
            <a:r>
              <a:rPr lang="uk-UA" sz="2800" b="1" i="1" kern="0" dirty="0">
                <a:solidFill>
                  <a:schemeClr val="bg1"/>
                </a:solidFill>
              </a:rPr>
              <a:t>, і натискаємо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ОК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96641D1-B249-4389-A0AD-61605FDE7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745" y="4257212"/>
            <a:ext cx="4878326" cy="24076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5BA05B1-D4F8-4302-A456-9B3F1BFE8718}"/>
              </a:ext>
            </a:extLst>
          </p:cNvPr>
          <p:cNvSpPr txBox="1"/>
          <p:nvPr/>
        </p:nvSpPr>
        <p:spPr>
          <a:xfrm>
            <a:off x="70929" y="4076062"/>
            <a:ext cx="6918450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800"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результаті ім'я цього запиту з'явиться в області переходів.</a:t>
            </a:r>
          </a:p>
        </p:txBody>
      </p:sp>
    </p:spTree>
    <p:extLst>
      <p:ext uri="{BB962C8B-B14F-4D97-AF65-F5344CB8AC3E}">
        <p14:creationId xmlns:p14="http://schemas.microsoft.com/office/powerpoint/2010/main" xmlns="" val="49322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95" y="2889371"/>
            <a:ext cx="1019175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Створення й виконання</a:t>
            </a:r>
            <a:br>
              <a:rPr lang="uk-UA" dirty="0"/>
            </a:br>
            <a:r>
              <a:rPr lang="uk-UA" dirty="0"/>
              <a:t>запитів на вибірку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7A2532-3020-42AA-9F98-7C7B5F358A93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CF72251-BD8F-45F0-AB7E-1751ABF1C749}"/>
              </a:ext>
            </a:extLst>
          </p:cNvPr>
          <p:cNvSpPr txBox="1"/>
          <p:nvPr/>
        </p:nvSpPr>
        <p:spPr>
          <a:xfrm>
            <a:off x="72008" y="1835248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Виконуємо запит. Для цього на смузі в групі Результати натискаємо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Запуск!</a:t>
            </a:r>
            <a:r>
              <a:rPr lang="uk-UA" sz="2800" b="1" i="1" kern="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="" xmlns:a16="http://schemas.microsoft.com/office/drawing/2014/main" id="{31CB6510-9D20-456C-A43E-2DD8DC00C0AB}"/>
              </a:ext>
            </a:extLst>
          </p:cNvPr>
          <p:cNvSpPr/>
          <p:nvPr/>
        </p:nvSpPr>
        <p:spPr>
          <a:xfrm>
            <a:off x="1769422" y="3630600"/>
            <a:ext cx="520388" cy="72422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>
            <a:extLst>
              <a:ext uri="{FF2B5EF4-FFF2-40B4-BE49-F238E27FC236}">
                <a16:creationId xmlns="" xmlns:a16="http://schemas.microsoft.com/office/drawing/2014/main" id="{4A3DA4A6-E4E9-4356-9BE7-DDE6AE8D6AEB}"/>
              </a:ext>
            </a:extLst>
          </p:cNvPr>
          <p:cNvSpPr/>
          <p:nvPr/>
        </p:nvSpPr>
        <p:spPr>
          <a:xfrm rot="18900000">
            <a:off x="1941243" y="3003855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68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201171</TotalTime>
  <Words>946</Words>
  <Application>Microsoft Office PowerPoint</Application>
  <PresentationFormat>Произвольный</PresentationFormat>
  <Paragraphs>105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Створення й виконання запитів на вибірку даних</vt:lpstr>
      <vt:lpstr>Запитання для самоперевірки знань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Нина</cp:lastModifiedBy>
  <cp:revision>640</cp:revision>
  <dcterms:created xsi:type="dcterms:W3CDTF">2016-06-06T19:48:43Z</dcterms:created>
  <dcterms:modified xsi:type="dcterms:W3CDTF">2022-11-29T19:27:13Z</dcterms:modified>
</cp:coreProperties>
</file>