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70" r:id="rId5"/>
    <p:sldId id="271" r:id="rId6"/>
    <p:sldId id="268" r:id="rId7"/>
    <p:sldId id="269" r:id="rId8"/>
    <p:sldId id="267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31.10.2022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pic>
        <p:nvPicPr>
          <p:cNvPr id="3074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052736"/>
            <a:ext cx="2857500" cy="1600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83568" y="1268760"/>
            <a:ext cx="2520280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000" dirty="0" smtClean="0"/>
              <a:t>У Сашка 5 гривень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868144" y="1340768"/>
            <a:ext cx="2664296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000" dirty="0" smtClean="0"/>
              <a:t>У Тетяни 8 гривень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852936"/>
            <a:ext cx="2395207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000" dirty="0" smtClean="0"/>
              <a:t>У Маринки 10 гривень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2852936"/>
            <a:ext cx="2448272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000" dirty="0" smtClean="0"/>
              <a:t>У Тарасика 12 гривень</a:t>
            </a:r>
            <a:endParaRPr lang="ru-RU" sz="2000" dirty="0"/>
          </a:p>
        </p:txBody>
      </p:sp>
      <p:pic>
        <p:nvPicPr>
          <p:cNvPr id="3075" name="Picture 3" descr="C:\Users\User\Desktop\Без названия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2780928"/>
            <a:ext cx="1743075" cy="261937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347864" y="5445224"/>
            <a:ext cx="2808312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4000" dirty="0" smtClean="0"/>
              <a:t>5 гривень</a:t>
            </a:r>
            <a:endParaRPr lang="ru-RU" sz="40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75856" y="764704"/>
            <a:ext cx="19175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dirty="0" smtClean="0"/>
              <a:t>12 - </a:t>
            </a:r>
            <a:r>
              <a:rPr lang="uk-UA" sz="6000" dirty="0" smtClean="0">
                <a:solidFill>
                  <a:srgbClr val="C00000"/>
                </a:solidFill>
              </a:rPr>
              <a:t>в</a:t>
            </a:r>
            <a:endParaRPr lang="ru-RU" sz="6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204864"/>
            <a:ext cx="6075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Яке </a:t>
            </a:r>
            <a:r>
              <a:rPr lang="uk-UA" sz="2800" dirty="0" smtClean="0">
                <a:solidFill>
                  <a:srgbClr val="C00000"/>
                </a:solidFill>
              </a:rPr>
              <a:t>числове </a:t>
            </a:r>
            <a:r>
              <a:rPr lang="uk-UA" sz="2800" dirty="0" smtClean="0"/>
              <a:t>значення можна дібрати?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635896" y="980728"/>
            <a:ext cx="20457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 smtClean="0"/>
              <a:t>Задача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600" dirty="0" smtClean="0"/>
              <a:t>Н. – </a:t>
            </a:r>
            <a:r>
              <a:rPr lang="uk-UA" sz="3600" dirty="0" smtClean="0">
                <a:solidFill>
                  <a:srgbClr val="C00000"/>
                </a:solidFill>
              </a:rPr>
              <a:t>12</a:t>
            </a:r>
            <a:r>
              <a:rPr lang="uk-UA" sz="3600" dirty="0" smtClean="0"/>
              <a:t> н.</a:t>
            </a:r>
          </a:p>
          <a:p>
            <a:r>
              <a:rPr lang="uk-UA" sz="3600" dirty="0" err="1" smtClean="0"/>
              <a:t>Заг</a:t>
            </a:r>
            <a:r>
              <a:rPr lang="uk-UA" sz="3600" dirty="0" smtClean="0"/>
              <a:t>. -  ? н.</a:t>
            </a:r>
          </a:p>
          <a:p>
            <a:r>
              <a:rPr lang="uk-UA" sz="3600" dirty="0" smtClean="0"/>
              <a:t>Зал.  </a:t>
            </a:r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-</a:t>
            </a:r>
            <a:r>
              <a:rPr lang="uk-UA" sz="3600" dirty="0" smtClean="0">
                <a:solidFill>
                  <a:srgbClr val="C00000"/>
                </a:solidFill>
              </a:rPr>
              <a:t> в </a:t>
            </a:r>
            <a:r>
              <a:rPr lang="uk-UA" sz="3600" dirty="0" smtClean="0"/>
              <a:t>н.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573016"/>
            <a:ext cx="25971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 smtClean="0"/>
              <a:t>12 –в</a:t>
            </a:r>
            <a:r>
              <a:rPr lang="uk-UA" sz="3200" dirty="0" smtClean="0">
                <a:solidFill>
                  <a:srgbClr val="C00000"/>
                </a:solidFill>
              </a:rPr>
              <a:t> =…</a:t>
            </a:r>
            <a:r>
              <a:rPr lang="uk-UA" sz="3200" dirty="0" smtClean="0"/>
              <a:t> ( н.)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221088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/>
              <a:t>Відповідь: загубила …  намистин.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684"/>
            <a:ext cx="9144000" cy="68754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836712"/>
            <a:ext cx="4104456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400" b="1" i="1" dirty="0" smtClean="0">
                <a:solidFill>
                  <a:srgbClr val="C00000"/>
                </a:solidFill>
              </a:rPr>
              <a:t>Математичний диктант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1916832"/>
            <a:ext cx="3816424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C00000"/>
                </a:solidFill>
              </a:rPr>
              <a:t>1. Запиши суму чисел 8 та </a:t>
            </a:r>
            <a:r>
              <a:rPr lang="uk-UA" b="1" i="1" dirty="0" smtClean="0">
                <a:solidFill>
                  <a:srgbClr val="C00000"/>
                </a:solidFill>
              </a:rPr>
              <a:t>9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564904"/>
            <a:ext cx="4176464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C00000"/>
                </a:solidFill>
              </a:rPr>
              <a:t>2. </a:t>
            </a:r>
            <a:r>
              <a:rPr lang="uk-UA" sz="2000" b="1" i="1" dirty="0" smtClean="0">
                <a:solidFill>
                  <a:srgbClr val="C00000"/>
                </a:solidFill>
              </a:rPr>
              <a:t>Запиши різницю чисел 12 та 8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284985"/>
            <a:ext cx="432048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C00000"/>
                </a:solidFill>
              </a:rPr>
              <a:t>3. Знайди значення суми чисел 7 та 5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933056"/>
            <a:ext cx="4752528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C00000"/>
                </a:solidFill>
              </a:rPr>
              <a:t>4. Знайди значення різниці чисел  11 і 6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581128"/>
            <a:ext cx="4331126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b="1" i="1" dirty="0" smtClean="0">
                <a:solidFill>
                  <a:srgbClr val="C00000"/>
                </a:solidFill>
              </a:rPr>
              <a:t>5. Запиши вирази, знайди їх значення:</a:t>
            </a:r>
          </a:p>
          <a:p>
            <a:r>
              <a:rPr lang="uk-UA" b="1" dirty="0" smtClean="0">
                <a:solidFill>
                  <a:srgbClr val="002060"/>
                </a:solidFill>
              </a:rPr>
              <a:t>Від 16 відняти різницю чисел 49 і 42</a:t>
            </a:r>
            <a:endParaRPr lang="en-US" b="1" dirty="0" smtClean="0">
              <a:solidFill>
                <a:srgbClr val="002060"/>
              </a:solidFill>
            </a:endParaRPr>
          </a:p>
          <a:p>
            <a:r>
              <a:rPr lang="uk-UA" b="1" dirty="0" smtClean="0">
                <a:solidFill>
                  <a:srgbClr val="002060"/>
                </a:solidFill>
              </a:rPr>
              <a:t>До 22 додати суму чисел 8 і 9</a:t>
            </a:r>
          </a:p>
        </p:txBody>
      </p:sp>
      <p:pic>
        <p:nvPicPr>
          <p:cNvPr id="4098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1121142"/>
            <a:ext cx="1515143" cy="2134004"/>
          </a:xfrm>
          <a:prstGeom prst="rect">
            <a:avLst/>
          </a:prstGeom>
          <a:noFill/>
        </p:spPr>
      </p:pic>
      <p:pic>
        <p:nvPicPr>
          <p:cNvPr id="4099" name="Picture 3" descr="C:\Users\User\Desktop\Без названия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21572" y="1983387"/>
            <a:ext cx="1781175" cy="25622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468476" y="3216818"/>
            <a:ext cx="7809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8+9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562356" y="4604120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12-8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494752" y="3695193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7 +5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540672" y="5042793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11-6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936776" y="4581128"/>
            <a:ext cx="1710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16- (49-42)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963549" y="5046197"/>
            <a:ext cx="1572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22 + (8+9)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1" grpId="0"/>
      <p:bldP spid="12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7704" y="836712"/>
            <a:ext cx="5832648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C00000"/>
                </a:solidFill>
              </a:rPr>
              <a:t>Що спільного в кожному стовпчику?</a:t>
            </a:r>
          </a:p>
          <a:p>
            <a:r>
              <a:rPr lang="uk-UA" sz="2000" b="1" i="1" dirty="0" smtClean="0">
                <a:solidFill>
                  <a:srgbClr val="C00000"/>
                </a:solidFill>
              </a:rPr>
              <a:t>Що змінюється? Як називають такі записи</a:t>
            </a:r>
            <a:r>
              <a:rPr lang="uk-UA" sz="2000" b="1" i="1" dirty="0" smtClean="0">
                <a:solidFill>
                  <a:srgbClr val="C00000"/>
                </a:solidFill>
              </a:rPr>
              <a:t>?</a:t>
            </a:r>
            <a:endParaRPr lang="ru-RU" sz="2000" b="1" i="1" dirty="0" smtClean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420888"/>
            <a:ext cx="109036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9 + 3</a:t>
            </a:r>
          </a:p>
          <a:p>
            <a:r>
              <a:rPr lang="uk-UA" sz="3600" dirty="0" smtClean="0"/>
              <a:t>9 + 4</a:t>
            </a:r>
          </a:p>
          <a:p>
            <a:r>
              <a:rPr lang="uk-UA" sz="3600" u="sng" dirty="0" smtClean="0"/>
              <a:t>9 + 5</a:t>
            </a:r>
          </a:p>
          <a:p>
            <a:r>
              <a:rPr lang="uk-UA" sz="3600" dirty="0" smtClean="0"/>
              <a:t>9 + </a:t>
            </a:r>
            <a:endParaRPr lang="ru-RU" sz="3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91680" y="4215368"/>
          <a:ext cx="28803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92080" y="2492896"/>
            <a:ext cx="142859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15 – 7</a:t>
            </a:r>
          </a:p>
          <a:p>
            <a:r>
              <a:rPr lang="uk-UA" sz="3600" dirty="0" smtClean="0"/>
              <a:t>15 – 8 </a:t>
            </a:r>
          </a:p>
          <a:p>
            <a:r>
              <a:rPr lang="uk-UA" sz="3600" u="sng" dirty="0" smtClean="0"/>
              <a:t>15 – 9</a:t>
            </a:r>
          </a:p>
          <a:p>
            <a:r>
              <a:rPr lang="uk-UA" sz="3600" dirty="0" smtClean="0"/>
              <a:t>15 - </a:t>
            </a:r>
          </a:p>
          <a:p>
            <a:endParaRPr lang="ru-RU" u="sng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228184" y="4221088"/>
          <a:ext cx="36004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</a:tblGrid>
              <a:tr h="2880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5536" y="4941168"/>
            <a:ext cx="8316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/>
              <a:t>Замість квадратика можна зависати букву – а, в , с…</a:t>
            </a:r>
          </a:p>
          <a:p>
            <a:r>
              <a:rPr lang="uk-UA" sz="2400" b="1" i="1" dirty="0" smtClean="0"/>
              <a:t>Це - змінна.</a:t>
            </a:r>
            <a:r>
              <a:rPr lang="en-US" sz="2400" b="1" i="1" dirty="0" smtClean="0"/>
              <a:t>  </a:t>
            </a:r>
            <a:endParaRPr lang="uk-UA" sz="2400" b="1" i="1" dirty="0" smtClean="0"/>
          </a:p>
          <a:p>
            <a:r>
              <a:rPr lang="uk-UA" sz="2400" b="1" i="1" dirty="0" smtClean="0">
                <a:solidFill>
                  <a:srgbClr val="FFC000"/>
                </a:solidFill>
              </a:rPr>
              <a:t>9  + а    та    15 –  в   - вирази зі змінною</a:t>
            </a:r>
            <a:r>
              <a:rPr lang="uk-UA" sz="2400" b="1" i="1" dirty="0" smtClean="0"/>
              <a:t> 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0116" t="10625" r="18453" b="9641"/>
          <a:stretch/>
        </p:blipFill>
        <p:spPr>
          <a:xfrm>
            <a:off x="6109" y="116632"/>
            <a:ext cx="9137891" cy="666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65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20116" t="11610" r="18453" b="9641"/>
          <a:stretch/>
        </p:blipFill>
        <p:spPr>
          <a:xfrm>
            <a:off x="-371476" y="1"/>
            <a:ext cx="9515476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59632" y="3573016"/>
            <a:ext cx="777686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245466" y="5013176"/>
            <a:ext cx="671091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6137921"/>
            <a:ext cx="698477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34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385"/>
            <a:ext cx="9144000" cy="687548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3568" y="723143"/>
            <a:ext cx="78488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/>
              <a:t>Робота в зошиті</a:t>
            </a:r>
            <a:endParaRPr lang="en-US" sz="2000" b="1" i="1" dirty="0" smtClean="0"/>
          </a:p>
          <a:p>
            <a:pPr algn="ctr"/>
            <a:r>
              <a:rPr lang="en-US" sz="3600" b="1" i="1" dirty="0" smtClean="0"/>
              <a:t>1 </a:t>
            </a:r>
            <a:r>
              <a:rPr lang="uk-UA" sz="3600" b="1" i="1" dirty="0" smtClean="0"/>
              <a:t>листопада</a:t>
            </a:r>
          </a:p>
          <a:p>
            <a:pPr algn="ctr"/>
            <a:r>
              <a:rPr lang="uk-UA" sz="3600" b="1" i="1" dirty="0" smtClean="0"/>
              <a:t>Класна робота</a:t>
            </a:r>
          </a:p>
          <a:p>
            <a:pPr algn="ctr"/>
            <a:r>
              <a:rPr lang="uk-UA" sz="3600" b="1" i="1" dirty="0" smtClean="0"/>
              <a:t>№ 2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63688" y="692696"/>
            <a:ext cx="4608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dirty="0" smtClean="0"/>
              <a:t>9 + </a:t>
            </a:r>
            <a:r>
              <a:rPr lang="uk-UA" sz="6000" dirty="0" smtClean="0">
                <a:solidFill>
                  <a:srgbClr val="C00000"/>
                </a:solidFill>
              </a:rPr>
              <a:t>а</a:t>
            </a:r>
            <a:endParaRPr lang="uk-UA" sz="6000" dirty="0" smtClean="0"/>
          </a:p>
          <a:p>
            <a:pPr algn="ctr"/>
            <a:r>
              <a:rPr lang="uk-UA" sz="6000" dirty="0" smtClean="0"/>
              <a:t> якщо </a:t>
            </a:r>
            <a:r>
              <a:rPr lang="uk-UA" sz="6000" dirty="0" smtClean="0">
                <a:solidFill>
                  <a:srgbClr val="C00000"/>
                </a:solidFill>
              </a:rPr>
              <a:t>а</a:t>
            </a:r>
            <a:r>
              <a:rPr lang="uk-UA" sz="6000" dirty="0" smtClean="0"/>
              <a:t> = 3</a:t>
            </a:r>
            <a:endParaRPr lang="ru-RU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564904"/>
            <a:ext cx="6722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 smtClean="0"/>
              <a:t>Якщо </a:t>
            </a:r>
            <a:r>
              <a:rPr lang="uk-UA" sz="4000" dirty="0" smtClean="0">
                <a:solidFill>
                  <a:srgbClr val="C00000"/>
                </a:solidFill>
              </a:rPr>
              <a:t>а</a:t>
            </a:r>
            <a:r>
              <a:rPr lang="uk-UA" sz="4000" dirty="0" smtClean="0"/>
              <a:t> = 3, то  9 + </a:t>
            </a:r>
            <a:r>
              <a:rPr lang="uk-UA" sz="4000" dirty="0" smtClean="0">
                <a:solidFill>
                  <a:srgbClr val="C00000"/>
                </a:solidFill>
              </a:rPr>
              <a:t>а</a:t>
            </a:r>
            <a:r>
              <a:rPr lang="uk-UA" sz="4000" dirty="0" smtClean="0"/>
              <a:t> = 9 +  </a:t>
            </a:r>
            <a:r>
              <a:rPr lang="uk-UA" sz="4000" dirty="0" smtClean="0">
                <a:solidFill>
                  <a:srgbClr val="C00000"/>
                </a:solidFill>
              </a:rPr>
              <a:t>3</a:t>
            </a:r>
            <a:r>
              <a:rPr lang="uk-UA" sz="4000" dirty="0" smtClean="0"/>
              <a:t> = ?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789040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Якщо </a:t>
            </a:r>
            <a:r>
              <a:rPr lang="uk-UA" sz="3200" dirty="0" smtClean="0">
                <a:solidFill>
                  <a:srgbClr val="C00000"/>
                </a:solidFill>
              </a:rPr>
              <a:t>а</a:t>
            </a:r>
            <a:r>
              <a:rPr lang="uk-UA" sz="3200" dirty="0" smtClean="0"/>
              <a:t> = 4, то значення виразу зміниться .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4797152"/>
            <a:ext cx="71394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dirty="0" smtClean="0"/>
              <a:t>Якщо </a:t>
            </a:r>
            <a:r>
              <a:rPr lang="uk-UA" sz="4400" dirty="0" smtClean="0">
                <a:solidFill>
                  <a:srgbClr val="C00000"/>
                </a:solidFill>
              </a:rPr>
              <a:t>а</a:t>
            </a:r>
            <a:r>
              <a:rPr lang="uk-UA" sz="4400" dirty="0" smtClean="0"/>
              <a:t> = 4, то 9 + </a:t>
            </a:r>
            <a:r>
              <a:rPr lang="uk-UA" sz="4400" dirty="0" smtClean="0">
                <a:solidFill>
                  <a:srgbClr val="C00000"/>
                </a:solidFill>
              </a:rPr>
              <a:t>а</a:t>
            </a:r>
            <a:r>
              <a:rPr lang="uk-UA" sz="4400" dirty="0" smtClean="0"/>
              <a:t> = 9 + </a:t>
            </a:r>
            <a:r>
              <a:rPr lang="uk-UA" sz="4400" dirty="0" smtClean="0">
                <a:solidFill>
                  <a:srgbClr val="C00000"/>
                </a:solidFill>
              </a:rPr>
              <a:t>4</a:t>
            </a:r>
            <a:r>
              <a:rPr lang="uk-UA" sz="4400" dirty="0" smtClean="0"/>
              <a:t> = ?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99792" y="1196752"/>
            <a:ext cx="33867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600" dirty="0" smtClean="0"/>
              <a:t>15 - </a:t>
            </a:r>
            <a:r>
              <a:rPr lang="uk-UA" sz="6600" dirty="0" smtClean="0">
                <a:solidFill>
                  <a:srgbClr val="C00000"/>
                </a:solidFill>
              </a:rPr>
              <a:t>в</a:t>
            </a: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2276872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8558753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Чи можемо зараз знайти значення  виразу </a:t>
            </a:r>
          </a:p>
          <a:p>
            <a:r>
              <a:rPr lang="uk-UA" sz="3200" dirty="0" smtClean="0"/>
              <a:t>зі змінною? </a:t>
            </a:r>
          </a:p>
          <a:p>
            <a:r>
              <a:rPr lang="uk-UA" sz="3200" dirty="0" smtClean="0"/>
              <a:t>Коли стане відомо, що </a:t>
            </a:r>
            <a:r>
              <a:rPr lang="uk-UA" sz="3200" dirty="0" smtClean="0">
                <a:solidFill>
                  <a:srgbClr val="C00000"/>
                </a:solidFill>
              </a:rPr>
              <a:t>в</a:t>
            </a:r>
            <a:r>
              <a:rPr lang="uk-UA" sz="3200" dirty="0" smtClean="0"/>
              <a:t> =7,значення виразу </a:t>
            </a:r>
          </a:p>
          <a:p>
            <a:r>
              <a:rPr lang="uk-UA" sz="3200" dirty="0" smtClean="0"/>
              <a:t> знайти можливо.</a:t>
            </a:r>
            <a:endParaRPr lang="ru-RU" sz="3200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437112"/>
            <a:ext cx="77101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dirty="0" smtClean="0"/>
              <a:t>Якщо </a:t>
            </a:r>
            <a:r>
              <a:rPr lang="uk-UA" sz="4400" dirty="0" smtClean="0">
                <a:solidFill>
                  <a:srgbClr val="C00000"/>
                </a:solidFill>
              </a:rPr>
              <a:t>в</a:t>
            </a:r>
            <a:r>
              <a:rPr lang="uk-UA" sz="4400" dirty="0" smtClean="0"/>
              <a:t> = 7, то 15 – </a:t>
            </a:r>
            <a:r>
              <a:rPr lang="uk-UA" sz="4400" dirty="0" smtClean="0">
                <a:solidFill>
                  <a:srgbClr val="C00000"/>
                </a:solidFill>
              </a:rPr>
              <a:t>в</a:t>
            </a:r>
            <a:r>
              <a:rPr lang="uk-UA" sz="4400" dirty="0" smtClean="0"/>
              <a:t> = 15 – </a:t>
            </a:r>
            <a:r>
              <a:rPr lang="uk-UA" sz="4400" dirty="0" smtClean="0">
                <a:solidFill>
                  <a:srgbClr val="C00000"/>
                </a:solidFill>
              </a:rPr>
              <a:t>7</a:t>
            </a:r>
            <a:r>
              <a:rPr lang="uk-UA" sz="4400" dirty="0" smtClean="0"/>
              <a:t> = ?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4849ae9c3399e28a61eeee42983599a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487"/>
            <a:ext cx="9144000" cy="687548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2215" y="587588"/>
            <a:ext cx="24160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latin typeface="Propisi" panose="02000508030000020003" pitchFamily="2" charset="0"/>
              </a:rPr>
              <a:t>Задача 3 </a:t>
            </a:r>
            <a:endParaRPr lang="ru-RU" sz="5400" b="1" dirty="0">
              <a:latin typeface="Propisi" panose="02000508030000020003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95" y="1510918"/>
            <a:ext cx="394210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Назбирала – </a:t>
            </a:r>
            <a:r>
              <a:rPr lang="uk-UA" sz="3600" dirty="0" smtClean="0">
                <a:solidFill>
                  <a:srgbClr val="C00000"/>
                </a:solidFill>
              </a:rPr>
              <a:t>12</a:t>
            </a:r>
            <a:r>
              <a:rPr lang="uk-UA" sz="3600" dirty="0" smtClean="0"/>
              <a:t> н.</a:t>
            </a:r>
          </a:p>
          <a:p>
            <a:r>
              <a:rPr lang="uk-UA" sz="3600" dirty="0" smtClean="0"/>
              <a:t>Загубила -  ? н.</a:t>
            </a:r>
          </a:p>
          <a:p>
            <a:r>
              <a:rPr lang="uk-UA" sz="3600" dirty="0" smtClean="0"/>
              <a:t>Залишилося  </a:t>
            </a:r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-</a:t>
            </a:r>
            <a:r>
              <a:rPr lang="uk-UA" sz="3600" dirty="0" smtClean="0">
                <a:solidFill>
                  <a:srgbClr val="C00000"/>
                </a:solidFill>
              </a:rPr>
              <a:t>  в  </a:t>
            </a:r>
            <a:r>
              <a:rPr lang="uk-UA" sz="3600" dirty="0" smtClean="0"/>
              <a:t>н.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9895" y="3265244"/>
            <a:ext cx="2291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/>
              <a:t>12 – в ( н.)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59744" y="3977008"/>
            <a:ext cx="7369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Відповідь: залишилося 12 – в намистин.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1755</TotalTime>
  <Words>326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Cambria</vt:lpstr>
      <vt:lpstr>Propisi</vt:lpstr>
      <vt:lpstr>Rockwell</vt:lpstr>
      <vt:lpstr>Wingdings 2</vt:lpstr>
      <vt:lpstr>Литейная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andrey</dc:creator>
  <cp:lastModifiedBy>Анюта</cp:lastModifiedBy>
  <cp:revision>25</cp:revision>
  <dcterms:created xsi:type="dcterms:W3CDTF">2020-10-17T05:38:56Z</dcterms:created>
  <dcterms:modified xsi:type="dcterms:W3CDTF">2022-10-31T20:41:02Z</dcterms:modified>
</cp:coreProperties>
</file>