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1"/>
  </p:notesMasterIdLst>
  <p:sldIdLst>
    <p:sldId id="256" r:id="rId2"/>
    <p:sldId id="257" r:id="rId3"/>
    <p:sldId id="258" r:id="rId4"/>
    <p:sldId id="262" r:id="rId5"/>
    <p:sldId id="259" r:id="rId6"/>
    <p:sldId id="260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73" r:id="rId15"/>
    <p:sldId id="270" r:id="rId16"/>
    <p:sldId id="269" r:id="rId17"/>
    <p:sldId id="271" r:id="rId18"/>
    <p:sldId id="272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450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1F3AB0-8C0C-45BD-85FA-E77FD65AAFE3}" type="datetimeFigureOut">
              <a:rPr lang="ru-RU" smtClean="0"/>
              <a:t>01.12.2022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580068-0C81-4C5E-A3FE-15EF6C552F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23871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580068-0C81-4C5E-A3FE-15EF6C552FC0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86366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2504E-E251-498F-A4DD-741FE9D43581}" type="datetimeFigureOut">
              <a:rPr lang="ru-RU" smtClean="0"/>
              <a:t>01.12.2022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5E568-9C30-497D-B19F-2D203E561716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2504E-E251-498F-A4DD-741FE9D43581}" type="datetimeFigureOut">
              <a:rPr lang="ru-RU" smtClean="0"/>
              <a:t>01.12.2022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5E568-9C30-497D-B19F-2D203E56171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2504E-E251-498F-A4DD-741FE9D43581}" type="datetimeFigureOut">
              <a:rPr lang="ru-RU" smtClean="0"/>
              <a:t>01.12.2022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5E568-9C30-497D-B19F-2D203E56171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2504E-E251-498F-A4DD-741FE9D43581}" type="datetimeFigureOut">
              <a:rPr lang="ru-RU" smtClean="0"/>
              <a:t>01.12.2022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5E568-9C30-497D-B19F-2D203E56171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2504E-E251-498F-A4DD-741FE9D43581}" type="datetimeFigureOut">
              <a:rPr lang="ru-RU" smtClean="0"/>
              <a:t>01.12.2022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A075E568-9C30-497D-B19F-2D203E561716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2504E-E251-498F-A4DD-741FE9D43581}" type="datetimeFigureOut">
              <a:rPr lang="ru-RU" smtClean="0"/>
              <a:t>01.12.2022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5E568-9C30-497D-B19F-2D203E56171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2504E-E251-498F-A4DD-741FE9D43581}" type="datetimeFigureOut">
              <a:rPr lang="ru-RU" smtClean="0"/>
              <a:t>01.12.2022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5E568-9C30-497D-B19F-2D203E56171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2504E-E251-498F-A4DD-741FE9D43581}" type="datetimeFigureOut">
              <a:rPr lang="ru-RU" smtClean="0"/>
              <a:t>01.12.2022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5E568-9C30-497D-B19F-2D203E56171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2504E-E251-498F-A4DD-741FE9D43581}" type="datetimeFigureOut">
              <a:rPr lang="ru-RU" smtClean="0"/>
              <a:t>01.12.2022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5E568-9C30-497D-B19F-2D203E56171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2504E-E251-498F-A4DD-741FE9D43581}" type="datetimeFigureOut">
              <a:rPr lang="ru-RU" smtClean="0"/>
              <a:t>01.12.2022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5E568-9C30-497D-B19F-2D203E56171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2504E-E251-498F-A4DD-741FE9D43581}" type="datetimeFigureOut">
              <a:rPr lang="ru-RU" smtClean="0"/>
              <a:t>01.12.2022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5E568-9C30-497D-B19F-2D203E56171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F12504E-E251-498F-A4DD-741FE9D43581}" type="datetimeFigureOut">
              <a:rPr lang="ru-RU" smtClean="0"/>
              <a:t>01.12.2022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075E568-9C30-497D-B19F-2D203E561716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425352"/>
            <a:ext cx="9144000" cy="2507704"/>
          </a:xfrm>
        </p:spPr>
        <p:txBody>
          <a:bodyPr>
            <a:noAutofit/>
          </a:bodyPr>
          <a:lstStyle/>
          <a:p>
            <a:r>
              <a:rPr lang="uk-UA" sz="7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Перська держава</a:t>
            </a:r>
            <a:endParaRPr lang="ru-RU" sz="7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22861" y="5079569"/>
            <a:ext cx="6400800" cy="1752600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155129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rmAutofit/>
          </a:bodyPr>
          <a:lstStyle/>
          <a:p>
            <a:r>
              <a:rPr lang="uk-UA" sz="6600" dirty="0"/>
              <a:t>Реформи Дарія І</a:t>
            </a:r>
            <a:endParaRPr lang="ru-RU" sz="6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36512" y="1340768"/>
            <a:ext cx="9180512" cy="5517232"/>
          </a:xfrm>
        </p:spPr>
        <p:txBody>
          <a:bodyPr>
            <a:normAutofit lnSpcReduction="10000"/>
          </a:bodyPr>
          <a:lstStyle/>
          <a:p>
            <a:pPr marL="0" indent="269875" algn="just"/>
            <a:r>
              <a:rPr lang="uk-UA" dirty="0"/>
              <a:t>розподіл країни на </a:t>
            </a:r>
            <a:r>
              <a:rPr lang="uk-UA" b="1" i="1" u="sng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сатрапії</a:t>
            </a:r>
            <a:r>
              <a:rPr lang="uk-UA" dirty="0"/>
              <a:t> (військово-адміністративні округи) на чолі із </a:t>
            </a:r>
            <a:r>
              <a:rPr lang="uk-UA" dirty="0">
                <a:solidFill>
                  <a:srgbClr val="FFC000"/>
                </a:solidFill>
              </a:rPr>
              <a:t>сатрапом</a:t>
            </a:r>
            <a:r>
              <a:rPr lang="uk-UA" dirty="0"/>
              <a:t> (намісником);</a:t>
            </a:r>
          </a:p>
          <a:p>
            <a:pPr marL="0" indent="269875" algn="just"/>
            <a:r>
              <a:rPr lang="uk-UA" dirty="0"/>
              <a:t>карбування золотої монети – </a:t>
            </a:r>
            <a:r>
              <a:rPr lang="uk-UA" b="1" i="1" u="sng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дарика</a:t>
            </a:r>
            <a:r>
              <a:rPr lang="uk-UA" dirty="0"/>
              <a:t> (8,4 грама);</a:t>
            </a:r>
          </a:p>
          <a:p>
            <a:pPr marL="0" indent="269875" algn="just"/>
            <a:r>
              <a:rPr lang="uk-UA" dirty="0"/>
              <a:t>будівництво кам’яних шляхів із поштовими станціями;</a:t>
            </a:r>
          </a:p>
          <a:p>
            <a:pPr marL="0" indent="269875" algn="just"/>
            <a:r>
              <a:rPr lang="uk-UA" dirty="0"/>
              <a:t>створення таємної поліції («царські очі й вуха») та чіткої системи податків;</a:t>
            </a:r>
          </a:p>
          <a:p>
            <a:pPr marL="0" indent="269875" algn="just"/>
            <a:r>
              <a:rPr lang="uk-UA" dirty="0"/>
              <a:t>обіймання державних посад представниками перської знаті;</a:t>
            </a:r>
          </a:p>
          <a:p>
            <a:pPr marL="0" indent="269875" algn="just"/>
            <a:r>
              <a:rPr lang="uk-UA" dirty="0"/>
              <a:t>створення відбірних військових частин – </a:t>
            </a:r>
            <a:r>
              <a:rPr lang="uk-UA" b="1" i="1" u="sng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«безсмертні»</a:t>
            </a:r>
            <a:r>
              <a:rPr lang="uk-UA" dirty="0"/>
              <a:t> (10 тис. воїнів – гвардія та особиста охорона) та національних допоміжних військових загонів;</a:t>
            </a:r>
          </a:p>
          <a:p>
            <a:pPr marL="0" indent="269875"/>
            <a:r>
              <a:rPr lang="uk-UA" dirty="0"/>
              <a:t>заснування столиць – міст </a:t>
            </a:r>
            <a:r>
              <a:rPr lang="uk-UA" dirty="0" err="1">
                <a:solidFill>
                  <a:srgbClr val="FFC000"/>
                </a:solidFill>
              </a:rPr>
              <a:t>Персиполь</a:t>
            </a:r>
            <a:r>
              <a:rPr lang="uk-UA" dirty="0"/>
              <a:t> та </a:t>
            </a:r>
            <a:r>
              <a:rPr lang="uk-UA" dirty="0" err="1">
                <a:solidFill>
                  <a:srgbClr val="FFC000"/>
                </a:solidFill>
              </a:rPr>
              <a:t>Сузи</a:t>
            </a:r>
            <a:r>
              <a:rPr lang="uk-UA" dirty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193772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517232"/>
            <a:ext cx="8229600" cy="792128"/>
          </a:xfrm>
        </p:spPr>
        <p:txBody>
          <a:bodyPr/>
          <a:lstStyle/>
          <a:p>
            <a:pPr marL="137160" indent="0">
              <a:buNone/>
            </a:pPr>
            <a:r>
              <a:rPr lang="uk-UA" dirty="0"/>
              <a:t>Новою столицею Персії стало </a:t>
            </a:r>
            <a:r>
              <a:rPr lang="uk-UA" dirty="0">
                <a:solidFill>
                  <a:srgbClr val="FFC000"/>
                </a:solidFill>
              </a:rPr>
              <a:t>м. </a:t>
            </a:r>
            <a:r>
              <a:rPr lang="uk-UA" dirty="0" err="1">
                <a:solidFill>
                  <a:srgbClr val="FFC000"/>
                </a:solidFill>
              </a:rPr>
              <a:t>Персеполь</a:t>
            </a:r>
            <a:r>
              <a:rPr lang="uk-UA" dirty="0"/>
              <a:t>. </a:t>
            </a:r>
            <a:endParaRPr lang="ru-RU" dirty="0"/>
          </a:p>
        </p:txBody>
      </p:sp>
      <p:pic>
        <p:nvPicPr>
          <p:cNvPr id="7170" name="Picture 2" descr="Стародавнє місто Персеполь, свідок перської могутності (12 фото) - ВСВІТІ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620" y="68262"/>
            <a:ext cx="7794692" cy="5160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57346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/>
              <a:t>Карта пам’яті «Правління Дарія І»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608552"/>
          </a:xfrm>
        </p:spPr>
        <p:txBody>
          <a:bodyPr/>
          <a:lstStyle/>
          <a:p>
            <a:pPr marL="137160" indent="0">
              <a:buNone/>
            </a:pPr>
            <a:r>
              <a:rPr lang="en-US" dirty="0"/>
              <a:t>https://mm.tt/1718096215?t=PRuZrO55WS</a:t>
            </a: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564904"/>
            <a:ext cx="3209900" cy="320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47968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4152873"/>
            <a:ext cx="9144000" cy="2705127"/>
          </a:xfrm>
        </p:spPr>
        <p:txBody>
          <a:bodyPr>
            <a:normAutofit lnSpcReduction="10000"/>
          </a:bodyPr>
          <a:lstStyle/>
          <a:p>
            <a:pPr marL="137160" indent="0" algn="just">
              <a:buNone/>
            </a:pPr>
            <a:r>
              <a:rPr lang="uk-UA" dirty="0"/>
              <a:t>У 513 році до н.е. Дарій І прийшов з війною й на терени сучасної України. У ті часи тут панували скіфи, які застосовували в боротьбі з персами </a:t>
            </a:r>
            <a:r>
              <a:rPr lang="uk-UA" b="1" i="1" u="sng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тактику випаленої землі.</a:t>
            </a:r>
            <a:endParaRPr lang="uk-UA" dirty="0">
              <a:solidFill>
                <a:srgbClr val="FFC000"/>
              </a:solidFill>
            </a:endParaRPr>
          </a:p>
          <a:p>
            <a:pPr marL="137160" indent="0" algn="just">
              <a:buNone/>
            </a:pPr>
            <a:r>
              <a:rPr lang="ru-RU" dirty="0" err="1"/>
              <a:t>Проте</a:t>
            </a:r>
            <a:r>
              <a:rPr lang="ru-RU" dirty="0"/>
              <a:t> </a:t>
            </a:r>
            <a:r>
              <a:rPr lang="ru-RU" dirty="0" err="1"/>
              <a:t>похід</a:t>
            </a:r>
            <a:r>
              <a:rPr lang="ru-RU" dirty="0"/>
              <a:t> </a:t>
            </a:r>
            <a:r>
              <a:rPr lang="ru-RU" dirty="0" err="1"/>
              <a:t>Дарія</a:t>
            </a:r>
            <a:r>
              <a:rPr lang="ru-RU" dirty="0"/>
              <a:t> І </a:t>
            </a:r>
            <a:r>
              <a:rPr lang="ru-RU" dirty="0" err="1"/>
              <a:t>проти</a:t>
            </a:r>
            <a:r>
              <a:rPr lang="ru-RU" dirty="0"/>
              <a:t> </a:t>
            </a:r>
            <a:r>
              <a:rPr lang="ru-RU" dirty="0" err="1"/>
              <a:t>скіфів</a:t>
            </a:r>
            <a:r>
              <a:rPr lang="ru-RU" dirty="0"/>
              <a:t> </a:t>
            </a:r>
            <a:r>
              <a:rPr lang="ru-RU" dirty="0" err="1"/>
              <a:t>Північного</a:t>
            </a:r>
            <a:r>
              <a:rPr lang="ru-RU" dirty="0"/>
              <a:t> </a:t>
            </a:r>
            <a:r>
              <a:rPr lang="ru-RU" dirty="0" err="1"/>
              <a:t>Причорномор’я</a:t>
            </a:r>
            <a:r>
              <a:rPr lang="ru-RU" dirty="0"/>
              <a:t> </a:t>
            </a:r>
            <a:r>
              <a:rPr lang="ru-RU" dirty="0" err="1"/>
              <a:t>закінчився</a:t>
            </a:r>
            <a:r>
              <a:rPr lang="ru-RU" dirty="0"/>
              <a:t> </a:t>
            </a:r>
            <a:r>
              <a:rPr lang="ru-RU" dirty="0" err="1"/>
              <a:t>невдачею</a:t>
            </a:r>
            <a:r>
              <a:rPr lang="ru-RU" dirty="0"/>
              <a:t>. </a:t>
            </a:r>
          </a:p>
        </p:txBody>
      </p:sp>
      <p:sp>
        <p:nvSpPr>
          <p:cNvPr id="4" name="AutoShape 2" descr="Скіфо-перська війна — Вікіпеді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Скіфо-перська війна — Вікіпедія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222" name="Picture 6" descr="DariusScythes uk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92433"/>
            <a:ext cx="5595323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35332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Робота з підручником ст. 80</a:t>
            </a:r>
            <a:endParaRPr lang="ru-RU" dirty="0"/>
          </a:p>
        </p:txBody>
      </p:sp>
      <p:pic>
        <p:nvPicPr>
          <p:cNvPr id="13314" name="Picture 2" descr="C:\Users\38066\Desktop\робота фото документыв\ст 8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84784"/>
            <a:ext cx="8908629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42062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4365104"/>
            <a:ext cx="9144000" cy="2492896"/>
          </a:xfrm>
        </p:spPr>
        <p:txBody>
          <a:bodyPr>
            <a:normAutofit fontScale="92500" lnSpcReduction="20000"/>
          </a:bodyPr>
          <a:lstStyle/>
          <a:p>
            <a:pPr marL="137160" indent="0" algn="just">
              <a:buNone/>
            </a:pPr>
            <a:r>
              <a:rPr lang="ru-RU" dirty="0"/>
              <a:t>Попри </a:t>
            </a:r>
            <a:r>
              <a:rPr lang="ru-RU" dirty="0" err="1"/>
              <a:t>невдалий</a:t>
            </a:r>
            <a:r>
              <a:rPr lang="ru-RU" dirty="0"/>
              <a:t> </a:t>
            </a:r>
            <a:r>
              <a:rPr lang="ru-RU" dirty="0" err="1"/>
              <a:t>похід</a:t>
            </a:r>
            <a:r>
              <a:rPr lang="ru-RU" dirty="0"/>
              <a:t> на </a:t>
            </a:r>
            <a:r>
              <a:rPr lang="ru-RU" dirty="0" err="1"/>
              <a:t>скіфіва</a:t>
            </a:r>
            <a:r>
              <a:rPr lang="ru-RU" dirty="0"/>
              <a:t>, </a:t>
            </a:r>
            <a:r>
              <a:rPr lang="ru-RU" dirty="0" err="1"/>
              <a:t>Перська</a:t>
            </a:r>
            <a:r>
              <a:rPr lang="ru-RU" dirty="0"/>
              <a:t> держава </a:t>
            </a:r>
            <a:r>
              <a:rPr lang="ru-RU" dirty="0" err="1"/>
              <a:t>була</a:t>
            </a:r>
            <a:r>
              <a:rPr lang="ru-RU" dirty="0"/>
              <a:t> на </a:t>
            </a:r>
            <a:r>
              <a:rPr lang="ru-RU" dirty="0" err="1"/>
              <a:t>вершині</a:t>
            </a:r>
            <a:r>
              <a:rPr lang="ru-RU" dirty="0"/>
              <a:t> </a:t>
            </a:r>
            <a:r>
              <a:rPr lang="ru-RU" dirty="0" err="1"/>
              <a:t>могутності</a:t>
            </a:r>
            <a:r>
              <a:rPr lang="ru-RU" dirty="0"/>
              <a:t>.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межі</a:t>
            </a:r>
            <a:r>
              <a:rPr lang="ru-RU" dirty="0"/>
              <a:t> </a:t>
            </a:r>
            <a:r>
              <a:rPr lang="ru-RU" dirty="0" err="1"/>
              <a:t>простягалися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річки</a:t>
            </a:r>
            <a:r>
              <a:rPr lang="ru-RU" dirty="0"/>
              <a:t> </a:t>
            </a:r>
            <a:r>
              <a:rPr lang="ru-RU" dirty="0" err="1"/>
              <a:t>Інд</a:t>
            </a:r>
            <a:r>
              <a:rPr lang="ru-RU" dirty="0"/>
              <a:t> на </a:t>
            </a:r>
            <a:r>
              <a:rPr lang="ru-RU" dirty="0" err="1"/>
              <a:t>сході</a:t>
            </a:r>
            <a:r>
              <a:rPr lang="ru-RU" dirty="0"/>
              <a:t> до </a:t>
            </a:r>
            <a:r>
              <a:rPr lang="ru-RU" dirty="0" err="1"/>
              <a:t>Егейського</a:t>
            </a:r>
            <a:r>
              <a:rPr lang="ru-RU" dirty="0"/>
              <a:t> моря на </a:t>
            </a:r>
            <a:r>
              <a:rPr lang="ru-RU" dirty="0" err="1"/>
              <a:t>заході</a:t>
            </a:r>
            <a:r>
              <a:rPr lang="ru-RU" dirty="0"/>
              <a:t>,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Вірменії</a:t>
            </a:r>
            <a:r>
              <a:rPr lang="ru-RU" dirty="0"/>
              <a:t> на </a:t>
            </a:r>
            <a:r>
              <a:rPr lang="ru-RU" dirty="0" err="1"/>
              <a:t>півночі</a:t>
            </a:r>
            <a:r>
              <a:rPr lang="ru-RU" dirty="0"/>
              <a:t> до </a:t>
            </a:r>
            <a:r>
              <a:rPr lang="ru-RU" dirty="0" err="1"/>
              <a:t>Нільських</a:t>
            </a:r>
            <a:r>
              <a:rPr lang="ru-RU" dirty="0"/>
              <a:t> </a:t>
            </a:r>
            <a:r>
              <a:rPr lang="ru-RU" dirty="0" err="1"/>
              <a:t>порогів</a:t>
            </a:r>
            <a:r>
              <a:rPr lang="ru-RU" dirty="0"/>
              <a:t> на </a:t>
            </a:r>
            <a:r>
              <a:rPr lang="ru-RU" dirty="0" err="1"/>
              <a:t>півдні</a:t>
            </a:r>
            <a:r>
              <a:rPr lang="ru-RU" dirty="0"/>
              <a:t>. </a:t>
            </a:r>
            <a:r>
              <a:rPr lang="ru-RU" dirty="0" err="1"/>
              <a:t>Перські</a:t>
            </a:r>
            <a:r>
              <a:rPr lang="ru-RU" dirty="0"/>
              <a:t> </a:t>
            </a:r>
            <a:r>
              <a:rPr lang="ru-RU" dirty="0" err="1"/>
              <a:t>царі</a:t>
            </a:r>
            <a:r>
              <a:rPr lang="ru-RU" dirty="0"/>
              <a:t> </a:t>
            </a:r>
            <a:r>
              <a:rPr lang="en-US" dirty="0"/>
              <a:t>V-IV</a:t>
            </a:r>
            <a:r>
              <a:rPr lang="uk-UA" dirty="0"/>
              <a:t> ст. до н.е. продовжували вести загарбницькі війни – цього разу з греками, намагаючись зміцнити свою владу в Малій Азії, однак і тут перси зазнали поразки.</a:t>
            </a:r>
            <a:endParaRPr lang="ru-RU" dirty="0"/>
          </a:p>
          <a:p>
            <a:pPr marL="137160" indent="0" algn="just">
              <a:buNone/>
            </a:pPr>
            <a:endParaRPr lang="ru-RU" dirty="0"/>
          </a:p>
        </p:txBody>
      </p:sp>
      <p:pic>
        <p:nvPicPr>
          <p:cNvPr id="4" name="Picture 2" descr="Управление государством ахеменидов и его территории - Школьная Истори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16631"/>
            <a:ext cx="9060769" cy="4104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06568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052736"/>
            <a:ext cx="4788024" cy="5805264"/>
          </a:xfrm>
        </p:spPr>
        <p:txBody>
          <a:bodyPr/>
          <a:lstStyle/>
          <a:p>
            <a:pPr marL="1588" indent="0" algn="just">
              <a:buNone/>
            </a:pPr>
            <a:r>
              <a:rPr lang="ru-RU" dirty="0" err="1"/>
              <a:t>Країну</a:t>
            </a:r>
            <a:r>
              <a:rPr lang="ru-RU" dirty="0"/>
              <a:t> </a:t>
            </a:r>
            <a:r>
              <a:rPr lang="ru-RU" dirty="0" err="1"/>
              <a:t>очолив</a:t>
            </a:r>
            <a:r>
              <a:rPr lang="ru-RU" dirty="0"/>
              <a:t> </a:t>
            </a:r>
            <a:r>
              <a:rPr lang="ru-RU" dirty="0" err="1"/>
              <a:t>син</a:t>
            </a:r>
            <a:r>
              <a:rPr lang="ru-RU" dirty="0"/>
              <a:t> </a:t>
            </a:r>
            <a:r>
              <a:rPr lang="ru-RU" dirty="0" err="1"/>
              <a:t>Дарія</a:t>
            </a:r>
            <a:r>
              <a:rPr lang="ru-RU" dirty="0"/>
              <a:t> І </a:t>
            </a:r>
            <a:r>
              <a:rPr lang="ru-RU" b="1" i="1" u="sng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Ксеркс</a:t>
            </a:r>
            <a:r>
              <a:rPr lang="ru-RU" dirty="0"/>
              <a:t> (486—465 </a:t>
            </a:r>
            <a:r>
              <a:rPr lang="ru-RU" dirty="0" err="1"/>
              <a:t>рр</a:t>
            </a:r>
            <a:r>
              <a:rPr lang="ru-RU" dirty="0"/>
              <a:t>. до н. е.), за </a:t>
            </a:r>
            <a:r>
              <a:rPr lang="ru-RU" dirty="0" err="1"/>
              <a:t>часів</a:t>
            </a:r>
            <a:r>
              <a:rPr lang="ru-RU" dirty="0"/>
              <a:t> </a:t>
            </a:r>
            <a:r>
              <a:rPr lang="ru-RU" dirty="0" err="1"/>
              <a:t>правління</a:t>
            </a:r>
            <a:r>
              <a:rPr lang="ru-RU" dirty="0"/>
              <a:t> </a:t>
            </a:r>
            <a:r>
              <a:rPr lang="ru-RU" dirty="0" err="1"/>
              <a:t>якого</a:t>
            </a:r>
            <a:r>
              <a:rPr lang="ru-RU" dirty="0"/>
              <a:t> держава </a:t>
            </a:r>
            <a:r>
              <a:rPr lang="ru-RU" dirty="0" err="1"/>
              <a:t>потерпала</a:t>
            </a:r>
            <a:r>
              <a:rPr lang="ru-RU" dirty="0"/>
              <a:t> через </a:t>
            </a:r>
            <a:r>
              <a:rPr lang="ru-RU" dirty="0" err="1"/>
              <a:t>постійні</a:t>
            </a:r>
            <a:r>
              <a:rPr lang="ru-RU" dirty="0"/>
              <a:t> </a:t>
            </a:r>
            <a:r>
              <a:rPr lang="ru-RU" dirty="0" err="1"/>
              <a:t>повстання</a:t>
            </a:r>
            <a:r>
              <a:rPr lang="ru-RU" dirty="0"/>
              <a:t> </a:t>
            </a:r>
            <a:r>
              <a:rPr lang="ru-RU" dirty="0" err="1"/>
              <a:t>населення</a:t>
            </a:r>
            <a:r>
              <a:rPr lang="ru-RU" dirty="0"/>
              <a:t> </a:t>
            </a:r>
            <a:r>
              <a:rPr lang="ru-RU" dirty="0" err="1"/>
              <a:t>підкорених</a:t>
            </a:r>
            <a:r>
              <a:rPr lang="ru-RU" dirty="0"/>
              <a:t> земель (</a:t>
            </a:r>
            <a:r>
              <a:rPr lang="ru-RU" dirty="0" err="1"/>
              <a:t>Єгипет</a:t>
            </a:r>
            <a:r>
              <a:rPr lang="ru-RU" dirty="0"/>
              <a:t> і Вавилон). </a:t>
            </a:r>
            <a:r>
              <a:rPr lang="ru-RU" dirty="0" err="1"/>
              <a:t>Протягом</a:t>
            </a:r>
            <a:r>
              <a:rPr lang="ru-RU" dirty="0"/>
              <a:t> 500-   449 </a:t>
            </a:r>
            <a:r>
              <a:rPr lang="ru-RU" dirty="0" err="1"/>
              <a:t>рр</a:t>
            </a:r>
            <a:r>
              <a:rPr lang="ru-RU" dirty="0"/>
              <a:t>. до н. е. </a:t>
            </a:r>
            <a:r>
              <a:rPr lang="ru-RU" dirty="0" err="1"/>
              <a:t>Персія</a:t>
            </a:r>
            <a:r>
              <a:rPr lang="ru-RU" dirty="0"/>
              <a:t> вела </a:t>
            </a:r>
            <a:r>
              <a:rPr lang="ru-RU" dirty="0" err="1"/>
              <a:t>тривалу</a:t>
            </a:r>
            <a:r>
              <a:rPr lang="ru-RU" dirty="0"/>
              <a:t> </a:t>
            </a:r>
            <a:r>
              <a:rPr lang="ru-RU" dirty="0" err="1"/>
              <a:t>виснажливу</a:t>
            </a:r>
            <a:r>
              <a:rPr lang="ru-RU" dirty="0"/>
              <a:t> </a:t>
            </a:r>
            <a:r>
              <a:rPr lang="ru-RU" dirty="0" err="1"/>
              <a:t>війну</a:t>
            </a:r>
            <a:r>
              <a:rPr lang="ru-RU" dirty="0"/>
              <a:t> з греками, в </a:t>
            </a:r>
            <a:r>
              <a:rPr lang="ru-RU" dirty="0" err="1"/>
              <a:t>ході</a:t>
            </a:r>
            <a:r>
              <a:rPr lang="ru-RU" dirty="0"/>
              <a:t> </a:t>
            </a:r>
            <a:r>
              <a:rPr lang="ru-RU" dirty="0" err="1"/>
              <a:t>якої</a:t>
            </a:r>
            <a:r>
              <a:rPr lang="ru-RU" dirty="0"/>
              <a:t> </a:t>
            </a:r>
            <a:r>
              <a:rPr lang="ru-RU" dirty="0" err="1"/>
              <a:t>зазнала</a:t>
            </a:r>
            <a:r>
              <a:rPr lang="ru-RU" dirty="0"/>
              <a:t> </a:t>
            </a:r>
            <a:r>
              <a:rPr lang="ru-RU" dirty="0" err="1"/>
              <a:t>нищівної</a:t>
            </a:r>
            <a:r>
              <a:rPr lang="ru-RU" dirty="0"/>
              <a:t> </a:t>
            </a:r>
            <a:r>
              <a:rPr lang="ru-RU" dirty="0" err="1"/>
              <a:t>поразки</a:t>
            </a:r>
            <a:r>
              <a:rPr lang="ru-RU" dirty="0"/>
              <a:t>.</a:t>
            </a:r>
          </a:p>
        </p:txBody>
      </p:sp>
      <p:pic>
        <p:nvPicPr>
          <p:cNvPr id="10242" name="Picture 2" descr="Ксеркс I | Assassin's Creed Wiki | Fand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6183" y="404664"/>
            <a:ext cx="4231581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99275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4365104"/>
            <a:ext cx="8229600" cy="2072595"/>
          </a:xfrm>
        </p:spPr>
        <p:txBody>
          <a:bodyPr/>
          <a:lstStyle/>
          <a:p>
            <a:pPr marL="137160" indent="0" algn="just">
              <a:buNone/>
            </a:pPr>
            <a:r>
              <a:rPr lang="uk-UA" dirty="0"/>
              <a:t>Згодом величезна Перська імперія ослабла через повстання підкорених народів, виснаження від воєн і в 331 р. до н.е. була завойована видатним полководцем </a:t>
            </a:r>
            <a:r>
              <a:rPr lang="uk-UA" dirty="0" err="1"/>
              <a:t>Александром</a:t>
            </a:r>
            <a:r>
              <a:rPr lang="uk-UA" dirty="0"/>
              <a:t> Македонським.</a:t>
            </a:r>
            <a:endParaRPr lang="ru-RU" dirty="0"/>
          </a:p>
        </p:txBody>
      </p:sp>
      <p:pic>
        <p:nvPicPr>
          <p:cNvPr id="11266" name="Picture 2" descr="Поховали заживо: як насправді помер Олександр Македонський | ONLINE.U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88640"/>
            <a:ext cx="6477000" cy="404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57859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/>
              <a:t>Узагальнення вивченого матеріалу.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tabLst>
                <a:tab pos="355600" algn="l"/>
              </a:tabLst>
            </a:pPr>
            <a:r>
              <a:rPr lang="uk-UA" dirty="0"/>
              <a:t> Як історія Персії пов’язана з історією України?</a:t>
            </a:r>
          </a:p>
          <a:p>
            <a:pPr marL="0" indent="0">
              <a:tabLst>
                <a:tab pos="355600" algn="l"/>
              </a:tabLst>
            </a:pPr>
            <a:r>
              <a:rPr lang="uk-UA" dirty="0"/>
              <a:t> Поясніть зміст понять: сатрап, реформи.</a:t>
            </a:r>
          </a:p>
          <a:p>
            <a:pPr marL="0" indent="0">
              <a:tabLst>
                <a:tab pos="355600" algn="l"/>
              </a:tabLst>
            </a:pPr>
            <a:r>
              <a:rPr lang="uk-UA" dirty="0"/>
              <a:t> Назвіть основні напрямки діяльності царя Дарія І?</a:t>
            </a:r>
          </a:p>
          <a:p>
            <a:pPr marL="0" indent="0"/>
            <a:r>
              <a:rPr lang="uk-UA" dirty="0"/>
              <a:t> Де і коли виникла Перська держава?</a:t>
            </a:r>
          </a:p>
          <a:p>
            <a:pPr marL="0" indent="0"/>
            <a:r>
              <a:rPr lang="uk-UA" dirty="0"/>
              <a:t> Які правителі розширили володіння Персії?</a:t>
            </a:r>
          </a:p>
          <a:p>
            <a:pPr marL="0" indent="0"/>
            <a:r>
              <a:rPr lang="uk-UA" dirty="0"/>
              <a:t> Які відомі вам країни давнини увійшли до складу Перської держави?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825149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Домашня робота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/>
              <a:t>Опрацювати § 19.</a:t>
            </a:r>
          </a:p>
          <a:p>
            <a:pPr algn="just"/>
            <a:r>
              <a:rPr lang="uk-UA" dirty="0"/>
              <a:t>Дізнайтеся з додаткових джерел, що означає поняття «імперія». Яке з визначень можна застосувати до </a:t>
            </a:r>
            <a:r>
              <a:rPr lang="uk-UA"/>
              <a:t>Перської держави?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243276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8800" i="1" dirty="0"/>
              <a:t>План</a:t>
            </a:r>
            <a:endParaRPr lang="ru-RU" sz="8800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lnSpc>
                <a:spcPct val="150000"/>
              </a:lnSpc>
              <a:buFont typeface="+mj-lt"/>
              <a:buAutoNum type="arabicPeriod"/>
            </a:pPr>
            <a:r>
              <a:rPr lang="uk-UA" sz="4800" dirty="0"/>
              <a:t>Де і коли виникла Перська держава.</a:t>
            </a:r>
          </a:p>
          <a:p>
            <a:pPr marL="0" indent="0" algn="just">
              <a:lnSpc>
                <a:spcPct val="150000"/>
              </a:lnSpc>
              <a:buFont typeface="+mj-lt"/>
              <a:buAutoNum type="arabicPeriod"/>
            </a:pPr>
            <a:r>
              <a:rPr lang="uk-UA" sz="4800" dirty="0"/>
              <a:t>Розквіт Персії за Дарія І.</a:t>
            </a:r>
          </a:p>
          <a:p>
            <a:pPr marL="0" indent="0" algn="just">
              <a:lnSpc>
                <a:spcPct val="150000"/>
              </a:lnSpc>
              <a:buFont typeface="+mj-lt"/>
              <a:buAutoNum type="arabicPeriod"/>
            </a:pPr>
            <a:r>
              <a:rPr lang="uk-UA" sz="4800" dirty="0"/>
              <a:t>Завойовницькі походи персів</a:t>
            </a:r>
            <a:r>
              <a:rPr lang="uk-UA" dirty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924617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988" y="4653136"/>
            <a:ext cx="9134012" cy="2115488"/>
          </a:xfrm>
        </p:spPr>
        <p:txBody>
          <a:bodyPr>
            <a:noAutofit/>
          </a:bodyPr>
          <a:lstStyle/>
          <a:p>
            <a:pPr marL="137160" indent="0" algn="just">
              <a:buNone/>
            </a:pPr>
            <a:r>
              <a:rPr lang="ru-RU" sz="2250" dirty="0"/>
              <a:t>На </a:t>
            </a:r>
            <a:r>
              <a:rPr lang="ru-RU" sz="2250" dirty="0" err="1"/>
              <a:t>схід</a:t>
            </a:r>
            <a:r>
              <a:rPr lang="ru-RU" sz="2250" dirty="0"/>
              <a:t> </a:t>
            </a:r>
            <a:r>
              <a:rPr lang="ru-RU" sz="2250" dirty="0" err="1"/>
              <a:t>від</a:t>
            </a:r>
            <a:r>
              <a:rPr lang="ru-RU" sz="2250" dirty="0"/>
              <a:t> </a:t>
            </a:r>
            <a:r>
              <a:rPr lang="ru-RU" sz="2250" dirty="0" err="1"/>
              <a:t>Месопотамії</a:t>
            </a:r>
            <a:r>
              <a:rPr lang="ru-RU" sz="2250" dirty="0"/>
              <a:t> </a:t>
            </a:r>
            <a:r>
              <a:rPr lang="ru-RU" sz="2250" dirty="0" err="1"/>
              <a:t>знаходиться</a:t>
            </a:r>
            <a:r>
              <a:rPr lang="ru-RU" sz="2250" dirty="0"/>
              <a:t> </a:t>
            </a:r>
            <a:r>
              <a:rPr lang="ru-RU" sz="2250" dirty="0" err="1"/>
              <a:t>Іранське</a:t>
            </a:r>
            <a:r>
              <a:rPr lang="ru-RU" sz="2250" dirty="0"/>
              <a:t> </a:t>
            </a:r>
            <a:r>
              <a:rPr lang="ru-RU" sz="2250" dirty="0" err="1"/>
              <a:t>нагір’я</a:t>
            </a:r>
            <a:r>
              <a:rPr lang="ru-RU" sz="2250" dirty="0"/>
              <a:t>, яке з </a:t>
            </a:r>
            <a:r>
              <a:rPr lang="ru-RU" sz="2250" dirty="0" err="1"/>
              <a:t>усіх</a:t>
            </a:r>
            <a:r>
              <a:rPr lang="ru-RU" sz="2250" dirty="0"/>
              <a:t> </a:t>
            </a:r>
            <a:r>
              <a:rPr lang="ru-RU" sz="2250" dirty="0" err="1"/>
              <a:t>боків</a:t>
            </a:r>
            <a:r>
              <a:rPr lang="ru-RU" sz="2250" dirty="0"/>
              <a:t> </a:t>
            </a:r>
            <a:r>
              <a:rPr lang="ru-RU" sz="2250" dirty="0" err="1"/>
              <a:t>оточене</a:t>
            </a:r>
            <a:r>
              <a:rPr lang="ru-RU" sz="2250" dirty="0"/>
              <a:t> </a:t>
            </a:r>
            <a:r>
              <a:rPr lang="ru-RU" sz="2250" dirty="0" err="1"/>
              <a:t>гірськими</a:t>
            </a:r>
            <a:r>
              <a:rPr lang="ru-RU" sz="2250" dirty="0"/>
              <a:t> хребтами. В </a:t>
            </a:r>
            <a:r>
              <a:rPr lang="ru-RU" sz="2250" dirty="0" err="1"/>
              <a:t>Ірані</a:t>
            </a:r>
            <a:r>
              <a:rPr lang="ru-RU" sz="2250" dirty="0"/>
              <a:t> мало </a:t>
            </a:r>
            <a:r>
              <a:rPr lang="ru-RU" sz="2250" dirty="0" err="1"/>
              <a:t>річок</a:t>
            </a:r>
            <a:r>
              <a:rPr lang="ru-RU" sz="2250" dirty="0"/>
              <a:t>, а в </a:t>
            </a:r>
            <a:r>
              <a:rPr lang="ru-RU" sz="2250" dirty="0" err="1"/>
              <a:t>пустелях</a:t>
            </a:r>
            <a:r>
              <a:rPr lang="ru-RU" sz="2250" dirty="0"/>
              <a:t> є </a:t>
            </a:r>
            <a:r>
              <a:rPr lang="ru-RU" sz="2250" dirty="0" err="1"/>
              <a:t>солоні</a:t>
            </a:r>
            <a:r>
              <a:rPr lang="ru-RU" sz="2250" dirty="0"/>
              <a:t> озера. </a:t>
            </a:r>
            <a:r>
              <a:rPr lang="ru-RU" sz="2250" dirty="0" err="1"/>
              <a:t>Землеробство</a:t>
            </a:r>
            <a:r>
              <a:rPr lang="ru-RU" sz="2250" dirty="0"/>
              <a:t> </a:t>
            </a:r>
            <a:r>
              <a:rPr lang="ru-RU" sz="2250" dirty="0" err="1"/>
              <a:t>розвивалося</a:t>
            </a:r>
            <a:r>
              <a:rPr lang="ru-RU" sz="2250" dirty="0"/>
              <a:t> </a:t>
            </a:r>
            <a:r>
              <a:rPr lang="ru-RU" sz="2250" dirty="0" err="1"/>
              <a:t>лише</a:t>
            </a:r>
            <a:r>
              <a:rPr lang="ru-RU" sz="2250" dirty="0"/>
              <a:t> в оазисах. З </a:t>
            </a:r>
            <a:r>
              <a:rPr lang="ru-RU" sz="2250" dirty="0" err="1"/>
              <a:t>корисних</a:t>
            </a:r>
            <a:r>
              <a:rPr lang="ru-RU" sz="2250" dirty="0"/>
              <a:t> </a:t>
            </a:r>
            <a:r>
              <a:rPr lang="ru-RU" sz="2250" dirty="0" err="1"/>
              <a:t>копалин</a:t>
            </a:r>
            <a:r>
              <a:rPr lang="ru-RU" sz="2250" dirty="0"/>
              <a:t> тут </a:t>
            </a:r>
            <a:r>
              <a:rPr lang="ru-RU" sz="2250" dirty="0" err="1"/>
              <a:t>були</a:t>
            </a:r>
            <a:r>
              <a:rPr lang="ru-RU" sz="2250" dirty="0"/>
              <a:t> </a:t>
            </a:r>
            <a:r>
              <a:rPr lang="ru-RU" sz="2250" dirty="0" err="1"/>
              <a:t>поклади</a:t>
            </a:r>
            <a:r>
              <a:rPr lang="ru-RU" sz="2250" dirty="0"/>
              <a:t> </a:t>
            </a:r>
            <a:r>
              <a:rPr lang="ru-RU" sz="2250" dirty="0" err="1"/>
              <a:t>міді</a:t>
            </a:r>
            <a:r>
              <a:rPr lang="ru-RU" sz="2250" dirty="0"/>
              <a:t>, </a:t>
            </a:r>
            <a:r>
              <a:rPr lang="ru-RU" sz="2250" dirty="0" err="1"/>
              <a:t>заліза</a:t>
            </a:r>
            <a:r>
              <a:rPr lang="ru-RU" sz="2250" dirty="0"/>
              <a:t> та </a:t>
            </a:r>
            <a:r>
              <a:rPr lang="ru-RU" sz="2250" dirty="0" err="1"/>
              <a:t>срібла</a:t>
            </a:r>
            <a:r>
              <a:rPr lang="ru-RU" sz="2250" dirty="0"/>
              <a:t>. </a:t>
            </a:r>
            <a:r>
              <a:rPr lang="ru-RU" sz="2250" dirty="0" err="1"/>
              <a:t>Цими</a:t>
            </a:r>
            <a:r>
              <a:rPr lang="ru-RU" sz="2250" dirty="0"/>
              <a:t> </a:t>
            </a:r>
            <a:r>
              <a:rPr lang="ru-RU" sz="2250" dirty="0" err="1"/>
              <a:t>територіями</a:t>
            </a:r>
            <a:r>
              <a:rPr lang="ru-RU" sz="2250" dirty="0"/>
              <a:t> </a:t>
            </a:r>
            <a:r>
              <a:rPr lang="ru-RU" sz="2250" dirty="0" err="1"/>
              <a:t>кочували</a:t>
            </a:r>
            <a:r>
              <a:rPr lang="ru-RU" sz="2250" dirty="0"/>
              <a:t> племена мидян і </a:t>
            </a:r>
            <a:r>
              <a:rPr lang="ru-RU" sz="2250" dirty="0" err="1"/>
              <a:t>персів</a:t>
            </a:r>
            <a:r>
              <a:rPr lang="ru-RU" sz="2250" dirty="0"/>
              <a:t>. </a:t>
            </a:r>
            <a:r>
              <a:rPr lang="ru-RU" sz="2250" dirty="0" err="1"/>
              <a:t>Серед</a:t>
            </a:r>
            <a:r>
              <a:rPr lang="ru-RU" sz="2250" dirty="0"/>
              <a:t> </a:t>
            </a:r>
            <a:r>
              <a:rPr lang="ru-RU" sz="2250" dirty="0" err="1"/>
              <a:t>цих</a:t>
            </a:r>
            <a:r>
              <a:rPr lang="ru-RU" sz="2250" dirty="0"/>
              <a:t> племен </a:t>
            </a:r>
            <a:r>
              <a:rPr lang="ru-RU" sz="2250" dirty="0" err="1"/>
              <a:t>було</a:t>
            </a:r>
            <a:r>
              <a:rPr lang="ru-RU" sz="2250" dirty="0"/>
              <a:t> </a:t>
            </a:r>
            <a:r>
              <a:rPr lang="ru-RU" sz="2250" dirty="0" err="1"/>
              <a:t>поширено</a:t>
            </a:r>
            <a:r>
              <a:rPr lang="ru-RU" sz="2250" dirty="0"/>
              <a:t> слово «</a:t>
            </a:r>
            <a:r>
              <a:rPr lang="ru-RU" sz="2250" dirty="0" err="1"/>
              <a:t>ар’я</a:t>
            </a:r>
            <a:r>
              <a:rPr lang="ru-RU" sz="2250" dirty="0"/>
              <a:t>» — </a:t>
            </a:r>
            <a:r>
              <a:rPr lang="ru-RU" sz="2250" dirty="0" err="1"/>
              <a:t>благородний</a:t>
            </a:r>
            <a:r>
              <a:rPr lang="ru-RU" sz="2250" dirty="0"/>
              <a:t>. </a:t>
            </a:r>
            <a:r>
              <a:rPr lang="ru-RU" sz="2250" dirty="0" err="1"/>
              <a:t>Від</a:t>
            </a:r>
            <a:r>
              <a:rPr lang="ru-RU" sz="2250" dirty="0"/>
              <a:t> </a:t>
            </a:r>
            <a:r>
              <a:rPr lang="ru-RU" sz="2250" dirty="0" err="1"/>
              <a:t>цього</a:t>
            </a:r>
            <a:r>
              <a:rPr lang="ru-RU" sz="2250" dirty="0"/>
              <a:t> слова і </a:t>
            </a:r>
            <a:r>
              <a:rPr lang="ru-RU" sz="2250" dirty="0" err="1"/>
              <a:t>пішла</a:t>
            </a:r>
            <a:r>
              <a:rPr lang="ru-RU" sz="2250" dirty="0"/>
              <a:t> </a:t>
            </a:r>
            <a:r>
              <a:rPr lang="ru-RU" sz="2250" dirty="0" err="1"/>
              <a:t>назва</a:t>
            </a:r>
            <a:r>
              <a:rPr lang="ru-RU" sz="2250" dirty="0"/>
              <a:t> </a:t>
            </a:r>
            <a:r>
              <a:rPr lang="ru-RU" sz="2250" dirty="0" err="1"/>
              <a:t>місцевості</a:t>
            </a:r>
            <a:r>
              <a:rPr lang="ru-RU" sz="2250" dirty="0"/>
              <a:t> — </a:t>
            </a:r>
            <a:r>
              <a:rPr lang="ru-RU" sz="2250" dirty="0" err="1"/>
              <a:t>Іран</a:t>
            </a:r>
            <a:r>
              <a:rPr lang="ru-RU" sz="2250" dirty="0"/>
              <a:t>.</a:t>
            </a:r>
          </a:p>
        </p:txBody>
      </p:sp>
      <p:pic>
        <p:nvPicPr>
          <p:cNvPr id="1028" name="Picture 4" descr="Нововавилонська та Перська держави - Підручник з Всесвітньої історії.  Історії України. 6 клас. Бандровський - Нова програм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52634"/>
            <a:ext cx="6671667" cy="4666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06324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221088"/>
            <a:ext cx="8229600" cy="2088272"/>
          </a:xfrm>
        </p:spPr>
        <p:txBody>
          <a:bodyPr/>
          <a:lstStyle/>
          <a:p>
            <a:pPr marL="137160" indent="0" algn="just">
              <a:buNone/>
            </a:pPr>
            <a:r>
              <a:rPr lang="ru-RU" dirty="0" err="1"/>
              <a:t>Кочовики</a:t>
            </a:r>
            <a:r>
              <a:rPr lang="ru-RU" dirty="0"/>
              <a:t> </a:t>
            </a:r>
            <a:r>
              <a:rPr lang="ru-RU" dirty="0" err="1"/>
              <a:t>розводили</a:t>
            </a:r>
            <a:r>
              <a:rPr lang="ru-RU" dirty="0"/>
              <a:t> коней, </a:t>
            </a:r>
            <a:r>
              <a:rPr lang="ru-RU" dirty="0" err="1"/>
              <a:t>овець</a:t>
            </a:r>
            <a:r>
              <a:rPr lang="ru-RU" dirty="0"/>
              <a:t>, </a:t>
            </a:r>
            <a:r>
              <a:rPr lang="ru-RU" dirty="0" err="1"/>
              <a:t>верблюдів</a:t>
            </a:r>
            <a:r>
              <a:rPr lang="ru-RU" dirty="0"/>
              <a:t>. </a:t>
            </a:r>
            <a:r>
              <a:rPr lang="ru-RU" dirty="0" err="1"/>
              <a:t>Мідійці</a:t>
            </a:r>
            <a:r>
              <a:rPr lang="ru-RU" dirty="0"/>
              <a:t> першими почали </a:t>
            </a:r>
            <a:r>
              <a:rPr lang="ru-RU" dirty="0" err="1"/>
              <a:t>вирощувати</a:t>
            </a:r>
            <a:r>
              <a:rPr lang="ru-RU" dirty="0"/>
              <a:t> траву люцерну для </a:t>
            </a:r>
            <a:r>
              <a:rPr lang="ru-RU" dirty="0" err="1"/>
              <a:t>годування</a:t>
            </a:r>
            <a:r>
              <a:rPr lang="ru-RU" dirty="0"/>
              <a:t> коней; </a:t>
            </a:r>
            <a:r>
              <a:rPr lang="ru-RU" dirty="0" err="1"/>
              <a:t>її</a:t>
            </a:r>
            <a:r>
              <a:rPr lang="ru-RU" dirty="0"/>
              <a:t> так і </a:t>
            </a:r>
            <a:r>
              <a:rPr lang="ru-RU" dirty="0" err="1"/>
              <a:t>називали</a:t>
            </a:r>
            <a:r>
              <a:rPr lang="ru-RU" dirty="0"/>
              <a:t> — </a:t>
            </a:r>
            <a:r>
              <a:rPr lang="ru-RU" dirty="0" err="1"/>
              <a:t>кінський</a:t>
            </a:r>
            <a:r>
              <a:rPr lang="ru-RU" dirty="0"/>
              <a:t> корм.</a:t>
            </a:r>
          </a:p>
        </p:txBody>
      </p:sp>
    </p:spTree>
    <p:extLst>
      <p:ext uri="{BB962C8B-B14F-4D97-AF65-F5344CB8AC3E}">
        <p14:creationId xmlns:p14="http://schemas.microsoft.com/office/powerpoint/2010/main" val="34213871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512" y="4496830"/>
            <a:ext cx="9144000" cy="2361170"/>
          </a:xfrm>
        </p:spPr>
        <p:txBody>
          <a:bodyPr>
            <a:normAutofit fontScale="92500" lnSpcReduction="10000"/>
          </a:bodyPr>
          <a:lstStyle/>
          <a:p>
            <a:pPr marL="137160" indent="0">
              <a:buNone/>
            </a:pPr>
            <a:r>
              <a:rPr lang="uk-UA" dirty="0"/>
              <a:t>На початку І тис. до н.е. більшу частину території Ірану зайняли перси, які дали йому назву Персія.</a:t>
            </a:r>
          </a:p>
          <a:p>
            <a:pPr marL="137160" indent="0" algn="just">
              <a:buNone/>
            </a:pPr>
            <a:r>
              <a:rPr lang="uk-UA" dirty="0"/>
              <a:t>Деякий час  Персія залежала від інших країн, однак цар Кір ІІ виступив проти </a:t>
            </a:r>
            <a:r>
              <a:rPr lang="uk-UA" dirty="0" err="1"/>
              <a:t>мідійського</a:t>
            </a:r>
            <a:r>
              <a:rPr lang="uk-UA" dirty="0"/>
              <a:t> панування й у 550 р. до н.е. здобув перемогу. Цією подією розпочинається історія Перської держави.</a:t>
            </a:r>
            <a:endParaRPr lang="ru-RU" dirty="0"/>
          </a:p>
        </p:txBody>
      </p:sp>
      <p:pic>
        <p:nvPicPr>
          <p:cNvPr id="2052" name="Picture 4" descr="https://upload.wikimedia.org/wikipedia/commons/thumb/5/56/Map_of_the_Achaemenid_Empire.jpg/1280px-Map_of_the_Achaemenid_Empi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04342"/>
            <a:ext cx="9083011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84074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3046066"/>
            <a:ext cx="9144000" cy="3799808"/>
          </a:xfrm>
        </p:spPr>
        <p:txBody>
          <a:bodyPr>
            <a:normAutofit/>
          </a:bodyPr>
          <a:lstStyle/>
          <a:p>
            <a:pPr marL="137160" indent="0" algn="just">
              <a:buNone/>
            </a:pPr>
            <a:r>
              <a:rPr lang="ru-RU" dirty="0" err="1"/>
              <a:t>Мідійському</a:t>
            </a:r>
            <a:r>
              <a:rPr lang="ru-RU" dirty="0"/>
              <a:t> царю </a:t>
            </a:r>
            <a:r>
              <a:rPr lang="ru-RU" dirty="0" err="1"/>
              <a:t>Астіагу</a:t>
            </a:r>
            <a:r>
              <a:rPr lang="ru-RU" dirty="0"/>
              <a:t> </a:t>
            </a:r>
            <a:r>
              <a:rPr lang="ru-RU" dirty="0" err="1"/>
              <a:t>пророкували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син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дочки </a:t>
            </a:r>
            <a:r>
              <a:rPr lang="ru-RU" dirty="0" err="1"/>
              <a:t>відніме</a:t>
            </a:r>
            <a:r>
              <a:rPr lang="ru-RU" dirty="0"/>
              <a:t> у </a:t>
            </a:r>
            <a:r>
              <a:rPr lang="ru-RU" dirty="0" err="1"/>
              <a:t>нього</a:t>
            </a:r>
            <a:r>
              <a:rPr lang="ru-RU" dirty="0"/>
              <a:t> престол і </a:t>
            </a:r>
            <a:r>
              <a:rPr lang="ru-RU" dirty="0" err="1"/>
              <a:t>завоює</a:t>
            </a:r>
            <a:r>
              <a:rPr lang="ru-RU" dirty="0"/>
              <a:t> </a:t>
            </a:r>
            <a:r>
              <a:rPr lang="ru-RU" dirty="0" err="1"/>
              <a:t>майже</a:t>
            </a:r>
            <a:r>
              <a:rPr lang="ru-RU" dirty="0"/>
              <a:t> всю </a:t>
            </a:r>
            <a:r>
              <a:rPr lang="ru-RU" dirty="0" err="1"/>
              <a:t>Азію</a:t>
            </a:r>
            <a:r>
              <a:rPr lang="ru-RU" dirty="0"/>
              <a:t>. </a:t>
            </a:r>
            <a:r>
              <a:rPr lang="ru-RU" dirty="0" err="1"/>
              <a:t>Злякався</a:t>
            </a:r>
            <a:r>
              <a:rPr lang="ru-RU" dirty="0"/>
              <a:t> </a:t>
            </a:r>
            <a:r>
              <a:rPr lang="ru-RU" dirty="0" err="1"/>
              <a:t>цар</a:t>
            </a:r>
            <a:r>
              <a:rPr lang="ru-RU" dirty="0"/>
              <a:t> і, </a:t>
            </a:r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/>
              <a:t>обдурити</a:t>
            </a:r>
            <a:r>
              <a:rPr lang="ru-RU" dirty="0"/>
              <a:t> долю, </a:t>
            </a:r>
            <a:r>
              <a:rPr lang="ru-RU" dirty="0" err="1"/>
              <a:t>видав</a:t>
            </a:r>
            <a:r>
              <a:rPr lang="ru-RU" dirty="0"/>
              <a:t> дочку </a:t>
            </a:r>
            <a:r>
              <a:rPr lang="ru-RU" dirty="0" err="1"/>
              <a:t>заміж</a:t>
            </a:r>
            <a:r>
              <a:rPr lang="ru-RU" dirty="0"/>
              <a:t> не за </a:t>
            </a:r>
            <a:r>
              <a:rPr lang="ru-RU" dirty="0" err="1"/>
              <a:t>мідійця</a:t>
            </a:r>
            <a:r>
              <a:rPr lang="ru-RU" dirty="0"/>
              <a:t>, а за перса.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вважав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син</a:t>
            </a:r>
            <a:r>
              <a:rPr lang="ru-RU" dirty="0"/>
              <a:t> перса </a:t>
            </a:r>
            <a:r>
              <a:rPr lang="ru-RU" dirty="0" err="1"/>
              <a:t>ніколи</a:t>
            </a:r>
            <a:r>
              <a:rPr lang="ru-RU" dirty="0"/>
              <a:t> не </a:t>
            </a:r>
            <a:r>
              <a:rPr lang="ru-RU" dirty="0" err="1"/>
              <a:t>зможе</a:t>
            </a:r>
            <a:r>
              <a:rPr lang="ru-RU" dirty="0"/>
              <a:t> </a:t>
            </a:r>
            <a:r>
              <a:rPr lang="ru-RU" dirty="0" err="1"/>
              <a:t>правити</a:t>
            </a:r>
            <a:r>
              <a:rPr lang="ru-RU" dirty="0"/>
              <a:t> у </a:t>
            </a:r>
            <a:r>
              <a:rPr lang="ru-RU" dirty="0" err="1"/>
              <a:t>Мідії</a:t>
            </a:r>
            <a:r>
              <a:rPr lang="ru-RU" dirty="0"/>
              <a:t>. Коли ж у </a:t>
            </a:r>
            <a:r>
              <a:rPr lang="ru-RU" dirty="0" err="1"/>
              <a:t>доньки</a:t>
            </a:r>
            <a:r>
              <a:rPr lang="ru-RU" dirty="0"/>
              <a:t> </a:t>
            </a:r>
            <a:r>
              <a:rPr lang="ru-RU" dirty="0" err="1"/>
              <a:t>Астіага</a:t>
            </a:r>
            <a:r>
              <a:rPr lang="ru-RU" dirty="0"/>
              <a:t> </a:t>
            </a:r>
            <a:r>
              <a:rPr lang="ru-RU" dirty="0" err="1"/>
              <a:t>народився</a:t>
            </a:r>
            <a:r>
              <a:rPr lang="ru-RU" dirty="0"/>
              <a:t> хлопчик, астрологи </a:t>
            </a:r>
            <a:r>
              <a:rPr lang="ru-RU" dirty="0" err="1"/>
              <a:t>передбачили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він</a:t>
            </a:r>
            <a:r>
              <a:rPr lang="ru-RU" dirty="0"/>
              <a:t> стане царем. І наказав </a:t>
            </a:r>
            <a:r>
              <a:rPr lang="ru-RU" dirty="0" err="1"/>
              <a:t>Астіаг</a:t>
            </a:r>
            <a:r>
              <a:rPr lang="ru-RU" dirty="0"/>
              <a:t> </a:t>
            </a:r>
            <a:r>
              <a:rPr lang="ru-RU" dirty="0" err="1"/>
              <a:t>убити</a:t>
            </a:r>
            <a:r>
              <a:rPr lang="ru-RU" dirty="0"/>
              <a:t> </a:t>
            </a:r>
            <a:r>
              <a:rPr lang="ru-RU" dirty="0" err="1"/>
              <a:t>свого</a:t>
            </a:r>
            <a:r>
              <a:rPr lang="ru-RU" dirty="0"/>
              <a:t> </a:t>
            </a:r>
            <a:r>
              <a:rPr lang="ru-RU" dirty="0" err="1"/>
              <a:t>онука</a:t>
            </a:r>
            <a:r>
              <a:rPr lang="ru-RU" dirty="0"/>
              <a:t>. </a:t>
            </a:r>
          </a:p>
        </p:txBody>
      </p:sp>
      <p:pic>
        <p:nvPicPr>
          <p:cNvPr id="3074" name="Picture 2" descr="Управление государством ахеменидов и его территории - Школьная Истори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0"/>
            <a:ext cx="6724206" cy="3046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88690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75856" y="0"/>
            <a:ext cx="5868144" cy="6858000"/>
          </a:xfrm>
        </p:spPr>
        <p:txBody>
          <a:bodyPr>
            <a:normAutofit fontScale="92500" lnSpcReduction="20000"/>
          </a:bodyPr>
          <a:lstStyle/>
          <a:p>
            <a:pPr marL="137160" indent="0" algn="just">
              <a:buNone/>
            </a:pPr>
            <a:r>
              <a:rPr lang="ru-RU" dirty="0"/>
              <a:t>Але вельможа,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отримав</a:t>
            </a:r>
            <a:r>
              <a:rPr lang="ru-RU" dirty="0"/>
              <a:t>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доручення</a:t>
            </a:r>
            <a:r>
              <a:rPr lang="ru-RU" dirty="0"/>
              <a:t>, </a:t>
            </a:r>
            <a:r>
              <a:rPr lang="ru-RU" dirty="0" err="1"/>
              <a:t>пожалів</a:t>
            </a:r>
            <a:r>
              <a:rPr lang="ru-RU" dirty="0"/>
              <a:t> </a:t>
            </a:r>
            <a:r>
              <a:rPr lang="ru-RU" dirty="0" err="1"/>
              <a:t>немовля</a:t>
            </a:r>
            <a:r>
              <a:rPr lang="ru-RU" dirty="0"/>
              <a:t>.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відніс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у гори та </a:t>
            </a:r>
            <a:r>
              <a:rPr lang="ru-RU" dirty="0" err="1"/>
              <a:t>віддав</a:t>
            </a:r>
            <a:r>
              <a:rPr lang="ru-RU" dirty="0"/>
              <a:t> на </a:t>
            </a:r>
            <a:r>
              <a:rPr lang="ru-RU" dirty="0" err="1"/>
              <a:t>виховання</a:t>
            </a:r>
            <a:r>
              <a:rPr lang="ru-RU" dirty="0"/>
              <a:t> рабу-пастуху. Маленький </a:t>
            </a:r>
            <a:r>
              <a:rPr lang="ru-RU" dirty="0" err="1"/>
              <a:t>Кір</a:t>
            </a:r>
            <a:r>
              <a:rPr lang="ru-RU" dirty="0"/>
              <a:t> не знав,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син</a:t>
            </a:r>
            <a:r>
              <a:rPr lang="ru-RU" dirty="0"/>
              <a:t> </a:t>
            </a:r>
            <a:r>
              <a:rPr lang="ru-RU" dirty="0" err="1"/>
              <a:t>мідійскої</a:t>
            </a:r>
            <a:r>
              <a:rPr lang="ru-RU" dirty="0"/>
              <a:t> </a:t>
            </a:r>
            <a:r>
              <a:rPr lang="ru-RU" dirty="0" err="1"/>
              <a:t>царівни</a:t>
            </a:r>
            <a:r>
              <a:rPr lang="ru-RU" dirty="0"/>
              <a:t>. Але одного разу </a:t>
            </a:r>
            <a:r>
              <a:rPr lang="ru-RU" dirty="0" err="1"/>
              <a:t>Астіаг</a:t>
            </a:r>
            <a:r>
              <a:rPr lang="ru-RU" dirty="0"/>
              <a:t> </a:t>
            </a:r>
            <a:r>
              <a:rPr lang="ru-RU" dirty="0" err="1"/>
              <a:t>побачив</a:t>
            </a:r>
            <a:r>
              <a:rPr lang="ru-RU" dirty="0"/>
              <a:t> хлопчика і </a:t>
            </a:r>
            <a:r>
              <a:rPr lang="ru-RU" dirty="0" err="1"/>
              <a:t>зрозумів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зовсім</a:t>
            </a:r>
            <a:r>
              <a:rPr lang="ru-RU" dirty="0"/>
              <a:t> не </a:t>
            </a:r>
            <a:r>
              <a:rPr lang="ru-RU" dirty="0" err="1"/>
              <a:t>син</a:t>
            </a:r>
            <a:r>
              <a:rPr lang="ru-RU" dirty="0"/>
              <a:t> пастуха, а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власний</a:t>
            </a:r>
            <a:r>
              <a:rPr lang="ru-RU" dirty="0"/>
              <a:t> </a:t>
            </a:r>
            <a:r>
              <a:rPr lang="ru-RU" dirty="0" err="1"/>
              <a:t>онук</a:t>
            </a:r>
            <a:r>
              <a:rPr lang="ru-RU" dirty="0"/>
              <a:t>. </a:t>
            </a:r>
            <a:r>
              <a:rPr lang="ru-RU" dirty="0" err="1"/>
              <a:t>Суворо</a:t>
            </a:r>
            <a:r>
              <a:rPr lang="ru-RU" dirty="0"/>
              <a:t> покарав </a:t>
            </a:r>
            <a:r>
              <a:rPr lang="ru-RU" dirty="0" err="1"/>
              <a:t>він</a:t>
            </a:r>
            <a:r>
              <a:rPr lang="ru-RU" dirty="0"/>
              <a:t> вельможу, </a:t>
            </a:r>
            <a:r>
              <a:rPr lang="ru-RU" dirty="0" err="1"/>
              <a:t>який</a:t>
            </a:r>
            <a:r>
              <a:rPr lang="ru-RU" dirty="0"/>
              <a:t> колись не </a:t>
            </a:r>
            <a:r>
              <a:rPr lang="ru-RU" dirty="0" err="1"/>
              <a:t>послухався</a:t>
            </a:r>
            <a:r>
              <a:rPr lang="ru-RU" dirty="0"/>
              <a:t> та обдурив </a:t>
            </a:r>
            <a:r>
              <a:rPr lang="ru-RU" dirty="0" err="1"/>
              <a:t>його</a:t>
            </a:r>
            <a:r>
              <a:rPr lang="ru-RU" dirty="0"/>
              <a:t>. Сину </a:t>
            </a:r>
            <a:r>
              <a:rPr lang="ru-RU" dirty="0" err="1"/>
              <a:t>своєї</a:t>
            </a:r>
            <a:r>
              <a:rPr lang="ru-RU" dirty="0"/>
              <a:t> дочки </a:t>
            </a:r>
            <a:r>
              <a:rPr lang="ru-RU" dirty="0" err="1"/>
              <a:t>Астіаг</a:t>
            </a:r>
            <a:r>
              <a:rPr lang="ru-RU" dirty="0"/>
              <a:t> </a:t>
            </a:r>
            <a:r>
              <a:rPr lang="ru-RU" dirty="0" err="1"/>
              <a:t>зберіг</a:t>
            </a:r>
            <a:r>
              <a:rPr lang="ru-RU" dirty="0"/>
              <a:t> </a:t>
            </a:r>
            <a:r>
              <a:rPr lang="ru-RU" dirty="0" err="1"/>
              <a:t>життя</a:t>
            </a:r>
            <a:r>
              <a:rPr lang="ru-RU" dirty="0"/>
              <a:t>. Але, коли </a:t>
            </a:r>
            <a:r>
              <a:rPr lang="ru-RU" dirty="0" err="1"/>
              <a:t>Кір</a:t>
            </a:r>
            <a:r>
              <a:rPr lang="ru-RU" dirty="0"/>
              <a:t> став </a:t>
            </a:r>
            <a:r>
              <a:rPr lang="ru-RU" dirty="0" err="1"/>
              <a:t>дорослим</a:t>
            </a:r>
            <a:r>
              <a:rPr lang="ru-RU" dirty="0"/>
              <a:t>,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умовив</a:t>
            </a:r>
            <a:r>
              <a:rPr lang="ru-RU" dirty="0"/>
              <a:t> </a:t>
            </a:r>
            <a:r>
              <a:rPr lang="ru-RU" dirty="0" err="1"/>
              <a:t>персів</a:t>
            </a:r>
            <a:r>
              <a:rPr lang="ru-RU" dirty="0"/>
              <a:t> </a:t>
            </a:r>
            <a:r>
              <a:rPr lang="ru-RU" dirty="0" err="1"/>
              <a:t>повстати</a:t>
            </a:r>
            <a:r>
              <a:rPr lang="ru-RU" dirty="0"/>
              <a:t> </a:t>
            </a:r>
            <a:r>
              <a:rPr lang="ru-RU" dirty="0" err="1"/>
              <a:t>проти</a:t>
            </a:r>
            <a:r>
              <a:rPr lang="ru-RU" dirty="0"/>
              <a:t> </a:t>
            </a:r>
            <a:r>
              <a:rPr lang="ru-RU" dirty="0" err="1"/>
              <a:t>влади</a:t>
            </a:r>
            <a:r>
              <a:rPr lang="ru-RU" dirty="0"/>
              <a:t> </a:t>
            </a:r>
            <a:r>
              <a:rPr lang="ru-RU" dirty="0" err="1"/>
              <a:t>мідійців</a:t>
            </a:r>
            <a:r>
              <a:rPr lang="ru-RU" dirty="0"/>
              <a:t> і, </a:t>
            </a:r>
            <a:r>
              <a:rPr lang="ru-RU" dirty="0" err="1"/>
              <a:t>перемігши</a:t>
            </a:r>
            <a:r>
              <a:rPr lang="ru-RU" dirty="0"/>
              <a:t>, забрав престол у </a:t>
            </a:r>
            <a:r>
              <a:rPr lang="ru-RU" dirty="0" err="1"/>
              <a:t>Астіага</a:t>
            </a:r>
            <a:r>
              <a:rPr lang="ru-RU" dirty="0"/>
              <a:t>. </a:t>
            </a:r>
            <a:r>
              <a:rPr lang="ru-RU" dirty="0" err="1"/>
              <a:t>Кір</a:t>
            </a:r>
            <a:r>
              <a:rPr lang="ru-RU" dirty="0"/>
              <a:t> </a:t>
            </a:r>
            <a:r>
              <a:rPr lang="ru-RU" dirty="0" err="1"/>
              <a:t>підпорядкував</a:t>
            </a:r>
            <a:r>
              <a:rPr lang="ru-RU" dirty="0"/>
              <a:t> </a:t>
            </a:r>
            <a:r>
              <a:rPr lang="ru-RU" dirty="0" err="1"/>
              <a:t>собі</a:t>
            </a:r>
            <a:r>
              <a:rPr lang="ru-RU" dirty="0"/>
              <a:t> </a:t>
            </a:r>
            <a:r>
              <a:rPr lang="ru-RU" dirty="0" err="1"/>
              <a:t>всі</a:t>
            </a:r>
            <a:r>
              <a:rPr lang="ru-RU" dirty="0"/>
              <a:t> </a:t>
            </a:r>
            <a:r>
              <a:rPr lang="ru-RU" dirty="0" err="1"/>
              <a:t>персидські</a:t>
            </a:r>
            <a:r>
              <a:rPr lang="ru-RU" dirty="0"/>
              <a:t> племена та </a:t>
            </a:r>
            <a:r>
              <a:rPr lang="ru-RU" dirty="0" err="1"/>
              <a:t>заснував</a:t>
            </a:r>
            <a:r>
              <a:rPr lang="ru-RU" dirty="0"/>
              <a:t> </a:t>
            </a:r>
            <a:r>
              <a:rPr lang="ru-RU" dirty="0" err="1"/>
              <a:t>могутнє</a:t>
            </a:r>
            <a:r>
              <a:rPr lang="ru-RU" dirty="0"/>
              <a:t> </a:t>
            </a:r>
            <a:r>
              <a:rPr lang="ru-RU" dirty="0" err="1"/>
              <a:t>Персидське</a:t>
            </a:r>
            <a:r>
              <a:rPr lang="ru-RU" dirty="0"/>
              <a:t> царство. </a:t>
            </a:r>
            <a:r>
              <a:rPr lang="ru-RU" dirty="0" err="1"/>
              <a:t>Він</a:t>
            </a:r>
            <a:r>
              <a:rPr lang="ru-RU" dirty="0"/>
              <a:t> за короткий час </a:t>
            </a:r>
            <a:r>
              <a:rPr lang="ru-RU" dirty="0" err="1"/>
              <a:t>підкорив</a:t>
            </a:r>
            <a:r>
              <a:rPr lang="ru-RU" dirty="0"/>
              <a:t> </a:t>
            </a:r>
            <a:r>
              <a:rPr lang="ru-RU" dirty="0" err="1"/>
              <a:t>Вірменію</a:t>
            </a:r>
            <a:r>
              <a:rPr lang="ru-RU" dirty="0"/>
              <a:t>, </a:t>
            </a:r>
            <a:r>
              <a:rPr lang="ru-RU" dirty="0" err="1"/>
              <a:t>Лідію</a:t>
            </a:r>
            <a:r>
              <a:rPr lang="ru-RU" dirty="0"/>
              <a:t> та </a:t>
            </a:r>
            <a:r>
              <a:rPr lang="ru-RU" dirty="0" err="1"/>
              <a:t>Вавилонське</a:t>
            </a:r>
            <a:r>
              <a:rPr lang="ru-RU" dirty="0"/>
              <a:t> царство.</a:t>
            </a:r>
          </a:p>
          <a:p>
            <a:pPr marL="137160" indent="0" algn="just">
              <a:buNone/>
            </a:pPr>
            <a:endParaRPr lang="ru-RU" dirty="0"/>
          </a:p>
        </p:txBody>
      </p:sp>
      <p:pic>
        <p:nvPicPr>
          <p:cNvPr id="4098" name="Picture 2" descr="Кир II Великий — Википеди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620688"/>
            <a:ext cx="3480385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67544" y="4869160"/>
            <a:ext cx="244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i="1" dirty="0">
                <a:solidFill>
                  <a:srgbClr val="FFC000"/>
                </a:solidFill>
              </a:rPr>
              <a:t>перський цар </a:t>
            </a:r>
          </a:p>
          <a:p>
            <a:pPr algn="ctr"/>
            <a:r>
              <a:rPr lang="uk-UA" b="1" i="1" dirty="0">
                <a:solidFill>
                  <a:srgbClr val="FFC000"/>
                </a:solidFill>
              </a:rPr>
              <a:t>Кір ІІ</a:t>
            </a:r>
            <a:endParaRPr lang="ru-RU" b="1" i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97353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933056"/>
            <a:ext cx="8229600" cy="2376304"/>
          </a:xfrm>
        </p:spPr>
        <p:txBody>
          <a:bodyPr/>
          <a:lstStyle/>
          <a:p>
            <a:pPr marL="137160" indent="0" algn="just">
              <a:buNone/>
            </a:pPr>
            <a:r>
              <a:rPr lang="uk-UA" dirty="0"/>
              <a:t>Протягом двох десятиліть Кір ІІ, а після його смерті </a:t>
            </a:r>
            <a:r>
              <a:rPr lang="uk-UA" dirty="0" err="1"/>
              <a:t>Камбіз</a:t>
            </a:r>
            <a:r>
              <a:rPr lang="uk-UA" dirty="0"/>
              <a:t> ІІ (</a:t>
            </a:r>
            <a:r>
              <a:rPr lang="ru-RU" dirty="0"/>
              <a:t>530—522 </a:t>
            </a:r>
            <a:r>
              <a:rPr lang="ru-RU" dirty="0" err="1"/>
              <a:t>рр</a:t>
            </a:r>
            <a:r>
              <a:rPr lang="ru-RU" dirty="0"/>
              <a:t>. до н. е.)</a:t>
            </a:r>
            <a:r>
              <a:rPr lang="uk-UA" dirty="0"/>
              <a:t> створили найбільшу державу тогочасного світу. </a:t>
            </a:r>
          </a:p>
          <a:p>
            <a:pPr marL="137160" indent="0" algn="just">
              <a:buNone/>
            </a:pPr>
            <a:r>
              <a:rPr lang="ru-RU" dirty="0" err="1"/>
              <a:t>Камбіз</a:t>
            </a:r>
            <a:r>
              <a:rPr lang="ru-RU" dirty="0"/>
              <a:t> </a:t>
            </a:r>
            <a:r>
              <a:rPr lang="ru-RU" dirty="0" err="1"/>
              <a:t>завоював</a:t>
            </a:r>
            <a:r>
              <a:rPr lang="ru-RU" dirty="0"/>
              <a:t> </a:t>
            </a:r>
            <a:r>
              <a:rPr lang="ru-RU" dirty="0" err="1"/>
              <a:t>Єгипет</a:t>
            </a:r>
            <a:r>
              <a:rPr lang="ru-RU" dirty="0"/>
              <a:t> у 525 р. до н. е., але </a:t>
            </a:r>
            <a:r>
              <a:rPr lang="ru-RU" dirty="0" err="1"/>
              <a:t>незабаром</a:t>
            </a:r>
            <a:r>
              <a:rPr lang="ru-RU" dirty="0"/>
              <a:t> помер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випадкової</a:t>
            </a:r>
            <a:r>
              <a:rPr lang="ru-RU" dirty="0"/>
              <a:t> рани.</a:t>
            </a:r>
          </a:p>
        </p:txBody>
      </p:sp>
      <p:sp>
        <p:nvSpPr>
          <p:cNvPr id="4" name="AutoShape 2" descr="Камбис II :: Интересности из Интернета :: adsl.kirov.r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Камбис II :: Интересности из Интернета :: adsl.kirov.ru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6" name="Picture 6" descr="Камбис II :: Интересности из Интернета :: adsl.kirov.r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1786" y="57150"/>
            <a:ext cx="6164806" cy="3515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24825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1002" y="23376"/>
            <a:ext cx="5344346" cy="6834624"/>
          </a:xfrm>
        </p:spPr>
        <p:txBody>
          <a:bodyPr>
            <a:normAutofit/>
          </a:bodyPr>
          <a:lstStyle/>
          <a:p>
            <a:pPr marL="137160" indent="0" algn="just">
              <a:buNone/>
            </a:pPr>
            <a:r>
              <a:rPr lang="ru-RU" dirty="0" err="1"/>
              <a:t>Потім</a:t>
            </a:r>
            <a:r>
              <a:rPr lang="ru-RU" dirty="0"/>
              <a:t> </a:t>
            </a:r>
            <a:r>
              <a:rPr lang="ru-RU" dirty="0" err="1"/>
              <a:t>перський</a:t>
            </a:r>
            <a:r>
              <a:rPr lang="ru-RU" dirty="0"/>
              <a:t> престол </a:t>
            </a:r>
            <a:r>
              <a:rPr lang="ru-RU" dirty="0" err="1"/>
              <a:t>посів</a:t>
            </a:r>
            <a:r>
              <a:rPr lang="ru-RU" dirty="0"/>
              <a:t> </a:t>
            </a:r>
            <a:r>
              <a:rPr lang="ru-RU" dirty="0" err="1"/>
              <a:t>Дарій</a:t>
            </a:r>
            <a:r>
              <a:rPr lang="ru-RU" dirty="0"/>
              <a:t> I (522—486 </a:t>
            </a:r>
            <a:r>
              <a:rPr lang="ru-RU" dirty="0" err="1"/>
              <a:t>рр</a:t>
            </a:r>
            <a:r>
              <a:rPr lang="ru-RU" dirty="0"/>
              <a:t>. до н. е.). За </a:t>
            </a:r>
            <a:r>
              <a:rPr lang="ru-RU" dirty="0" err="1"/>
              <a:t>Дарія</a:t>
            </a:r>
            <a:r>
              <a:rPr lang="ru-RU" dirty="0"/>
              <a:t> I </a:t>
            </a:r>
            <a:r>
              <a:rPr lang="ru-RU" dirty="0" err="1"/>
              <a:t>східний</a:t>
            </a:r>
            <a:r>
              <a:rPr lang="ru-RU" dirty="0"/>
              <a:t> кордон </a:t>
            </a:r>
            <a:r>
              <a:rPr lang="ru-RU" dirty="0" err="1"/>
              <a:t>Перської</a:t>
            </a:r>
            <a:r>
              <a:rPr lang="ru-RU" dirty="0"/>
              <a:t> </a:t>
            </a:r>
            <a:r>
              <a:rPr lang="ru-RU" dirty="0" err="1"/>
              <a:t>держави</a:t>
            </a:r>
            <a:r>
              <a:rPr lang="ru-RU" dirty="0"/>
              <a:t> </a:t>
            </a:r>
            <a:r>
              <a:rPr lang="ru-RU" dirty="0" err="1"/>
              <a:t>сягав</a:t>
            </a:r>
            <a:r>
              <a:rPr lang="ru-RU" dirty="0"/>
              <a:t> </a:t>
            </a:r>
            <a:r>
              <a:rPr lang="ru-RU" dirty="0" err="1"/>
              <a:t>річки</a:t>
            </a:r>
            <a:r>
              <a:rPr lang="ru-RU" dirty="0"/>
              <a:t> </a:t>
            </a:r>
            <a:r>
              <a:rPr lang="ru-RU" dirty="0" err="1"/>
              <a:t>Інд</a:t>
            </a:r>
            <a:r>
              <a:rPr lang="ru-RU" dirty="0"/>
              <a:t>, на </a:t>
            </a:r>
            <a:r>
              <a:rPr lang="ru-RU" dirty="0" err="1"/>
              <a:t>заході</a:t>
            </a:r>
            <a:r>
              <a:rPr lang="ru-RU" dirty="0"/>
              <a:t> — </a:t>
            </a:r>
            <a:r>
              <a:rPr lang="ru-RU" dirty="0" err="1"/>
              <a:t>Керенаїки</a:t>
            </a:r>
            <a:r>
              <a:rPr lang="ru-RU" dirty="0"/>
              <a:t> (Африка), острова </a:t>
            </a:r>
            <a:r>
              <a:rPr lang="ru-RU" dirty="0" err="1"/>
              <a:t>Самоса</a:t>
            </a:r>
            <a:r>
              <a:rPr lang="ru-RU" dirty="0"/>
              <a:t> (в </a:t>
            </a:r>
            <a:r>
              <a:rPr lang="ru-RU" dirty="0" err="1"/>
              <a:t>Егейському</a:t>
            </a:r>
            <a:r>
              <a:rPr lang="ru-RU" dirty="0"/>
              <a:t> </a:t>
            </a:r>
            <a:r>
              <a:rPr lang="ru-RU" dirty="0" err="1"/>
              <a:t>морі</a:t>
            </a:r>
            <a:r>
              <a:rPr lang="ru-RU" dirty="0"/>
              <a:t>), </a:t>
            </a:r>
            <a:r>
              <a:rPr lang="ru-RU" dirty="0" err="1"/>
              <a:t>Фракії</a:t>
            </a:r>
            <a:r>
              <a:rPr lang="ru-RU" dirty="0"/>
              <a:t> та </a:t>
            </a:r>
            <a:r>
              <a:rPr lang="ru-RU" dirty="0" err="1"/>
              <a:t>Македонії</a:t>
            </a:r>
            <a:r>
              <a:rPr lang="ru-RU" dirty="0"/>
              <a:t>.</a:t>
            </a:r>
          </a:p>
          <a:p>
            <a:pPr marL="137160" indent="0" algn="just">
              <a:buNone/>
            </a:pPr>
            <a:endParaRPr lang="uk-UA" dirty="0"/>
          </a:p>
          <a:p>
            <a:pPr marL="137160" indent="0" algn="just">
              <a:buNone/>
            </a:pPr>
            <a:r>
              <a:rPr lang="ru-RU" dirty="0" err="1"/>
              <a:t>Особливої</a:t>
            </a:r>
            <a:r>
              <a:rPr lang="ru-RU" dirty="0"/>
              <a:t> </a:t>
            </a:r>
            <a:r>
              <a:rPr lang="ru-RU" dirty="0" err="1"/>
              <a:t>могутності</a:t>
            </a:r>
            <a:r>
              <a:rPr lang="ru-RU" dirty="0"/>
              <a:t> </a:t>
            </a:r>
            <a:r>
              <a:rPr lang="ru-RU" dirty="0" err="1"/>
              <a:t>Персія</a:t>
            </a:r>
            <a:r>
              <a:rPr lang="ru-RU" dirty="0"/>
              <a:t> </a:t>
            </a:r>
            <a:r>
              <a:rPr lang="ru-RU" dirty="0" err="1"/>
              <a:t>досягає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час </a:t>
            </a:r>
            <a:r>
              <a:rPr lang="ru-RU" dirty="0" err="1"/>
              <a:t>правління</a:t>
            </a:r>
            <a:r>
              <a:rPr lang="ru-RU" dirty="0"/>
              <a:t> </a:t>
            </a:r>
            <a:r>
              <a:rPr lang="ru-RU" dirty="0" err="1"/>
              <a:t>Дарія</a:t>
            </a:r>
            <a:r>
              <a:rPr lang="ru-RU" dirty="0"/>
              <a:t> I, </a:t>
            </a:r>
            <a:r>
              <a:rPr lang="ru-RU" dirty="0" err="1"/>
              <a:t>який</a:t>
            </a:r>
            <a:r>
              <a:rPr lang="ru-RU" dirty="0"/>
              <a:t> проводить </a:t>
            </a:r>
            <a:r>
              <a:rPr lang="ru-RU" dirty="0" err="1"/>
              <a:t>численні</a:t>
            </a:r>
            <a:r>
              <a:rPr lang="ru-RU" dirty="0"/>
              <a:t> </a:t>
            </a:r>
            <a:r>
              <a:rPr lang="ru-RU" dirty="0" err="1"/>
              <a:t>перетворення</a:t>
            </a:r>
            <a:r>
              <a:rPr lang="ru-RU" dirty="0"/>
              <a:t> — </a:t>
            </a:r>
            <a:r>
              <a:rPr lang="ru-RU" dirty="0" err="1"/>
              <a:t>реформи</a:t>
            </a:r>
            <a:r>
              <a:rPr lang="ru-RU" dirty="0"/>
              <a:t>.</a:t>
            </a:r>
          </a:p>
        </p:txBody>
      </p:sp>
      <p:pic>
        <p:nvPicPr>
          <p:cNvPr id="6146" name="Picture 2" descr="Дарий I — Википеди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2906" y="1268760"/>
            <a:ext cx="3698138" cy="3520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74555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104</TotalTime>
  <Words>898</Words>
  <Application>Microsoft Office PowerPoint</Application>
  <PresentationFormat>Экран (4:3)</PresentationFormat>
  <Paragraphs>46</Paragraphs>
  <Slides>19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8" baseType="lpstr">
      <vt:lpstr>Arial</vt:lpstr>
      <vt:lpstr>Book Antiqua</vt:lpstr>
      <vt:lpstr>Calibri</vt:lpstr>
      <vt:lpstr>Lucida Sans</vt:lpstr>
      <vt:lpstr>Times New Roman</vt:lpstr>
      <vt:lpstr>Wingdings</vt:lpstr>
      <vt:lpstr>Wingdings 2</vt:lpstr>
      <vt:lpstr>Wingdings 3</vt:lpstr>
      <vt:lpstr>Апекс</vt:lpstr>
      <vt:lpstr>Перська держава</vt:lpstr>
      <vt:lpstr>План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Реформи Дарія І</vt:lpstr>
      <vt:lpstr>Презентация PowerPoint</vt:lpstr>
      <vt:lpstr>Карта пам’яті «Правління Дарія І»</vt:lpstr>
      <vt:lpstr>Презентация PowerPoint</vt:lpstr>
      <vt:lpstr>Робота з підручником ст. 80</vt:lpstr>
      <vt:lpstr>Презентация PowerPoint</vt:lpstr>
      <vt:lpstr>Презентация PowerPoint</vt:lpstr>
      <vt:lpstr>Презентация PowerPoint</vt:lpstr>
      <vt:lpstr>Узагальнення вивченого матеріалу.</vt:lpstr>
      <vt:lpstr>Домашня робота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Перська держава</dc:title>
  <dc:creator>Яна Плешакова</dc:creator>
  <cp:lastModifiedBy>Людмила Пивовар</cp:lastModifiedBy>
  <cp:revision>9</cp:revision>
  <dcterms:created xsi:type="dcterms:W3CDTF">2020-12-08T17:39:53Z</dcterms:created>
  <dcterms:modified xsi:type="dcterms:W3CDTF">2022-12-01T18:15:41Z</dcterms:modified>
</cp:coreProperties>
</file>