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3" r:id="rId3"/>
    <p:sldId id="405" r:id="rId4"/>
    <p:sldId id="407" r:id="rId5"/>
    <p:sldId id="408" r:id="rId6"/>
    <p:sldId id="409" r:id="rId7"/>
    <p:sldId id="410" r:id="rId8"/>
    <p:sldId id="413" r:id="rId9"/>
    <p:sldId id="415" r:id="rId10"/>
    <p:sldId id="416" r:id="rId11"/>
    <p:sldId id="417" r:id="rId12"/>
    <p:sldId id="418" r:id="rId13"/>
    <p:sldId id="420" r:id="rId14"/>
    <p:sldId id="421" r:id="rId15"/>
    <p:sldId id="422" r:id="rId16"/>
    <p:sldId id="41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start/34009" TargetMode="External"/><Relationship Id="rId2" Type="http://schemas.openxmlformats.org/officeDocument/2006/relationships/hyperlink" Target="https://uahistory.co/pidruchniki/national-defense-bases-medical-knowledge-10-class-2018/8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404813"/>
            <a:ext cx="8820472" cy="410430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bg1"/>
                </a:solidFill>
              </a:rPr>
              <a:t>АЛГОРИТМ ДІЙ ПРИ КРОВОТЕЧІ. </a:t>
            </a:r>
            <a:r>
              <a:rPr lang="uk-UA" sz="3600" b="1" dirty="0" smtClean="0">
                <a:solidFill>
                  <a:schemeClr val="bg1"/>
                </a:solidFill>
              </a:rPr>
              <a:t>САМО- ТА ВЗАЄМОДОПОМОГА ПРИ КРОВОТЕЧІ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fontScale="92500" lnSpcReduction="20000"/>
          </a:bodyPr>
          <a:lstStyle/>
          <a:p>
            <a:pPr marL="0" indent="365125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Венозну кровотечу краще за все можна зупинити </a:t>
            </a:r>
            <a:r>
              <a:rPr lang="uk-UA" dirty="0" err="1" smtClean="0">
                <a:solidFill>
                  <a:schemeClr val="bg1"/>
                </a:solidFill>
              </a:rPr>
              <a:t>тиснучою</a:t>
            </a:r>
            <a:r>
              <a:rPr lang="uk-UA" dirty="0" smtClean="0">
                <a:solidFill>
                  <a:schemeClr val="bg1"/>
                </a:solidFill>
              </a:rPr>
              <a:t> пов’язкою. Вона стискає кінці пошкодженої вени, і кровотеча припиняється. Але слід пам’ятати, що в такий спосіб судина може </a:t>
            </a:r>
            <a:r>
              <a:rPr lang="uk-UA" dirty="0" err="1" smtClean="0">
                <a:solidFill>
                  <a:schemeClr val="bg1"/>
                </a:solidFill>
              </a:rPr>
              <a:t>затромбуватися</a:t>
            </a:r>
            <a:r>
              <a:rPr lang="uk-UA" dirty="0" smtClean="0">
                <a:solidFill>
                  <a:schemeClr val="bg1"/>
                </a:solidFill>
              </a:rPr>
              <a:t>, отже, таку пов’язку не слід лишати на тривалий час.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Алгоритм </a:t>
            </a:r>
            <a:r>
              <a:rPr lang="uk-UA" b="1" dirty="0" smtClean="0">
                <a:solidFill>
                  <a:schemeClr val="bg1"/>
                </a:solidFill>
              </a:rPr>
              <a:t>надання допомоги при капілярній </a:t>
            </a:r>
            <a:r>
              <a:rPr lang="uk-UA" b="1" dirty="0" smtClean="0">
                <a:solidFill>
                  <a:schemeClr val="bg1"/>
                </a:solidFill>
              </a:rPr>
              <a:t>кровотечі</a:t>
            </a:r>
          </a:p>
          <a:p>
            <a:pPr marL="514350" indent="-51435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1. Притисніть </a:t>
            </a:r>
            <a:r>
              <a:rPr lang="uk-UA" dirty="0" smtClean="0">
                <a:solidFill>
                  <a:schemeClr val="bg1"/>
                </a:solidFill>
              </a:rPr>
              <a:t>кровоточиве місце </a:t>
            </a:r>
            <a:r>
              <a:rPr lang="uk-UA" dirty="0" smtClean="0">
                <a:solidFill>
                  <a:schemeClr val="bg1"/>
                </a:solidFill>
              </a:rPr>
              <a:t>пальцями </a:t>
            </a:r>
            <a:r>
              <a:rPr lang="uk-UA" dirty="0" smtClean="0">
                <a:solidFill>
                  <a:schemeClr val="bg1"/>
                </a:solidFill>
              </a:rPr>
              <a:t>(якщо поранена </a:t>
            </a:r>
            <a:r>
              <a:rPr lang="uk-UA" dirty="0" smtClean="0">
                <a:solidFill>
                  <a:schemeClr val="bg1"/>
                </a:solidFill>
              </a:rPr>
              <a:t>кінцівка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smtClean="0">
                <a:solidFill>
                  <a:schemeClr val="bg1"/>
                </a:solidFill>
              </a:rPr>
              <a:t>надайте </a:t>
            </a:r>
            <a:r>
              <a:rPr lang="uk-UA" dirty="0" smtClean="0">
                <a:solidFill>
                  <a:schemeClr val="bg1"/>
                </a:solidFill>
              </a:rPr>
              <a:t>їй підвищеного положення). </a:t>
            </a:r>
            <a:endParaRPr lang="uk-UA" dirty="0" smtClean="0">
              <a:solidFill>
                <a:schemeClr val="bg1"/>
              </a:solidFill>
            </a:endParaRPr>
          </a:p>
          <a:p>
            <a:pPr marL="514350" indent="-51435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Покладіть </a:t>
            </a:r>
            <a:r>
              <a:rPr lang="uk-UA" dirty="0" smtClean="0">
                <a:solidFill>
                  <a:schemeClr val="bg1"/>
                </a:solidFill>
              </a:rPr>
              <a:t>на кровоточиве місце </a:t>
            </a:r>
            <a:r>
              <a:rPr lang="uk-UA" dirty="0" smtClean="0">
                <a:solidFill>
                  <a:schemeClr val="bg1"/>
                </a:solidFill>
              </a:rPr>
              <a:t>клаптик </a:t>
            </a:r>
            <a:r>
              <a:rPr lang="uk-UA" dirty="0" smtClean="0">
                <a:solidFill>
                  <a:schemeClr val="bg1"/>
                </a:solidFill>
              </a:rPr>
              <a:t>чистої марлі (якщо рана </a:t>
            </a:r>
            <a:r>
              <a:rPr lang="uk-UA" dirty="0" smtClean="0">
                <a:solidFill>
                  <a:schemeClr val="bg1"/>
                </a:solidFill>
              </a:rPr>
              <a:t>глибока</a:t>
            </a:r>
            <a:r>
              <a:rPr lang="uk-UA" dirty="0" smtClean="0">
                <a:solidFill>
                  <a:schemeClr val="bg1"/>
                </a:solidFill>
              </a:rPr>
              <a:t>, проведіть її тампонування).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Зупинка зовнішньої венозної  кровотечі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891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Алгоритм </a:t>
            </a:r>
            <a:r>
              <a:rPr lang="uk-UA" b="1" dirty="0" smtClean="0">
                <a:solidFill>
                  <a:schemeClr val="bg1"/>
                </a:solidFill>
              </a:rPr>
              <a:t>надання допомоги при капілярній </a:t>
            </a:r>
            <a:r>
              <a:rPr lang="uk-UA" b="1" dirty="0" smtClean="0">
                <a:solidFill>
                  <a:schemeClr val="bg1"/>
                </a:solidFill>
              </a:rPr>
              <a:t>кровотечі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2. На марлю покладіть нерозгорнутий рулон бинта або складені в кілька шарів ткані серветки, носовичок (рис. 1).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3. Накрийте бинт шматком вати (рис. 2</a:t>
            </a:r>
            <a:r>
              <a:rPr lang="uk-UA" dirty="0" smtClean="0">
                <a:solidFill>
                  <a:schemeClr val="bg1"/>
                </a:solidFill>
              </a:rPr>
              <a:t>).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4. За допомогою ще одного рулону бинта зробіть щільну пов’язку (рис. 3).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5. Подбайте про термінове транспортування постраждалого до медичного закладу.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Зупинка зовнішньої венозної  кровотечі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63329" t="23797" r="14302" b="65817"/>
          <a:stretch>
            <a:fillRect/>
          </a:stretch>
        </p:blipFill>
        <p:spPr bwMode="auto">
          <a:xfrm>
            <a:off x="827584" y="4149080"/>
            <a:ext cx="78488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32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300" b="1" dirty="0" smtClean="0">
                <a:solidFill>
                  <a:schemeClr val="bg1"/>
                </a:solidFill>
              </a:rPr>
              <a:t>Алгоритм </a:t>
            </a:r>
            <a:r>
              <a:rPr lang="uk-UA" sz="3300" b="1" dirty="0" smtClean="0">
                <a:solidFill>
                  <a:schemeClr val="bg1"/>
                </a:solidFill>
              </a:rPr>
              <a:t>надання допомоги при </a:t>
            </a:r>
            <a:r>
              <a:rPr lang="uk-UA" sz="3300" b="1" dirty="0" smtClean="0">
                <a:solidFill>
                  <a:schemeClr val="bg1"/>
                </a:solidFill>
              </a:rPr>
              <a:t>венозній кровотечі</a:t>
            </a:r>
            <a:endParaRPr lang="ru-RU" sz="3300" dirty="0" smtClean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sz="3300" dirty="0" smtClean="0">
                <a:solidFill>
                  <a:schemeClr val="bg1"/>
                </a:solidFill>
              </a:rPr>
              <a:t>Якщо вилив крові зупинився, але нижче зберігається пульсація вени, пов’язка зроблена правильно. Способи зупинки венозної кровотечі передбачають і вплив холодом. Міхур із льодом можна покласти на пов’язку. За півгодини міхур слід прибрати на 10 хвилин, щоб відновити </a:t>
            </a:r>
            <a:r>
              <a:rPr lang="uk-UA" sz="3300" dirty="0" err="1" smtClean="0">
                <a:solidFill>
                  <a:schemeClr val="bg1"/>
                </a:solidFill>
              </a:rPr>
              <a:t>кровоток</a:t>
            </a:r>
            <a:r>
              <a:rPr lang="uk-UA" sz="3300" dirty="0" smtClean="0">
                <a:solidFill>
                  <a:schemeClr val="bg1"/>
                </a:solidFill>
              </a:rPr>
              <a:t> в області ураження.</a:t>
            </a:r>
            <a:endParaRPr lang="ru-RU" sz="33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Зупинка зовнішньої венозної  кровотечі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ibig.info/uploads/posts/2021-05/1622203556_52-pibig_info-p-puzir-so-ldom-priroda-krasivo-foto-58.jpg"/>
          <p:cNvPicPr>
            <a:picLocks noChangeAspect="1" noChangeArrowheads="1"/>
          </p:cNvPicPr>
          <p:nvPr/>
        </p:nvPicPr>
        <p:blipFill>
          <a:blip r:embed="rId2" cstate="print"/>
          <a:srcRect l="13386" t="16909" r="15280"/>
          <a:stretch>
            <a:fillRect/>
          </a:stretch>
        </p:blipFill>
        <p:spPr bwMode="auto">
          <a:xfrm>
            <a:off x="3491880" y="4221088"/>
            <a:ext cx="3240360" cy="212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3272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Якщо у потерпілого спостерігаються ознаки артеріальної кровотечі, то надання допомоги в такому випадку передбачає </a:t>
            </a:r>
            <a:r>
              <a:rPr lang="uk-UA" sz="2400" dirty="0" err="1" smtClean="0">
                <a:solidFill>
                  <a:schemeClr val="bg1"/>
                </a:solidFill>
              </a:rPr>
              <a:t>перетискання</a:t>
            </a:r>
            <a:r>
              <a:rPr lang="uk-UA" sz="2400" dirty="0" smtClean="0">
                <a:solidFill>
                  <a:schemeClr val="bg1"/>
                </a:solidFill>
              </a:rPr>
              <a:t> пошкодженої судини вище пошкодженого місця. Зупинка втрати крові відбудеться тільки в разі притискання артерії до кістки.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Алгоритм </a:t>
            </a:r>
            <a:r>
              <a:rPr lang="uk-UA" sz="2800" b="1" dirty="0" smtClean="0">
                <a:solidFill>
                  <a:schemeClr val="bg1"/>
                </a:solidFill>
              </a:rPr>
              <a:t>надання допомоги </a:t>
            </a:r>
            <a:r>
              <a:rPr lang="uk-UA" sz="2800" b="1" dirty="0" smtClean="0">
                <a:solidFill>
                  <a:schemeClr val="bg1"/>
                </a:solidFill>
              </a:rPr>
              <a:t>при артеріальній кровотечі</a:t>
            </a:r>
          </a:p>
          <a:p>
            <a:pPr algn="just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1. Надайте травмованій частині тіла підвищене положення. Притисніть кровоточиве місце пальцями або долонею.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Зупинка зовнішньої артеріальної   кровотечі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33843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300" b="1" dirty="0" smtClean="0">
                <a:solidFill>
                  <a:schemeClr val="bg1"/>
                </a:solidFill>
              </a:rPr>
              <a:t>Алгоритм </a:t>
            </a:r>
            <a:r>
              <a:rPr lang="uk-UA" sz="3300" b="1" dirty="0" smtClean="0">
                <a:solidFill>
                  <a:schemeClr val="bg1"/>
                </a:solidFill>
              </a:rPr>
              <a:t>надання допомоги </a:t>
            </a:r>
            <a:r>
              <a:rPr lang="uk-UA" sz="3300" b="1" dirty="0" smtClean="0">
                <a:solidFill>
                  <a:schemeClr val="bg1"/>
                </a:solidFill>
              </a:rPr>
              <a:t>при артеріальній кровотечі</a:t>
            </a:r>
            <a:endParaRPr lang="ru-RU" sz="3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2</a:t>
            </a:r>
            <a:r>
              <a:rPr lang="uk-UA" sz="2800" dirty="0" smtClean="0">
                <a:solidFill>
                  <a:schemeClr val="bg1"/>
                </a:solidFill>
              </a:rPr>
              <a:t>. Здійсніть пальцеве притискання артерії (рис. 1).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3. Якщо травмована кінцівка, застосуйте метод її максимального згинання в суглобі (рис. 2).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4. Якщо кровотеча триває, застосуйте кровоспинний джгут або закрутку з імпровізованих засобів першої допомоги. Обов’язково прикріпіть до пов’язки записку із вказівкою точного часу її накладання (рис. 3).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Зупинка зовнішньої артеріальної   кровотечі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3329" t="33551" r="14220" b="52414"/>
          <a:stretch>
            <a:fillRect/>
          </a:stretch>
        </p:blipFill>
        <p:spPr bwMode="auto">
          <a:xfrm>
            <a:off x="827584" y="4221088"/>
            <a:ext cx="770485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300" b="1" dirty="0" smtClean="0">
                <a:solidFill>
                  <a:schemeClr val="bg1"/>
                </a:solidFill>
              </a:rPr>
              <a:t>Алгоритм </a:t>
            </a:r>
            <a:r>
              <a:rPr lang="uk-UA" sz="3300" b="1" dirty="0" smtClean="0">
                <a:solidFill>
                  <a:schemeClr val="bg1"/>
                </a:solidFill>
              </a:rPr>
              <a:t>надання допомоги </a:t>
            </a:r>
            <a:r>
              <a:rPr lang="uk-UA" sz="3300" b="1" dirty="0" smtClean="0">
                <a:solidFill>
                  <a:schemeClr val="bg1"/>
                </a:solidFill>
              </a:rPr>
              <a:t>при артеріальній кровотечі</a:t>
            </a:r>
            <a:endParaRPr lang="ru-RU" sz="3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5</a:t>
            </a:r>
            <a:r>
              <a:rPr lang="uk-UA" sz="2800" dirty="0" smtClean="0">
                <a:solidFill>
                  <a:schemeClr val="bg1"/>
                </a:solidFill>
              </a:rPr>
              <a:t>. Подбайте про термінове транспортування постраждалого до медичного закладу.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Зупинка зовнішньої артеріальної   кровотечі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iskra-media.com/wp-content/uploads/2020/07/97472365_1440254519495428_19739084589021265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4583559" cy="2750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 </a:t>
            </a:r>
            <a:r>
              <a:rPr lang="uk-UA" dirty="0" smtClean="0">
                <a:solidFill>
                  <a:schemeClr val="bg1"/>
                </a:solidFill>
              </a:rPr>
              <a:t>Лелека </a:t>
            </a:r>
            <a:r>
              <a:rPr lang="uk-UA" dirty="0" smtClean="0">
                <a:solidFill>
                  <a:schemeClr val="bg1"/>
                </a:solidFill>
              </a:rPr>
              <a:t>В.М. Захист Вітчизни. (рівень стандарту. «Основи медичних знань»): </a:t>
            </a:r>
            <a:r>
              <a:rPr lang="uk-UA" dirty="0" err="1" smtClean="0">
                <a:solidFill>
                  <a:schemeClr val="bg1"/>
                </a:solidFill>
              </a:rPr>
              <a:t>підр</a:t>
            </a:r>
            <a:r>
              <a:rPr lang="uk-UA" dirty="0" smtClean="0">
                <a:solidFill>
                  <a:schemeClr val="bg1"/>
                </a:solidFill>
              </a:rPr>
              <a:t>. для 10 </a:t>
            </a:r>
            <a:r>
              <a:rPr lang="uk-UA" dirty="0" err="1" smtClean="0">
                <a:solidFill>
                  <a:schemeClr val="bg1"/>
                </a:solidFill>
              </a:rPr>
              <a:t>кд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r>
              <a:rPr lang="uk-UA" dirty="0" err="1" smtClean="0">
                <a:solidFill>
                  <a:schemeClr val="bg1"/>
                </a:solidFill>
              </a:rPr>
              <a:t>закл</a:t>
            </a:r>
            <a:r>
              <a:rPr lang="uk-UA" dirty="0" smtClean="0">
                <a:solidFill>
                  <a:schemeClr val="bg1"/>
                </a:solidFill>
              </a:rPr>
              <a:t>. загал. </a:t>
            </a:r>
            <a:r>
              <a:rPr lang="uk-UA" dirty="0" err="1" smtClean="0">
                <a:solidFill>
                  <a:schemeClr val="bg1"/>
                </a:solidFill>
              </a:rPr>
              <a:t>середн</a:t>
            </a:r>
            <a:r>
              <a:rPr lang="uk-UA" dirty="0" smtClean="0">
                <a:solidFill>
                  <a:schemeClr val="bg1"/>
                </a:solidFill>
              </a:rPr>
              <a:t>. освіти / В.М. Лелека , А.М. </a:t>
            </a:r>
            <a:r>
              <a:rPr lang="uk-UA" dirty="0" err="1" smtClean="0">
                <a:solidFill>
                  <a:schemeClr val="bg1"/>
                </a:solidFill>
              </a:rPr>
              <a:t>Бахтін</a:t>
            </a:r>
            <a:r>
              <a:rPr lang="uk-UA" dirty="0" smtClean="0">
                <a:solidFill>
                  <a:schemeClr val="bg1"/>
                </a:solidFill>
              </a:rPr>
              <a:t>, Е.В.</a:t>
            </a:r>
            <a:r>
              <a:rPr lang="uk-UA" dirty="0" err="1" smtClean="0">
                <a:solidFill>
                  <a:schemeClr val="bg1"/>
                </a:solidFill>
              </a:rPr>
              <a:t>Винограденко</a:t>
            </a:r>
            <a:r>
              <a:rPr lang="uk-UA" dirty="0" smtClean="0">
                <a:solidFill>
                  <a:schemeClr val="bg1"/>
                </a:solidFill>
              </a:rPr>
              <a:t>. – Харків: Вид-во «Харків» , 2018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Захист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Вітчизни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Основи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знань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підручник</a:t>
            </a:r>
            <a:r>
              <a:rPr lang="ru-RU" dirty="0" smtClean="0">
                <a:solidFill>
                  <a:schemeClr val="bg1"/>
                </a:solidFill>
              </a:rPr>
              <a:t> для 10 </a:t>
            </a:r>
            <a:r>
              <a:rPr lang="ru-RU" dirty="0" err="1" smtClean="0">
                <a:solidFill>
                  <a:schemeClr val="bg1"/>
                </a:solidFill>
              </a:rPr>
              <a:t>класу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закладів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освіти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Рівень</a:t>
            </a:r>
            <a:r>
              <a:rPr lang="ru-RU" dirty="0" smtClean="0">
                <a:solidFill>
                  <a:schemeClr val="bg1"/>
                </a:solidFill>
              </a:rPr>
              <a:t> стандарту. // А. А. Гудима, К. О. </a:t>
            </a:r>
            <a:r>
              <a:rPr lang="ru-RU" dirty="0" err="1" smtClean="0">
                <a:solidFill>
                  <a:schemeClr val="bg1"/>
                </a:solidFill>
              </a:rPr>
              <a:t>Пашко</a:t>
            </a:r>
            <a:r>
              <a:rPr lang="ru-RU" dirty="0" smtClean="0">
                <a:solidFill>
                  <a:schemeClr val="bg1"/>
                </a:solidFill>
              </a:rPr>
              <a:t>, І. М. </a:t>
            </a:r>
            <a:r>
              <a:rPr lang="ru-RU" dirty="0" err="1" smtClean="0">
                <a:solidFill>
                  <a:schemeClr val="bg1"/>
                </a:solidFill>
              </a:rPr>
              <a:t>Гарасимів</a:t>
            </a:r>
            <a:r>
              <a:rPr lang="ru-RU" dirty="0" smtClean="0">
                <a:solidFill>
                  <a:schemeClr val="bg1"/>
                </a:solidFill>
              </a:rPr>
              <a:t>, М. М. Фука. — </a:t>
            </a:r>
            <a:r>
              <a:rPr lang="ru-RU" dirty="0" err="1" smtClean="0">
                <a:solidFill>
                  <a:schemeClr val="bg1"/>
                </a:solidFill>
              </a:rPr>
              <a:t>Тернопіль</a:t>
            </a:r>
            <a:r>
              <a:rPr lang="ru-RU" dirty="0" smtClean="0">
                <a:solidFill>
                  <a:schemeClr val="bg1"/>
                </a:solidFill>
              </a:rPr>
              <a:t> : </a:t>
            </a:r>
            <a:r>
              <a:rPr lang="ru-RU" dirty="0" err="1" smtClean="0">
                <a:solidFill>
                  <a:schemeClr val="bg1"/>
                </a:solidFill>
              </a:rPr>
              <a:t>Астон</a:t>
            </a:r>
            <a:r>
              <a:rPr lang="ru-RU" dirty="0" smtClean="0">
                <a:solidFill>
                  <a:schemeClr val="bg1"/>
                </a:solidFill>
              </a:rPr>
              <a:t>, 2018. 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</a:rPr>
              <a:t>Павлюк Н.І. Захист України.. Основи медичних знань. 10 клас: </a:t>
            </a:r>
            <a:r>
              <a:rPr lang="uk-UA" dirty="0" err="1" smtClean="0">
                <a:solidFill>
                  <a:schemeClr val="bg1"/>
                </a:solidFill>
              </a:rPr>
              <a:t>навч.-метод</a:t>
            </a:r>
            <a:r>
              <a:rPr lang="uk-UA" dirty="0" smtClean="0">
                <a:solidFill>
                  <a:schemeClr val="bg1"/>
                </a:solidFill>
              </a:rPr>
              <a:t>. Посібник./ Н.І.Павлюк – Х.: ВГ «Основа», 2018.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uk-UA" dirty="0" smtClean="0">
                <a:hlinkClick r:id="rId2"/>
              </a:rPr>
              <a:t>https://uahistory.co/pidruchniki/national-defense-bases-medical-knowledge-10-class-2018/8.php</a:t>
            </a:r>
            <a:endParaRPr lang="ru-RU" dirty="0" smtClean="0"/>
          </a:p>
          <a:p>
            <a:pPr lvl="0"/>
            <a:r>
              <a:rPr lang="uk-UA" dirty="0" smtClean="0">
                <a:hlinkClick r:id="rId3"/>
              </a:rPr>
              <a:t>https://naurok.com.ua/test/start/34009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Використані джерела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ru-RU" sz="2400" dirty="0" smtClean="0">
                <a:solidFill>
                  <a:schemeClr val="bg1"/>
                </a:solidFill>
              </a:rPr>
              <a:t>Головна </a:t>
            </a:r>
            <a:r>
              <a:rPr lang="ru-RU" sz="2400" dirty="0" err="1" smtClean="0">
                <a:solidFill>
                  <a:schemeClr val="bg1"/>
                </a:solidFill>
              </a:rPr>
              <a:t>небезпека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кровотечі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пов’язана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виникненням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гострого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недостатнього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кровопостачання</a:t>
            </a:r>
            <a:r>
              <a:rPr lang="ru-RU" sz="2400" dirty="0" smtClean="0">
                <a:solidFill>
                  <a:schemeClr val="bg1"/>
                </a:solidFill>
              </a:rPr>
              <a:t> тканин, </a:t>
            </a:r>
            <a:r>
              <a:rPr lang="ru-RU" sz="2400" dirty="0" err="1" smtClean="0">
                <a:solidFill>
                  <a:schemeClr val="bg1"/>
                </a:solidFill>
              </a:rPr>
              <a:t>втратою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крові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викликає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порушення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їхньої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2400" dirty="0" smtClean="0">
                <a:solidFill>
                  <a:schemeClr val="bg1"/>
                </a:solidFill>
              </a:rPr>
              <a:t>.  </a:t>
            </a:r>
            <a:r>
              <a:rPr lang="ru-RU" sz="2400" dirty="0" err="1" smtClean="0">
                <a:solidFill>
                  <a:schemeClr val="bg1"/>
                </a:solidFill>
              </a:rPr>
              <a:t>Насамперед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стосується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життєво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важливих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органів</a:t>
            </a:r>
            <a:r>
              <a:rPr lang="ru-RU" sz="2400" dirty="0" smtClean="0">
                <a:solidFill>
                  <a:schemeClr val="bg1"/>
                </a:solidFill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</a:rPr>
              <a:t>мозку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серця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легень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Діяти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цьому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слід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швидко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цілеспрямовано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адже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втрата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знесилює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людину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навіть</a:t>
            </a:r>
            <a:r>
              <a:rPr lang="ru-RU" sz="2400" dirty="0" smtClean="0">
                <a:solidFill>
                  <a:schemeClr val="bg1"/>
                </a:solidFill>
              </a:rPr>
              <a:t> становить </a:t>
            </a:r>
            <a:r>
              <a:rPr lang="ru-RU" sz="2400" dirty="0" err="1" smtClean="0">
                <a:solidFill>
                  <a:schemeClr val="bg1"/>
                </a:solidFill>
              </a:rPr>
              <a:t>загрозу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її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життя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 indent="365125" algn="just"/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24578" name="AutoShape 2" descr="https://avatars.mds.yandex.net/get-zen_doc/2746214/pub_5f182510ca0a2e018ee902ca_5f1825e99e81346bab3fa28f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avatars.mds.yandex.net/get-zen_doc/2746214/pub_5f182510ca0a2e018ee902ca_5f1825e99e81346bab3fa28f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5143525" cy="339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3072348"/>
            <a:ext cx="338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головне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рятівних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мінімізувати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крововтрату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попередить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ускладне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постраждалої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полегшить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Порядок рятівних дій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1863" t="16115" r="13112" b="43916"/>
          <a:stretch>
            <a:fillRect/>
          </a:stretch>
        </p:blipFill>
        <p:spPr bwMode="auto">
          <a:xfrm>
            <a:off x="395536" y="980728"/>
            <a:ext cx="820891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Викликати екстрену медичну </a:t>
            </a:r>
            <a:r>
              <a:rPr lang="ru-RU" dirty="0" err="1" smtClean="0">
                <a:solidFill>
                  <a:schemeClr val="bg1"/>
                </a:solidFill>
              </a:rPr>
              <a:t>допомогу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якомога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швидше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транспортувати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постраждалого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медичного</a:t>
            </a:r>
            <a:r>
              <a:rPr lang="ru-RU" dirty="0" smtClean="0">
                <a:solidFill>
                  <a:schemeClr val="bg1"/>
                </a:solidFill>
              </a:rPr>
              <a:t> закладу.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Перед </a:t>
            </a:r>
            <a:r>
              <a:rPr lang="ru-RU" dirty="0" err="1" smtClean="0">
                <a:solidFill>
                  <a:schemeClr val="bg1"/>
                </a:solidFill>
              </a:rPr>
              <a:t>цим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потрібно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рятівних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дотримуватися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чітких</a:t>
            </a:r>
            <a:r>
              <a:rPr lang="ru-RU" dirty="0" smtClean="0">
                <a:solidFill>
                  <a:schemeClr val="bg1"/>
                </a:solidFill>
              </a:rPr>
              <a:t> правил </a:t>
            </a:r>
            <a:r>
              <a:rPr lang="ru-RU" dirty="0" err="1" smtClean="0">
                <a:solidFill>
                  <a:schemeClr val="bg1"/>
                </a:solidFill>
              </a:rPr>
              <a:t>надання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допомоги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Зупинка внутрішньої кровотечі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s://iskra-media.com/wp-content/uploads/2020/07/97472365_1440254519495428_19739084589021265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4583559" cy="2750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23224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Алгоритм </a:t>
            </a:r>
            <a:r>
              <a:rPr lang="ru-RU" sz="2400" b="1" dirty="0" err="1" smtClean="0">
                <a:solidFill>
                  <a:schemeClr val="bg1"/>
                </a:solidFill>
              </a:rPr>
              <a:t>надання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першої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допомоги</a:t>
            </a:r>
            <a:r>
              <a:rPr lang="ru-RU" sz="2400" b="1" dirty="0" smtClean="0">
                <a:solidFill>
                  <a:schemeClr val="bg1"/>
                </a:solidFill>
              </a:rPr>
              <a:t> при </a:t>
            </a:r>
            <a:r>
              <a:rPr lang="ru-RU" sz="2400" b="1" dirty="0" err="1" smtClean="0">
                <a:solidFill>
                  <a:schemeClr val="bg1"/>
                </a:solidFill>
              </a:rPr>
              <a:t>внутрішній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кровотеч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1.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Звільніть постраждалого від одягу, розстебніть ремені й ґудзики. Забезпечте приплив свіжого повітря до приміщення.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Зупинка внутрішньої кровотечі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2229" t="42345" r="25992" b="47700"/>
          <a:stretch>
            <a:fillRect/>
          </a:stretch>
        </p:blipFill>
        <p:spPr bwMode="auto">
          <a:xfrm>
            <a:off x="5436096" y="3789040"/>
            <a:ext cx="34563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371703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сильному травмуванні грудної клітки розташуйте постраждалого у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напівсидячому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положенні, а під ноги йому підкладіть невеликий валик із ковдри.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2322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Алгоритм </a:t>
            </a:r>
            <a:r>
              <a:rPr lang="ru-RU" sz="2400" b="1" dirty="0" err="1" smtClean="0">
                <a:solidFill>
                  <a:schemeClr val="bg1"/>
                </a:solidFill>
              </a:rPr>
              <a:t>надання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першої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допомоги</a:t>
            </a:r>
            <a:r>
              <a:rPr lang="ru-RU" sz="2400" b="1" dirty="0" smtClean="0">
                <a:solidFill>
                  <a:schemeClr val="bg1"/>
                </a:solidFill>
              </a:rPr>
              <a:t> при </a:t>
            </a:r>
            <a:r>
              <a:rPr lang="ru-RU" sz="2400" b="1" dirty="0" err="1" smtClean="0">
                <a:solidFill>
                  <a:schemeClr val="bg1"/>
                </a:solidFill>
              </a:rPr>
              <a:t>внутрішній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кровотеч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3. Якщо кров виливається в черевну порожнину, покладіть постраждалого на рівну тверду поверхню без будь-яких підвищень . Якщо постраждалий відчуває позиви до блювання, переверніть його на бік.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Зупинка внутрішньої кровотечі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74179" t="44472" r="14304" b="48083"/>
          <a:stretch>
            <a:fillRect/>
          </a:stretch>
        </p:blipFill>
        <p:spPr bwMode="auto">
          <a:xfrm>
            <a:off x="539552" y="3717032"/>
            <a:ext cx="46805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393305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</a:t>
            </a:r>
            <a:r>
              <a:rPr lang="uk-UA" sz="2400" dirty="0" smtClean="0">
                <a:solidFill>
                  <a:schemeClr val="bg1"/>
                </a:solidFill>
              </a:rPr>
              <a:t>. Прикладіть до вірогідного місця кровотечі холод (грілку з холодною водою, пакет із льодом).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Алгоритм </a:t>
            </a:r>
            <a:r>
              <a:rPr lang="ru-RU" sz="3800" b="1" dirty="0" err="1" smtClean="0">
                <a:solidFill>
                  <a:schemeClr val="bg1"/>
                </a:solidFill>
              </a:rPr>
              <a:t>надання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першої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допомоги</a:t>
            </a:r>
            <a:r>
              <a:rPr lang="ru-RU" sz="3800" b="1" dirty="0" smtClean="0">
                <a:solidFill>
                  <a:schemeClr val="bg1"/>
                </a:solidFill>
              </a:rPr>
              <a:t> при </a:t>
            </a:r>
            <a:r>
              <a:rPr lang="ru-RU" sz="3800" b="1" dirty="0" err="1" smtClean="0">
                <a:solidFill>
                  <a:schemeClr val="bg1"/>
                </a:solidFill>
              </a:rPr>
              <a:t>внутрішній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кровотеч</a:t>
            </a:r>
            <a:endParaRPr lang="ru-RU" sz="3800" b="1" dirty="0" smtClean="0">
              <a:solidFill>
                <a:schemeClr val="bg1"/>
              </a:solidFill>
            </a:endParaRPr>
          </a:p>
          <a:p>
            <a:r>
              <a:rPr lang="uk-UA" sz="3200" dirty="0" smtClean="0">
                <a:solidFill>
                  <a:schemeClr val="bg1"/>
                </a:solidFill>
              </a:rPr>
              <a:t>5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r>
              <a:rPr lang="uk-UA" sz="3800" dirty="0" smtClean="0">
                <a:solidFill>
                  <a:schemeClr val="bg1"/>
                </a:solidFill>
              </a:rPr>
              <a:t>Не дозволяйте постраждалому рухатися, розмовляти (це може спричинити погіршення стану). Якщо людину мучить спрага, слід допомогти їй прополоскати рот холодною водою.</a:t>
            </a:r>
            <a:endParaRPr lang="ru-RU" sz="3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3800" dirty="0" smtClean="0">
                <a:solidFill>
                  <a:schemeClr val="bg1"/>
                </a:solidFill>
              </a:rPr>
              <a:t>Увага! Запам’ятайте, чого не можна робити у випадку внутрішньої кровотечі:</a:t>
            </a:r>
            <a:endParaRPr lang="ru-RU" sz="3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3800" dirty="0" smtClean="0">
                <a:solidFill>
                  <a:schemeClr val="bg1"/>
                </a:solidFill>
              </a:rPr>
              <a:t>• давати постраждалому будь-які медичні препарати (знеболювальні, проносні, стимулюючі серцеву діяльність);</a:t>
            </a:r>
            <a:endParaRPr lang="ru-RU" sz="3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3800" dirty="0" smtClean="0">
                <a:solidFill>
                  <a:schemeClr val="bg1"/>
                </a:solidFill>
              </a:rPr>
              <a:t>• прикладати до вірогідного місця кровотечі тепло;</a:t>
            </a:r>
            <a:endParaRPr lang="ru-RU" sz="3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3800" dirty="0" smtClean="0">
                <a:solidFill>
                  <a:schemeClr val="bg1"/>
                </a:solidFill>
              </a:rPr>
              <a:t>• напувати постраждалого або годувати.</a:t>
            </a:r>
            <a:endParaRPr lang="ru-RU" sz="38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Зупинка внутрішньої кровотечі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393305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Алгоритм надання допомоги при капілярній </a:t>
            </a:r>
            <a:r>
              <a:rPr lang="uk-UA" b="1" dirty="0" smtClean="0">
                <a:solidFill>
                  <a:schemeClr val="bg1"/>
                </a:solidFill>
              </a:rPr>
              <a:t>кровотечі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1. Покладіть на поранене місце клаптик чистої марлі (рис. 1).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2. На марлю покладіть шматок вати (рис. 2).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3. За допомогою бинта або </a:t>
            </a:r>
            <a:r>
              <a:rPr lang="uk-UA" dirty="0" err="1" smtClean="0">
                <a:solidFill>
                  <a:schemeClr val="bg1"/>
                </a:solidFill>
              </a:rPr>
              <a:t>пластира</a:t>
            </a:r>
            <a:r>
              <a:rPr lang="uk-UA" dirty="0" smtClean="0">
                <a:solidFill>
                  <a:schemeClr val="bg1"/>
                </a:solidFill>
              </a:rPr>
              <a:t> зафіксуйте вату на пошкодженому місці (рис. 3</a:t>
            </a:r>
            <a:r>
              <a:rPr lang="uk-UA" dirty="0" smtClean="0">
                <a:solidFill>
                  <a:schemeClr val="bg1"/>
                </a:solidFill>
              </a:rPr>
              <a:t>).</a:t>
            </a:r>
          </a:p>
          <a:p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Зупинка зовнішньої капілярної кровотечі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3096" t="52354" r="14711" b="37062"/>
          <a:stretch>
            <a:fillRect/>
          </a:stretch>
        </p:blipFill>
        <p:spPr bwMode="auto">
          <a:xfrm>
            <a:off x="1187624" y="4869160"/>
            <a:ext cx="68407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Алгоритм надання допомоги при капілярній </a:t>
            </a:r>
            <a:r>
              <a:rPr lang="uk-UA" b="1" dirty="0" smtClean="0">
                <a:solidFill>
                  <a:schemeClr val="bg1"/>
                </a:solidFill>
              </a:rPr>
              <a:t>кровотечі</a:t>
            </a:r>
          </a:p>
          <a:p>
            <a:pPr marL="0" indent="365125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Якщо </a:t>
            </a:r>
            <a:r>
              <a:rPr lang="uk-UA" dirty="0" smtClean="0">
                <a:solidFill>
                  <a:schemeClr val="bg1"/>
                </a:solidFill>
              </a:rPr>
              <a:t>немає спеціальних медичних засобів першої допомоги, пошкоджену ділянку можна перев’язати чистим носовичком. </a:t>
            </a:r>
            <a:endParaRPr lang="uk-UA" dirty="0" smtClean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Накладати </a:t>
            </a:r>
            <a:r>
              <a:rPr lang="uk-UA" dirty="0" smtClean="0">
                <a:solidFill>
                  <a:schemeClr val="bg1"/>
                </a:solidFill>
              </a:rPr>
              <a:t>прямо на місце поранення вату або клаптик ворсистої тканини не можна, щоб не викликати подразнення й не ускладнювати подальше видалення тимчасової пов’язки.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Зупинка зовнішньої капілярної кровотечі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492</TotalTime>
  <Words>771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    АЛГОРИТМ ДІЙ ПРИ КРОВОТЕЧІ. САМО- ТА ВЗАЄМОДОПОМОГА ПРИ КРОВОТЕЧІ </vt:lpstr>
      <vt:lpstr>Слайд 2</vt:lpstr>
      <vt:lpstr>Порядок рятівних дій</vt:lpstr>
      <vt:lpstr>Зупинка внутрішньої кровотечі</vt:lpstr>
      <vt:lpstr>   Зупинка внутрішньої кровотечі  </vt:lpstr>
      <vt:lpstr>   Зупинка внутрішньої кровотечі  </vt:lpstr>
      <vt:lpstr>   Зупинка внутрішньої кровотечі  </vt:lpstr>
      <vt:lpstr>Зупинка зовнішньої капілярної кровотечі</vt:lpstr>
      <vt:lpstr>Зупинка зовнішньої капілярної кровотечі</vt:lpstr>
      <vt:lpstr>Зупинка зовнішньої венозної  кровотечі</vt:lpstr>
      <vt:lpstr>Зупинка зовнішньої венозної  кровотечі</vt:lpstr>
      <vt:lpstr>Зупинка зовнішньої венозної  кровотечі</vt:lpstr>
      <vt:lpstr>Зупинка зовнішньої артеріальної   кровотечі</vt:lpstr>
      <vt:lpstr>Зупинка зовнішньої артеріальної   кровотечі</vt:lpstr>
      <vt:lpstr>Зупинка зовнішньої артеріальної   кровотечі</vt:lpstr>
      <vt:lpstr>Використані джерела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Usr</dc:creator>
  <cp:lastModifiedBy>Usr</cp:lastModifiedBy>
  <cp:revision>266</cp:revision>
  <dcterms:created xsi:type="dcterms:W3CDTF">2020-12-03T18:58:09Z</dcterms:created>
  <dcterms:modified xsi:type="dcterms:W3CDTF">2022-01-31T18:37:46Z</dcterms:modified>
</cp:coreProperties>
</file>