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9" r:id="rId4"/>
    <p:sldId id="260" r:id="rId5"/>
    <p:sldId id="261" r:id="rId6"/>
    <p:sldId id="284" r:id="rId7"/>
    <p:sldId id="285" r:id="rId8"/>
    <p:sldId id="283" r:id="rId9"/>
    <p:sldId id="286" r:id="rId10"/>
    <p:sldId id="287" r:id="rId11"/>
    <p:sldId id="288" r:id="rId12"/>
    <p:sldId id="262" r:id="rId13"/>
    <p:sldId id="264" r:id="rId14"/>
    <p:sldId id="265" r:id="rId15"/>
    <p:sldId id="268" r:id="rId16"/>
    <p:sldId id="269" r:id="rId17"/>
    <p:sldId id="267" r:id="rId18"/>
    <p:sldId id="270" r:id="rId19"/>
    <p:sldId id="271" r:id="rId20"/>
    <p:sldId id="266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208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7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5368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09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8047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544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91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55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07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3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019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95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540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331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8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76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77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Nbt9gPsWJQ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89947" y="3959014"/>
            <a:ext cx="7766936" cy="164630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Профілактика </a:t>
            </a:r>
            <a:r>
              <a:rPr lang="uk-UA" dirty="0" err="1" smtClean="0"/>
              <a:t>йододефіциту</a:t>
            </a:r>
            <a:r>
              <a:rPr lang="uk-UA" dirty="0" smtClean="0"/>
              <a:t> та діабету. Правила купівлі, обробки та зберігання харчових продуктів. Перша допомога уразі харчових отруєнь.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448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Підшлункова залоза виробляє гормон – </a:t>
            </a:r>
            <a:r>
              <a:rPr lang="uk-UA" dirty="0" err="1" smtClean="0">
                <a:solidFill>
                  <a:schemeClr val="tx1"/>
                </a:solidFill>
              </a:rPr>
              <a:t>інсулин</a:t>
            </a:r>
            <a:r>
              <a:rPr lang="uk-UA" dirty="0" smtClean="0">
                <a:solidFill>
                  <a:schemeClr val="tx1"/>
                </a:solidFill>
              </a:rPr>
              <a:t>. Без інсуліну порушується переробка та потрапляння глюкози в клітини організму.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947" y="2826794"/>
            <a:ext cx="5544910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249" y="2259874"/>
            <a:ext cx="3355564" cy="351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32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Глюкоза – це вуглевод, що є основним джерелом енергії в організмі людини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7598" y="1930400"/>
            <a:ext cx="3955567" cy="41755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09" y="2555966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47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/>
        </p:nvSpPr>
        <p:spPr>
          <a:xfrm>
            <a:off x="2351583" y="818606"/>
            <a:ext cx="9248233" cy="242098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err="1"/>
              <a:t>Хоча</a:t>
            </a:r>
            <a:r>
              <a:rPr lang="ru-RU" sz="2800" b="1" dirty="0"/>
              <a:t> </a:t>
            </a:r>
            <a:r>
              <a:rPr lang="ru-RU" sz="2800" b="1" dirty="0" err="1"/>
              <a:t>вуглеводи</a:t>
            </a:r>
            <a:r>
              <a:rPr lang="ru-RU" sz="2800" b="1" dirty="0"/>
              <a:t> й </a:t>
            </a:r>
            <a:r>
              <a:rPr lang="ru-RU" sz="2800" b="1" dirty="0" err="1"/>
              <a:t>посідають</a:t>
            </a:r>
            <a:r>
              <a:rPr lang="ru-RU" sz="2800" b="1" dirty="0"/>
              <a:t> </a:t>
            </a:r>
            <a:r>
              <a:rPr lang="ru-RU" sz="2800" b="1" dirty="0" err="1"/>
              <a:t>важливе</a:t>
            </a:r>
            <a:r>
              <a:rPr lang="ru-RU" sz="2800" b="1" dirty="0"/>
              <a:t> </a:t>
            </a:r>
            <a:r>
              <a:rPr lang="ru-RU" sz="2800" b="1" dirty="0" err="1"/>
              <a:t>місце</a:t>
            </a:r>
            <a:r>
              <a:rPr lang="ru-RU" sz="2800" b="1" dirty="0"/>
              <a:t> в </a:t>
            </a:r>
            <a:r>
              <a:rPr lang="ru-RU" sz="2800" b="1" dirty="0" err="1"/>
              <a:t>харчуванні</a:t>
            </a:r>
            <a:r>
              <a:rPr lang="ru-RU" sz="2800" b="1" dirty="0"/>
              <a:t>, </a:t>
            </a:r>
            <a:r>
              <a:rPr lang="ru-RU" sz="2800" b="1" dirty="0" err="1"/>
              <a:t>проте</a:t>
            </a:r>
            <a:r>
              <a:rPr lang="ru-RU" sz="2800" b="1" dirty="0"/>
              <a:t> </a:t>
            </a:r>
            <a:r>
              <a:rPr lang="ru-RU" sz="2800" b="1" dirty="0" err="1"/>
              <a:t>надлишок</a:t>
            </a:r>
            <a:r>
              <a:rPr lang="ru-RU" sz="2800" b="1" dirty="0"/>
              <a:t> </a:t>
            </a:r>
            <a:r>
              <a:rPr lang="ru-RU" sz="2800" b="1" dirty="0" err="1"/>
              <a:t>їх</a:t>
            </a:r>
            <a:r>
              <a:rPr lang="ru-RU" sz="2800" b="1" dirty="0"/>
              <a:t> </a:t>
            </a:r>
            <a:r>
              <a:rPr lang="ru-RU" sz="2800" b="1" dirty="0" err="1"/>
              <a:t>небезпечний</a:t>
            </a:r>
            <a:r>
              <a:rPr lang="ru-RU" sz="2800" b="1" dirty="0"/>
              <a:t>. В </a:t>
            </a:r>
            <a:r>
              <a:rPr lang="ru-RU" sz="2800" b="1" dirty="0" err="1"/>
              <a:t>організмі</a:t>
            </a:r>
            <a:r>
              <a:rPr lang="ru-RU" sz="2800" b="1" dirty="0"/>
              <a:t> </a:t>
            </a:r>
            <a:r>
              <a:rPr lang="ru-RU" sz="2800" b="1" dirty="0" err="1"/>
              <a:t>людини</a:t>
            </a:r>
            <a:r>
              <a:rPr lang="ru-RU" sz="2800" b="1" dirty="0"/>
              <a:t> </a:t>
            </a:r>
            <a:r>
              <a:rPr lang="ru-RU" sz="2800" b="1" dirty="0" err="1"/>
              <a:t>вуглеводи</a:t>
            </a:r>
            <a:r>
              <a:rPr lang="ru-RU" sz="2800" b="1" dirty="0"/>
              <a:t> </a:t>
            </a:r>
            <a:r>
              <a:rPr lang="ru-RU" sz="2800" b="1" dirty="0" err="1"/>
              <a:t>можуть</a:t>
            </a:r>
            <a:r>
              <a:rPr lang="ru-RU" sz="2800" b="1" dirty="0"/>
              <a:t> </a:t>
            </a:r>
            <a:r>
              <a:rPr lang="ru-RU" sz="2800" b="1" dirty="0" err="1"/>
              <a:t>перетворюватися</a:t>
            </a:r>
            <a:r>
              <a:rPr lang="ru-RU" sz="2800" b="1" dirty="0"/>
              <a:t> на </a:t>
            </a:r>
            <a:r>
              <a:rPr lang="ru-RU" sz="2800" b="1" dirty="0" err="1"/>
              <a:t>жири</a:t>
            </a:r>
            <a:r>
              <a:rPr lang="ru-RU" sz="2800" b="1" dirty="0"/>
              <a:t> й </a:t>
            </a:r>
            <a:r>
              <a:rPr lang="ru-RU" sz="2800" b="1" dirty="0" err="1"/>
              <a:t>відкладатися</a:t>
            </a:r>
            <a:r>
              <a:rPr lang="ru-RU" sz="2800" b="1" dirty="0"/>
              <a:t>, як і </a:t>
            </a:r>
            <a:r>
              <a:rPr lang="ru-RU" sz="2800" b="1" dirty="0" err="1"/>
              <a:t>жири</a:t>
            </a:r>
            <a:r>
              <a:rPr lang="ru-RU" sz="2800" b="1" dirty="0"/>
              <a:t>, </a:t>
            </a:r>
            <a:r>
              <a:rPr lang="ru-RU" sz="2800" b="1" dirty="0" err="1"/>
              <a:t>зайвими</a:t>
            </a:r>
            <a:r>
              <a:rPr lang="ru-RU" sz="2800" b="1" dirty="0"/>
              <a:t> </a:t>
            </a:r>
            <a:r>
              <a:rPr lang="ru-RU" sz="2800" b="1" dirty="0" err="1"/>
              <a:t>кілограмами</a:t>
            </a:r>
            <a:r>
              <a:rPr lang="ru-RU" sz="2800" b="1" dirty="0"/>
              <a:t>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55" y="3029065"/>
            <a:ext cx="5316342" cy="355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42" y="3159817"/>
            <a:ext cx="4935927" cy="329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89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3"/>
          <p:cNvSpPr>
            <a:spLocks noGrp="1"/>
          </p:cNvSpPr>
          <p:nvPr/>
        </p:nvSpPr>
        <p:spPr>
          <a:xfrm>
            <a:off x="1001486" y="545232"/>
            <a:ext cx="7110738" cy="576753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err="1"/>
              <a:t>Зловживання</a:t>
            </a:r>
            <a:r>
              <a:rPr lang="ru-RU" sz="3200" dirty="0"/>
              <a:t> </a:t>
            </a:r>
            <a:r>
              <a:rPr lang="ru-RU" sz="3200" dirty="0" err="1"/>
              <a:t>цукром</a:t>
            </a:r>
            <a:r>
              <a:rPr lang="ru-RU" sz="3200" dirty="0"/>
              <a:t> і </a:t>
            </a:r>
            <a:r>
              <a:rPr lang="ru-RU" sz="3200" dirty="0" err="1"/>
              <a:t>солодощами</a:t>
            </a:r>
            <a:r>
              <a:rPr lang="ru-RU" sz="3200" dirty="0"/>
              <a:t> </a:t>
            </a:r>
            <a:r>
              <a:rPr lang="ru-RU" sz="3200" dirty="0" err="1"/>
              <a:t>може</a:t>
            </a:r>
            <a:r>
              <a:rPr lang="ru-RU" sz="3200" dirty="0"/>
              <a:t> </a:t>
            </a:r>
            <a:r>
              <a:rPr lang="ru-RU" sz="3200" dirty="0" err="1"/>
              <a:t>призвести</a:t>
            </a:r>
            <a:r>
              <a:rPr lang="ru-RU" sz="3200" dirty="0"/>
              <a:t> до </a:t>
            </a:r>
            <a:r>
              <a:rPr lang="ru-RU" sz="3200" dirty="0" err="1"/>
              <a:t>хвороби</a:t>
            </a:r>
            <a:r>
              <a:rPr lang="ru-RU" sz="3200" dirty="0"/>
              <a:t>, яка </a:t>
            </a:r>
            <a:r>
              <a:rPr lang="ru-RU" sz="3200" dirty="0" err="1"/>
              <a:t>називається</a:t>
            </a:r>
            <a:r>
              <a:rPr lang="ru-RU" sz="3200" dirty="0"/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діабет</a:t>
            </a:r>
            <a:r>
              <a:rPr lang="ru-RU" sz="3600" b="1" dirty="0">
                <a:solidFill>
                  <a:srgbClr val="FF0000"/>
                </a:solidFill>
              </a:rPr>
              <a:t>. </a:t>
            </a:r>
            <a:r>
              <a:rPr lang="ru-RU" sz="3200" dirty="0"/>
              <a:t>При </a:t>
            </a:r>
            <a:r>
              <a:rPr lang="ru-RU" sz="3200" dirty="0" err="1"/>
              <a:t>цьому</a:t>
            </a:r>
            <a:r>
              <a:rPr lang="ru-RU" sz="3200" dirty="0"/>
              <a:t> </a:t>
            </a:r>
            <a:r>
              <a:rPr lang="ru-RU" sz="3200" dirty="0" err="1"/>
              <a:t>захворюванні</a:t>
            </a:r>
            <a:r>
              <a:rPr lang="ru-RU" sz="3200" dirty="0"/>
              <a:t> </a:t>
            </a:r>
            <a:r>
              <a:rPr lang="ru-RU" sz="3200" dirty="0" err="1"/>
              <a:t>порушується</a:t>
            </a:r>
            <a:r>
              <a:rPr lang="ru-RU" sz="3200" dirty="0"/>
              <a:t> </a:t>
            </a:r>
            <a:r>
              <a:rPr lang="ru-RU" sz="3200" dirty="0" err="1"/>
              <a:t>обмін</a:t>
            </a:r>
            <a:r>
              <a:rPr lang="ru-RU" sz="3200" dirty="0"/>
              <a:t> </a:t>
            </a:r>
            <a:r>
              <a:rPr lang="ru-RU" sz="3200" dirty="0" err="1"/>
              <a:t>речовин</a:t>
            </a:r>
            <a:r>
              <a:rPr lang="ru-RU" sz="3200" dirty="0"/>
              <a:t>.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99" y="3213402"/>
            <a:ext cx="4624117" cy="34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906" y="2169352"/>
            <a:ext cx="4688648" cy="468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01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/>
        </p:nvSpPr>
        <p:spPr>
          <a:xfrm>
            <a:off x="853440" y="1375953"/>
            <a:ext cx="5451566" cy="5338355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err="1"/>
              <a:t>Хворий</a:t>
            </a:r>
            <a:r>
              <a:rPr lang="ru-RU" sz="3600" b="1" dirty="0"/>
              <a:t> на </a:t>
            </a:r>
            <a:r>
              <a:rPr lang="ru-RU" sz="3600" b="1" dirty="0" err="1"/>
              <a:t>діабет</a:t>
            </a:r>
            <a:r>
              <a:rPr lang="ru-RU" sz="3600" b="1" dirty="0"/>
              <a:t> </a:t>
            </a:r>
            <a:r>
              <a:rPr lang="ru-RU" sz="3600" b="1" dirty="0" err="1"/>
              <a:t>відчуває</a:t>
            </a:r>
            <a:r>
              <a:rPr lang="ru-RU" sz="3600" b="1" dirty="0"/>
              <a:t> </a:t>
            </a:r>
            <a:r>
              <a:rPr lang="ru-RU" sz="3600" b="1" dirty="0" err="1"/>
              <a:t>невгамовну</a:t>
            </a:r>
            <a:r>
              <a:rPr lang="ru-RU" sz="3600" b="1" dirty="0"/>
              <a:t> </a:t>
            </a:r>
            <a:r>
              <a:rPr lang="ru-RU" sz="3600" b="1" dirty="0" err="1"/>
              <a:t>спрагу</a:t>
            </a:r>
            <a:r>
              <a:rPr lang="ru-RU" sz="3600" b="1" dirty="0"/>
              <a:t>, потребу в частому </a:t>
            </a:r>
            <a:r>
              <a:rPr lang="ru-RU" sz="3600" b="1" dirty="0" err="1"/>
              <a:t>сечовиділенні</a:t>
            </a:r>
            <a:r>
              <a:rPr lang="ru-RU" sz="3600" b="1" dirty="0"/>
              <a:t>. </a:t>
            </a:r>
            <a:r>
              <a:rPr lang="ru-RU" sz="3600" b="1" dirty="0" err="1"/>
              <a:t>Якщо</a:t>
            </a:r>
            <a:r>
              <a:rPr lang="ru-RU" sz="3600" b="1" dirty="0"/>
              <a:t> не </a:t>
            </a:r>
            <a:r>
              <a:rPr lang="ru-RU" sz="3600" b="1" dirty="0" err="1"/>
              <a:t>обмежити</a:t>
            </a:r>
            <a:r>
              <a:rPr lang="ru-RU" sz="3600" b="1" dirty="0"/>
              <a:t> </a:t>
            </a:r>
            <a:r>
              <a:rPr lang="ru-RU" sz="3600" b="1" dirty="0" err="1"/>
              <a:t>вживання</a:t>
            </a:r>
            <a:r>
              <a:rPr lang="ru-RU" sz="3600" b="1" dirty="0"/>
              <a:t> </a:t>
            </a:r>
            <a:r>
              <a:rPr lang="ru-RU" sz="3600" b="1" dirty="0" err="1"/>
              <a:t>продуктів</a:t>
            </a:r>
            <a:r>
              <a:rPr lang="ru-RU" sz="3600" b="1" dirty="0"/>
              <a:t>, </a:t>
            </a:r>
            <a:r>
              <a:rPr lang="ru-RU" sz="3600" b="1" dirty="0" err="1"/>
              <a:t>що</a:t>
            </a:r>
            <a:r>
              <a:rPr lang="ru-RU" sz="3600" b="1" dirty="0"/>
              <a:t> </a:t>
            </a:r>
            <a:r>
              <a:rPr lang="ru-RU" sz="3600" b="1" dirty="0" err="1"/>
              <a:t>містять</a:t>
            </a:r>
            <a:r>
              <a:rPr lang="ru-RU" sz="3600" b="1" dirty="0"/>
              <a:t> </a:t>
            </a:r>
            <a:r>
              <a:rPr lang="ru-RU" sz="3600" b="1" dirty="0" err="1"/>
              <a:t>вуглеводи</a:t>
            </a:r>
            <a:r>
              <a:rPr lang="ru-RU" sz="3600" b="1" dirty="0"/>
              <a:t>, стан </a:t>
            </a:r>
            <a:r>
              <a:rPr lang="ru-RU" sz="3600" b="1" dirty="0" err="1"/>
              <a:t>здоров'я</a:t>
            </a:r>
            <a:r>
              <a:rPr lang="ru-RU" sz="3600" b="1" dirty="0"/>
              <a:t> хворого </a:t>
            </a:r>
            <a:r>
              <a:rPr lang="ru-RU" sz="3600" b="1" dirty="0" err="1"/>
              <a:t>може</a:t>
            </a:r>
            <a:r>
              <a:rPr lang="ru-RU" sz="3600" b="1" dirty="0"/>
              <a:t> </a:t>
            </a:r>
            <a:r>
              <a:rPr lang="ru-RU" sz="3600" b="1" dirty="0" err="1"/>
              <a:t>погіршитися</a:t>
            </a:r>
            <a:r>
              <a:rPr lang="ru-RU" sz="2800" b="1" dirty="0"/>
              <a:t>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006" y="1186482"/>
            <a:ext cx="5868398" cy="391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5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191589"/>
            <a:ext cx="8456024" cy="2725782"/>
          </a:xfrm>
        </p:spPr>
        <p:txBody>
          <a:bodyPr>
            <a:normAutofit fontScale="90000"/>
          </a:bodyPr>
          <a:lstStyle/>
          <a:p>
            <a:pPr algn="l"/>
            <a:r>
              <a:rPr lang="uk-UA" b="1" dirty="0" smtClean="0">
                <a:solidFill>
                  <a:srgbClr val="FF0000"/>
                </a:solidFill>
              </a:rPr>
              <a:t>Профілактика цукрового діабету:</a:t>
            </a:r>
            <a:br>
              <a:rPr lang="uk-UA" b="1" dirty="0" smtClean="0">
                <a:solidFill>
                  <a:srgbClr val="FF0000"/>
                </a:solidFill>
              </a:rPr>
            </a:br>
            <a:r>
              <a:rPr lang="uk-UA" sz="2800" i="1" dirty="0" smtClean="0">
                <a:solidFill>
                  <a:srgbClr val="002060"/>
                </a:solidFill>
              </a:rPr>
              <a:t>- дієта;</a:t>
            </a:r>
            <a:br>
              <a:rPr lang="uk-UA" sz="2800" i="1" dirty="0" smtClean="0">
                <a:solidFill>
                  <a:srgbClr val="002060"/>
                </a:solidFill>
              </a:rPr>
            </a:br>
            <a:r>
              <a:rPr lang="uk-UA" sz="2800" i="1" dirty="0" smtClean="0">
                <a:solidFill>
                  <a:srgbClr val="002060"/>
                </a:solidFill>
              </a:rPr>
              <a:t>-помірні фізичні навантаження;</a:t>
            </a:r>
            <a:br>
              <a:rPr lang="uk-UA" sz="2800" i="1" dirty="0" smtClean="0">
                <a:solidFill>
                  <a:srgbClr val="002060"/>
                </a:solidFill>
              </a:rPr>
            </a:br>
            <a:r>
              <a:rPr lang="uk-UA" sz="2800" i="1" dirty="0" smtClean="0">
                <a:solidFill>
                  <a:srgbClr val="002060"/>
                </a:solidFill>
              </a:rPr>
              <a:t>-нормалізація психічного стану;</a:t>
            </a:r>
            <a:br>
              <a:rPr lang="uk-UA" sz="2800" i="1" dirty="0" smtClean="0">
                <a:solidFill>
                  <a:srgbClr val="002060"/>
                </a:solidFill>
              </a:rPr>
            </a:br>
            <a:r>
              <a:rPr lang="uk-UA" sz="2800" i="1" dirty="0" smtClean="0">
                <a:solidFill>
                  <a:srgbClr val="002060"/>
                </a:solidFill>
              </a:rPr>
              <a:t>- регулярні профілактичні обстеження.</a:t>
            </a:r>
            <a:br>
              <a:rPr lang="uk-UA" sz="2800" i="1" dirty="0" smtClean="0">
                <a:solidFill>
                  <a:srgbClr val="002060"/>
                </a:solidFill>
              </a:rPr>
            </a:b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30" y="191589"/>
            <a:ext cx="3805209" cy="372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16871"/>
            <a:ext cx="3652701" cy="242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92" y="2690948"/>
            <a:ext cx="3629136" cy="229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310" y="4359847"/>
            <a:ext cx="3193983" cy="23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96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Правила купівлі обробки і зберігання продуктів.</a:t>
            </a:r>
            <a:endParaRPr lang="ru-RU" dirty="0"/>
          </a:p>
        </p:txBody>
      </p:sp>
      <p:pic>
        <p:nvPicPr>
          <p:cNvPr id="8194" name="Picture 2" descr="Картинки по запросу харчові отрує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41" y="1882937"/>
            <a:ext cx="5199019" cy="487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23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/>
        </p:nvSpPr>
        <p:spPr>
          <a:xfrm>
            <a:off x="600891" y="322348"/>
            <a:ext cx="10781212" cy="62133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i="1" dirty="0" err="1">
                <a:solidFill>
                  <a:srgbClr val="002060"/>
                </a:solidFill>
              </a:rPr>
              <a:t>Якщо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тобі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довіряють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купувати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продукти</a:t>
            </a:r>
            <a:r>
              <a:rPr lang="ru-RU" b="1" i="1" dirty="0">
                <a:solidFill>
                  <a:srgbClr val="002060"/>
                </a:solidFill>
              </a:rPr>
              <a:t>, </a:t>
            </a:r>
            <a:r>
              <a:rPr lang="ru-RU" b="1" i="1" dirty="0" err="1">
                <a:solidFill>
                  <a:srgbClr val="002060"/>
                </a:solidFill>
              </a:rPr>
              <a:t>слід</a:t>
            </a:r>
            <a:r>
              <a:rPr lang="ru-RU" b="1" i="1" dirty="0">
                <a:solidFill>
                  <a:srgbClr val="002060"/>
                </a:solidFill>
              </a:rPr>
              <a:t> знати, як обрати </a:t>
            </a:r>
            <a:r>
              <a:rPr lang="ru-RU" b="1" i="1" dirty="0" err="1">
                <a:solidFill>
                  <a:srgbClr val="002060"/>
                </a:solidFill>
              </a:rPr>
              <a:t>якісні</a:t>
            </a:r>
            <a:r>
              <a:rPr lang="ru-RU" b="1" i="1" dirty="0">
                <a:solidFill>
                  <a:srgbClr val="002060"/>
                </a:solidFill>
              </a:rPr>
              <a:t>.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Перш </a:t>
            </a:r>
            <a:r>
              <a:rPr lang="ru-RU" b="1" i="1" dirty="0" err="1">
                <a:solidFill>
                  <a:srgbClr val="002060"/>
                </a:solidFill>
              </a:rPr>
              <a:t>ніж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купити</a:t>
            </a:r>
            <a:r>
              <a:rPr lang="ru-RU" b="1" i="1" dirty="0">
                <a:solidFill>
                  <a:srgbClr val="002060"/>
                </a:solidFill>
              </a:rPr>
              <a:t> продукт, </a:t>
            </a:r>
            <a:r>
              <a:rPr lang="ru-RU" b="1" i="1" dirty="0" err="1">
                <a:solidFill>
                  <a:srgbClr val="002060"/>
                </a:solidFill>
              </a:rPr>
              <a:t>звертай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увагу</a:t>
            </a:r>
            <a:r>
              <a:rPr lang="ru-RU" b="1" i="1" dirty="0">
                <a:solidFill>
                  <a:srgbClr val="002060"/>
                </a:solidFill>
              </a:rPr>
              <a:t> на </a:t>
            </a:r>
            <a:r>
              <a:rPr lang="ru-RU" b="1" i="1" dirty="0" err="1">
                <a:solidFill>
                  <a:srgbClr val="002060"/>
                </a:solidFill>
              </a:rPr>
              <a:t>маркування</a:t>
            </a:r>
            <a:r>
              <a:rPr lang="ru-RU" b="1" i="1" dirty="0">
                <a:solidFill>
                  <a:srgbClr val="002060"/>
                </a:solidFill>
              </a:rPr>
              <a:t> — </a:t>
            </a:r>
            <a:r>
              <a:rPr lang="ru-RU" b="1" i="1" dirty="0" err="1">
                <a:solidFill>
                  <a:srgbClr val="002060"/>
                </a:solidFill>
              </a:rPr>
              <a:t>певні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відомості</a:t>
            </a:r>
            <a:r>
              <a:rPr lang="ru-RU" b="1" i="1" dirty="0">
                <a:solidFill>
                  <a:srgbClr val="002060"/>
                </a:solidFill>
              </a:rPr>
              <a:t>, </a:t>
            </a:r>
            <a:r>
              <a:rPr lang="ru-RU" b="1" i="1" dirty="0" err="1">
                <a:solidFill>
                  <a:srgbClr val="002060"/>
                </a:solidFill>
              </a:rPr>
              <a:t>умовні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позначення</a:t>
            </a:r>
            <a:r>
              <a:rPr lang="ru-RU" b="1" i="1" dirty="0">
                <a:solidFill>
                  <a:srgbClr val="002060"/>
                </a:solidFill>
              </a:rPr>
              <a:t>, </a:t>
            </a:r>
            <a:r>
              <a:rPr lang="ru-RU" b="1" i="1" dirty="0" err="1">
                <a:solidFill>
                  <a:srgbClr val="002060"/>
                </a:solidFill>
              </a:rPr>
              <a:t>нанесені</a:t>
            </a:r>
            <a:r>
              <a:rPr lang="ru-RU" b="1" i="1" dirty="0">
                <a:solidFill>
                  <a:srgbClr val="002060"/>
                </a:solidFill>
              </a:rPr>
              <a:t> на упаковку. Коли </a:t>
            </a:r>
            <a:r>
              <a:rPr lang="ru-RU" b="1" i="1" dirty="0" err="1">
                <a:solidFill>
                  <a:srgbClr val="002060"/>
                </a:solidFill>
              </a:rPr>
              <a:t>купуєш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продукти</a:t>
            </a:r>
            <a:r>
              <a:rPr lang="ru-RU" b="1" i="1" dirty="0">
                <a:solidFill>
                  <a:srgbClr val="002060"/>
                </a:solidFill>
              </a:rPr>
              <a:t> без упаковки, </a:t>
            </a:r>
            <a:r>
              <a:rPr lang="ru-RU" b="1" i="1" dirty="0" err="1">
                <a:solidFill>
                  <a:srgbClr val="002060"/>
                </a:solidFill>
              </a:rPr>
              <a:t>оцінюй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свіжість</a:t>
            </a:r>
            <a:r>
              <a:rPr lang="ru-RU" b="1" i="1" dirty="0">
                <a:solidFill>
                  <a:srgbClr val="002060"/>
                </a:solidFill>
              </a:rPr>
              <a:t> і </a:t>
            </a:r>
            <a:r>
              <a:rPr lang="ru-RU" b="1" i="1" dirty="0" err="1">
                <a:solidFill>
                  <a:srgbClr val="002060"/>
                </a:solidFill>
              </a:rPr>
              <a:t>якість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продуктів</a:t>
            </a:r>
            <a:r>
              <a:rPr lang="ru-RU" b="1" i="1" dirty="0">
                <a:solidFill>
                  <a:srgbClr val="002060"/>
                </a:solidFill>
              </a:rPr>
              <a:t> за </a:t>
            </a:r>
            <a:r>
              <a:rPr lang="ru-RU" b="1" i="1" dirty="0" err="1">
                <a:solidFill>
                  <a:srgbClr val="002060"/>
                </a:solidFill>
              </a:rPr>
              <a:t>їх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виглядом</a:t>
            </a:r>
            <a:r>
              <a:rPr lang="ru-RU" b="1" i="1" dirty="0">
                <a:solidFill>
                  <a:srgbClr val="002060"/>
                </a:solidFill>
              </a:rPr>
              <a:t> і запахом.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На </a:t>
            </a:r>
            <a:r>
              <a:rPr lang="ru-RU" b="1" i="1" dirty="0" err="1">
                <a:solidFill>
                  <a:srgbClr val="002060"/>
                </a:solidFill>
              </a:rPr>
              <a:t>упаковці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харчових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продуктів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мають</a:t>
            </a:r>
            <a:r>
              <a:rPr lang="ru-RU" b="1" i="1" dirty="0">
                <a:solidFill>
                  <a:srgbClr val="002060"/>
                </a:solidFill>
              </a:rPr>
              <a:t> бути </a:t>
            </a:r>
            <a:r>
              <a:rPr lang="ru-RU" b="1" i="1" dirty="0" err="1">
                <a:solidFill>
                  <a:srgbClr val="002060"/>
                </a:solidFill>
              </a:rPr>
              <a:t>зазначені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такі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обов'язкові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відомості</a:t>
            </a:r>
            <a:r>
              <a:rPr lang="ru-RU" b="1" i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028" y="2987041"/>
            <a:ext cx="4687564" cy="380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45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правила купівлі обробки і зберігання  продукт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870" y="0"/>
            <a:ext cx="8722701" cy="687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13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711" y="654425"/>
            <a:ext cx="10364451" cy="928546"/>
          </a:xfrm>
        </p:spPr>
        <p:txBody>
          <a:bodyPr>
            <a:normAutofit/>
          </a:bodyPr>
          <a:lstStyle/>
          <a:p>
            <a:r>
              <a:rPr lang="uk-UA" sz="4400" dirty="0" smtClean="0">
                <a:solidFill>
                  <a:srgbClr val="002060"/>
                </a:solidFill>
              </a:rPr>
              <a:t>Корисні і шкідливі продукти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prm.ua/wp-content/uploads/2019/05/b861e419-9f9d-4b82-81d0-d7650bd0e4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1557"/>
            <a:ext cx="5924485" cy="422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кошик для продукті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936" y="149486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31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>
          <a:xfrm>
            <a:off x="222069" y="763265"/>
            <a:ext cx="6973606" cy="172429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FF0000"/>
                </a:solidFill>
              </a:rPr>
              <a:t>Йод</a:t>
            </a:r>
            <a:r>
              <a:rPr lang="ru-RU" sz="4000" b="1" dirty="0"/>
              <a:t> </a:t>
            </a:r>
            <a:r>
              <a:rPr lang="ru-RU" sz="4000" b="1" i="1" dirty="0" err="1">
                <a:solidFill>
                  <a:srgbClr val="002060"/>
                </a:solidFill>
              </a:rPr>
              <a:t>необхідний</a:t>
            </a:r>
            <a:r>
              <a:rPr lang="ru-RU" sz="4000" b="1" i="1" dirty="0">
                <a:solidFill>
                  <a:srgbClr val="002060"/>
                </a:solidFill>
              </a:rPr>
              <a:t> для </a:t>
            </a:r>
            <a:r>
              <a:rPr lang="ru-RU" sz="4000" b="1" i="1" dirty="0" err="1">
                <a:solidFill>
                  <a:srgbClr val="002060"/>
                </a:solidFill>
              </a:rPr>
              <a:t>повноцінного</a:t>
            </a:r>
            <a:r>
              <a:rPr lang="ru-RU" sz="4000" b="1" i="1" dirty="0">
                <a:solidFill>
                  <a:srgbClr val="002060"/>
                </a:solidFill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</a:rPr>
              <a:t>фізичного</a:t>
            </a:r>
            <a:r>
              <a:rPr lang="ru-RU" sz="4000" b="1" i="1" dirty="0">
                <a:solidFill>
                  <a:srgbClr val="002060"/>
                </a:solidFill>
              </a:rPr>
              <a:t> та </a:t>
            </a:r>
            <a:r>
              <a:rPr lang="ru-RU" sz="4000" b="1" i="1" dirty="0" err="1">
                <a:solidFill>
                  <a:srgbClr val="002060"/>
                </a:solidFill>
              </a:rPr>
              <a:t>інтелектуального</a:t>
            </a:r>
            <a:r>
              <a:rPr lang="ru-RU" sz="4000" b="1" i="1" dirty="0">
                <a:solidFill>
                  <a:srgbClr val="002060"/>
                </a:solidFill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</a:rPr>
              <a:t>розвитку</a:t>
            </a:r>
            <a:r>
              <a:rPr lang="ru-RU" sz="4000" b="1" i="1" dirty="0">
                <a:solidFill>
                  <a:srgbClr val="002060"/>
                </a:solidFill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</a:rPr>
              <a:t>людини</a:t>
            </a:r>
            <a:r>
              <a:rPr lang="ru-RU" sz="4000" b="1" i="1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6" y="2487562"/>
            <a:ext cx="4040776" cy="404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8" y="1063712"/>
            <a:ext cx="4954723" cy="452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4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/>
        </p:nvSpPr>
        <p:spPr>
          <a:xfrm>
            <a:off x="6165669" y="296652"/>
            <a:ext cx="5860868" cy="62646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i="1" dirty="0" err="1"/>
              <a:t>Ризиковано</a:t>
            </a:r>
            <a:r>
              <a:rPr lang="ru-RU" i="1" dirty="0"/>
              <a:t> </a:t>
            </a:r>
            <a:r>
              <a:rPr lang="ru-RU" i="1" dirty="0" err="1"/>
              <a:t>купувати</a:t>
            </a:r>
            <a:r>
              <a:rPr lang="ru-RU" i="1" dirty="0"/>
              <a:t> </a:t>
            </a:r>
            <a:r>
              <a:rPr lang="ru-RU" i="1" dirty="0" err="1"/>
              <a:t>продукти</a:t>
            </a:r>
            <a:r>
              <a:rPr lang="ru-RU" i="1" dirty="0"/>
              <a:t> на </a:t>
            </a:r>
            <a:r>
              <a:rPr lang="ru-RU" i="1" dirty="0" err="1"/>
              <a:t>стихійних</a:t>
            </a:r>
            <a:r>
              <a:rPr lang="ru-RU" i="1" dirty="0"/>
              <a:t> ринках. Не </a:t>
            </a:r>
            <a:r>
              <a:rPr lang="ru-RU" i="1" dirty="0" err="1"/>
              <a:t>можна</a:t>
            </a:r>
            <a:r>
              <a:rPr lang="ru-RU" i="1" dirty="0"/>
              <a:t> </a:t>
            </a:r>
            <a:r>
              <a:rPr lang="ru-RU" i="1" dirty="0" err="1"/>
              <a:t>купувати</a:t>
            </a:r>
            <a:r>
              <a:rPr lang="ru-RU" i="1" dirty="0"/>
              <a:t> </a:t>
            </a:r>
            <a:r>
              <a:rPr lang="ru-RU" i="1" dirty="0" err="1"/>
              <a:t>продукти</a:t>
            </a:r>
            <a:r>
              <a:rPr lang="ru-RU" i="1" dirty="0"/>
              <a:t>, </a:t>
            </a:r>
            <a:r>
              <a:rPr lang="ru-RU" i="1" dirty="0" err="1"/>
              <a:t>якщо</a:t>
            </a:r>
            <a:r>
              <a:rPr lang="ru-RU" i="1" dirty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i="1" dirty="0" err="1" smtClean="0"/>
              <a:t>продукти</a:t>
            </a:r>
            <a:r>
              <a:rPr lang="ru-RU" i="1" dirty="0" smtClean="0"/>
              <a:t> </a:t>
            </a:r>
            <a:r>
              <a:rPr lang="ru-RU" i="1" dirty="0" err="1"/>
              <a:t>мають</a:t>
            </a:r>
            <a:r>
              <a:rPr lang="ru-RU" i="1" dirty="0"/>
              <a:t> </a:t>
            </a:r>
            <a:r>
              <a:rPr lang="ru-RU" i="1" dirty="0" err="1"/>
              <a:t>неприємний</a:t>
            </a:r>
            <a:r>
              <a:rPr lang="ru-RU" i="1" dirty="0"/>
              <a:t> запах, </a:t>
            </a:r>
            <a:r>
              <a:rPr lang="ru-RU" i="1" dirty="0" err="1"/>
              <a:t>непривабливий</a:t>
            </a:r>
            <a:r>
              <a:rPr lang="ru-RU" i="1" dirty="0"/>
              <a:t> </a:t>
            </a:r>
            <a:r>
              <a:rPr lang="ru-RU" i="1" dirty="0" err="1"/>
              <a:t>вигляд</a:t>
            </a:r>
            <a:r>
              <a:rPr lang="ru-RU" i="1" dirty="0"/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i="1" dirty="0" smtClean="0"/>
              <a:t> </a:t>
            </a:r>
            <a:r>
              <a:rPr lang="ru-RU" i="1" dirty="0"/>
              <a:t>на </a:t>
            </a:r>
            <a:r>
              <a:rPr lang="ru-RU" i="1" dirty="0" err="1"/>
              <a:t>упаковці</a:t>
            </a:r>
            <a:r>
              <a:rPr lang="ru-RU" i="1" dirty="0"/>
              <a:t> не </a:t>
            </a:r>
            <a:r>
              <a:rPr lang="ru-RU" i="1" dirty="0" err="1"/>
              <a:t>зазначено</a:t>
            </a:r>
            <a:r>
              <a:rPr lang="ru-RU" i="1" dirty="0"/>
              <a:t> </a:t>
            </a:r>
            <a:r>
              <a:rPr lang="ru-RU" i="1" dirty="0" err="1"/>
              <a:t>обов'язкових</a:t>
            </a:r>
            <a:r>
              <a:rPr lang="ru-RU" i="1" dirty="0"/>
              <a:t> </a:t>
            </a:r>
            <a:r>
              <a:rPr lang="ru-RU" i="1" dirty="0" err="1"/>
              <a:t>відомостей</a:t>
            </a:r>
            <a:r>
              <a:rPr lang="ru-RU" i="1" dirty="0"/>
              <a:t> про продукт і </a:t>
            </a:r>
            <a:r>
              <a:rPr lang="ru-RU" i="1" dirty="0" err="1"/>
              <a:t>виробника</a:t>
            </a:r>
            <a:r>
              <a:rPr lang="ru-RU" i="1" dirty="0"/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i="1" dirty="0" smtClean="0"/>
              <a:t> </a:t>
            </a:r>
            <a:r>
              <a:rPr lang="ru-RU" i="1" dirty="0" err="1"/>
              <a:t>термін</a:t>
            </a:r>
            <a:r>
              <a:rPr lang="ru-RU" i="1" dirty="0"/>
              <a:t> </a:t>
            </a:r>
            <a:r>
              <a:rPr lang="ru-RU" i="1" dirty="0" err="1"/>
              <a:t>придатності</a:t>
            </a:r>
            <a:r>
              <a:rPr lang="ru-RU" i="1" dirty="0"/>
              <a:t> продукту </a:t>
            </a:r>
            <a:r>
              <a:rPr lang="ru-RU" i="1" dirty="0" err="1"/>
              <a:t>закінчився</a:t>
            </a:r>
            <a:r>
              <a:rPr lang="ru-RU" i="1" dirty="0"/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i="1" dirty="0" smtClean="0"/>
              <a:t>упаковка </a:t>
            </a:r>
            <a:r>
              <a:rPr lang="ru-RU" i="1" dirty="0" err="1"/>
              <a:t>зім'ята</a:t>
            </a:r>
            <a:r>
              <a:rPr lang="ru-RU" i="1" dirty="0"/>
              <a:t> </a:t>
            </a:r>
            <a:r>
              <a:rPr lang="ru-RU" i="1" dirty="0" err="1"/>
              <a:t>або</a:t>
            </a:r>
            <a:r>
              <a:rPr lang="ru-RU" i="1" dirty="0"/>
              <a:t> </a:t>
            </a:r>
            <a:r>
              <a:rPr lang="ru-RU" i="1" dirty="0" err="1"/>
              <a:t>пошкоджена</a:t>
            </a:r>
            <a:r>
              <a:rPr lang="ru-RU" i="1" dirty="0"/>
              <a:t>;</a:t>
            </a:r>
          </a:p>
        </p:txBody>
      </p:sp>
      <p:pic>
        <p:nvPicPr>
          <p:cNvPr id="2050" name="Picture 2" descr="Картинки по запросу правила купівлі обробки і зберігання  продукт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5" y="979697"/>
            <a:ext cx="5991225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правила купівлі обробки і зберігання  продукт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2" y="66853"/>
            <a:ext cx="10086931" cy="669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95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2972" y="531223"/>
            <a:ext cx="67137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i="1" dirty="0">
                <a:solidFill>
                  <a:srgbClr val="002060"/>
                </a:solidFill>
              </a:rPr>
              <a:t>Перша медична допомога при харчових отруєннях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Картинки по запросу харчові отрує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3" y="2839547"/>
            <a:ext cx="6515281" cy="393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io.ua/img_su/small/0243/02/02430274_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016" y="1964039"/>
            <a:ext cx="3089623" cy="434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27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/>
        </p:nvSpPr>
        <p:spPr>
          <a:xfrm>
            <a:off x="2367372" y="358352"/>
            <a:ext cx="7457256" cy="61412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err="1">
                <a:solidFill>
                  <a:srgbClr val="FF0000"/>
                </a:solidFill>
              </a:rPr>
              <a:t>Харчові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отруєння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dirty="0"/>
              <a:t>— </a:t>
            </a:r>
            <a:r>
              <a:rPr lang="ru-RU" dirty="0" err="1"/>
              <a:t>хвороби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виникають</a:t>
            </a:r>
            <a:r>
              <a:rPr lang="ru-RU" dirty="0"/>
              <a:t> при </a:t>
            </a:r>
            <a:r>
              <a:rPr lang="ru-RU" dirty="0" err="1"/>
              <a:t>вживанні</a:t>
            </a:r>
            <a:r>
              <a:rPr lang="ru-RU" dirty="0"/>
              <a:t> </a:t>
            </a:r>
            <a:r>
              <a:rPr lang="ru-RU" dirty="0" err="1"/>
              <a:t>їжі</a:t>
            </a:r>
            <a:r>
              <a:rPr lang="ru-RU" dirty="0"/>
              <a:t>, яка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шкідливі</a:t>
            </a:r>
            <a:r>
              <a:rPr lang="ru-RU" dirty="0"/>
              <a:t> </a:t>
            </a:r>
            <a:r>
              <a:rPr lang="ru-RU" dirty="0" err="1"/>
              <a:t>мікроорганізми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отруйні</a:t>
            </a:r>
            <a:r>
              <a:rPr lang="ru-RU" dirty="0"/>
              <a:t> </a:t>
            </a:r>
            <a:r>
              <a:rPr lang="ru-RU" dirty="0" err="1" smtClean="0"/>
              <a:t>речовини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51" y="1666573"/>
            <a:ext cx="3104178" cy="493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0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харчові отруєнн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5"/>
          <a:stretch/>
        </p:blipFill>
        <p:spPr bwMode="auto">
          <a:xfrm>
            <a:off x="3315615" y="-233083"/>
            <a:ext cx="6697961" cy="687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161363" y="1128103"/>
            <a:ext cx="33617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/>
              <a:t>Продукти, що найчастіше викликають харчові отруєння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12778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24tv.ua/resources/photos/news/201807/1005880_2339282.png?20180712573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2812"/>
          <a:stretch/>
        </p:blipFill>
        <p:spPr bwMode="auto">
          <a:xfrm>
            <a:off x="293601" y="0"/>
            <a:ext cx="6934513" cy="686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7332617" y="1428206"/>
            <a:ext cx="4859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solidFill>
                  <a:srgbClr val="002060"/>
                </a:solidFill>
              </a:rPr>
              <a:t>Основні симптоми отруєння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4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/>
        </p:nvSpPr>
        <p:spPr>
          <a:xfrm>
            <a:off x="1986372" y="278675"/>
            <a:ext cx="8219256" cy="1637212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F0000"/>
                </a:solidFill>
              </a:rPr>
              <a:t>Першу </a:t>
            </a:r>
            <a:r>
              <a:rPr lang="ru-RU" sz="3600" b="1" dirty="0" err="1">
                <a:solidFill>
                  <a:srgbClr val="FF0000"/>
                </a:solidFill>
              </a:rPr>
              <a:t>допомогу</a:t>
            </a:r>
            <a:r>
              <a:rPr lang="ru-RU" sz="3600" b="1" dirty="0">
                <a:solidFill>
                  <a:srgbClr val="FF0000"/>
                </a:solidFill>
              </a:rPr>
              <a:t> при </a:t>
            </a:r>
            <a:r>
              <a:rPr lang="ru-RU" sz="3600" b="1" dirty="0" err="1">
                <a:solidFill>
                  <a:srgbClr val="FF0000"/>
                </a:solidFill>
              </a:rPr>
              <a:t>харчовому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отруєнні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надають</a:t>
            </a:r>
            <a:r>
              <a:rPr lang="ru-RU" sz="3600" b="1" dirty="0">
                <a:solidFill>
                  <a:srgbClr val="FF0000"/>
                </a:solidFill>
              </a:rPr>
              <a:t> так: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/>
        </p:nvSpPr>
        <p:spPr>
          <a:xfrm>
            <a:off x="5878286" y="1987732"/>
            <a:ext cx="4476206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>
                <a:solidFill>
                  <a:srgbClr val="002060"/>
                </a:solidFill>
              </a:rPr>
              <a:t>1</a:t>
            </a:r>
            <a:r>
              <a:rPr lang="ru-RU" sz="3200" dirty="0">
                <a:solidFill>
                  <a:srgbClr val="002060"/>
                </a:solidFill>
              </a:rPr>
              <a:t>.  При перших симптомах </a:t>
            </a:r>
            <a:r>
              <a:rPr lang="ru-RU" sz="3200" dirty="0" err="1">
                <a:solidFill>
                  <a:srgbClr val="002060"/>
                </a:solidFill>
              </a:rPr>
              <a:t>отруєння</a:t>
            </a:r>
            <a:r>
              <a:rPr lang="ru-RU" sz="3200" dirty="0">
                <a:solidFill>
                  <a:srgbClr val="002060"/>
                </a:solidFill>
              </a:rPr>
              <a:t> — </a:t>
            </a:r>
            <a:r>
              <a:rPr lang="ru-RU" sz="3200" dirty="0" err="1">
                <a:solidFill>
                  <a:srgbClr val="002060"/>
                </a:solidFill>
              </a:rPr>
              <a:t>викликати</a:t>
            </a:r>
            <a:r>
              <a:rPr lang="ru-RU" sz="3200" dirty="0">
                <a:solidFill>
                  <a:srgbClr val="002060"/>
                </a:solidFill>
              </a:rPr>
              <a:t> «</a:t>
            </a:r>
            <a:r>
              <a:rPr lang="ru-RU" sz="3200" dirty="0" err="1">
                <a:solidFill>
                  <a:srgbClr val="002060"/>
                </a:solidFill>
              </a:rPr>
              <a:t>швидку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допомогу</a:t>
            </a:r>
            <a:r>
              <a:rPr lang="ru-RU" sz="3200" dirty="0">
                <a:solidFill>
                  <a:srgbClr val="002060"/>
                </a:solidFill>
              </a:rPr>
              <a:t>» </a:t>
            </a:r>
            <a:r>
              <a:rPr lang="ru-RU" sz="3200" dirty="0" err="1">
                <a:solidFill>
                  <a:srgbClr val="002060"/>
                </a:solidFill>
              </a:rPr>
              <a:t>або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лікаря</a:t>
            </a:r>
            <a:r>
              <a:rPr lang="ru-RU" sz="3200" dirty="0" smtClean="0">
                <a:solidFill>
                  <a:srgbClr val="002060"/>
                </a:solidFill>
              </a:rPr>
              <a:t>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21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7" y="1378132"/>
            <a:ext cx="3889556" cy="54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7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3"/>
          <p:cNvSpPr>
            <a:spLocks noGrp="1"/>
          </p:cNvSpPr>
          <p:nvPr/>
        </p:nvSpPr>
        <p:spPr>
          <a:xfrm>
            <a:off x="391887" y="1480497"/>
            <a:ext cx="6733930" cy="57606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2.  </a:t>
            </a:r>
            <a:r>
              <a:rPr lang="ru-RU" sz="3200" b="1" i="1" dirty="0">
                <a:solidFill>
                  <a:srgbClr val="002060"/>
                </a:solidFill>
              </a:rPr>
              <a:t>До </a:t>
            </a:r>
            <a:r>
              <a:rPr lang="ru-RU" sz="3200" b="1" i="1" dirty="0" err="1">
                <a:solidFill>
                  <a:srgbClr val="002060"/>
                </a:solidFill>
              </a:rPr>
              <a:t>приїзду</a:t>
            </a:r>
            <a:r>
              <a:rPr lang="ru-RU" sz="3200" b="1" i="1" dirty="0">
                <a:solidFill>
                  <a:srgbClr val="002060"/>
                </a:solidFill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</a:rPr>
              <a:t>лікаря</a:t>
            </a:r>
            <a:r>
              <a:rPr lang="ru-RU" sz="3200" b="1" i="1" dirty="0">
                <a:solidFill>
                  <a:srgbClr val="002060"/>
                </a:solidFill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</a:rPr>
              <a:t>дати</a:t>
            </a:r>
            <a:r>
              <a:rPr lang="ru-RU" sz="3200" b="1" i="1" dirty="0">
                <a:solidFill>
                  <a:srgbClr val="002060"/>
                </a:solidFill>
              </a:rPr>
              <a:t> хворому </a:t>
            </a:r>
            <a:r>
              <a:rPr lang="ru-RU" sz="3200" b="1" i="1" dirty="0" err="1">
                <a:solidFill>
                  <a:srgbClr val="002060"/>
                </a:solidFill>
              </a:rPr>
              <a:t>випити</a:t>
            </a:r>
            <a:r>
              <a:rPr lang="ru-RU" sz="3200" b="1" i="1" dirty="0">
                <a:solidFill>
                  <a:srgbClr val="002060"/>
                </a:solidFill>
              </a:rPr>
              <a:t> 5-6 склянок </a:t>
            </a:r>
            <a:r>
              <a:rPr lang="ru-RU" sz="3200" b="1" i="1" dirty="0" err="1">
                <a:solidFill>
                  <a:srgbClr val="002060"/>
                </a:solidFill>
              </a:rPr>
              <a:t>підсоленої</a:t>
            </a:r>
            <a:r>
              <a:rPr lang="ru-RU" sz="3200" b="1" i="1" dirty="0">
                <a:solidFill>
                  <a:srgbClr val="002060"/>
                </a:solidFill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</a:rPr>
              <a:t>кип'яченої</a:t>
            </a:r>
            <a:r>
              <a:rPr lang="ru-RU" sz="3200" b="1" i="1" dirty="0">
                <a:solidFill>
                  <a:srgbClr val="002060"/>
                </a:solidFill>
              </a:rPr>
              <a:t> води, </a:t>
            </a:r>
            <a:r>
              <a:rPr lang="ru-RU" sz="3200" b="1" i="1" dirty="0" err="1">
                <a:solidFill>
                  <a:srgbClr val="002060"/>
                </a:solidFill>
              </a:rPr>
              <a:t>щоб</a:t>
            </a:r>
            <a:r>
              <a:rPr lang="ru-RU" sz="3200" b="1" i="1" dirty="0">
                <a:solidFill>
                  <a:srgbClr val="002060"/>
                </a:solidFill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</a:rPr>
              <a:t>викликати</a:t>
            </a:r>
            <a:r>
              <a:rPr lang="ru-RU" sz="3200" b="1" i="1" dirty="0">
                <a:solidFill>
                  <a:srgbClr val="002060"/>
                </a:solidFill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</a:rPr>
              <a:t>блювання</a:t>
            </a:r>
            <a:r>
              <a:rPr lang="ru-RU" sz="3200" b="1" i="1" dirty="0">
                <a:solidFill>
                  <a:srgbClr val="002060"/>
                </a:solidFill>
              </a:rPr>
              <a:t>. </a:t>
            </a:r>
            <a:r>
              <a:rPr lang="ru-RU" sz="3200" b="1" i="1" dirty="0" err="1">
                <a:solidFill>
                  <a:srgbClr val="002060"/>
                </a:solidFill>
              </a:rPr>
              <a:t>Повторити</a:t>
            </a:r>
            <a:r>
              <a:rPr lang="ru-RU" sz="3200" b="1" i="1" dirty="0">
                <a:solidFill>
                  <a:srgbClr val="002060"/>
                </a:solidFill>
              </a:rPr>
              <a:t> 2-3 рази, доки </a:t>
            </a:r>
            <a:r>
              <a:rPr lang="ru-RU" sz="3200" b="1" i="1" dirty="0" err="1">
                <a:solidFill>
                  <a:srgbClr val="002060"/>
                </a:solidFill>
              </a:rPr>
              <a:t>з'явиться</a:t>
            </a:r>
            <a:r>
              <a:rPr lang="ru-RU" sz="3200" b="1" i="1" dirty="0">
                <a:solidFill>
                  <a:srgbClr val="002060"/>
                </a:solidFill>
              </a:rPr>
              <a:t> вода без </a:t>
            </a:r>
            <a:r>
              <a:rPr lang="ru-RU" sz="3200" b="1" i="1" dirty="0" err="1">
                <a:solidFill>
                  <a:srgbClr val="002060"/>
                </a:solidFill>
              </a:rPr>
              <a:t>домішок</a:t>
            </a:r>
            <a:r>
              <a:rPr lang="ru-RU" sz="3200" b="1" i="1" dirty="0">
                <a:solidFill>
                  <a:srgbClr val="002060"/>
                </a:solidFill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</a:rPr>
              <a:t>їжі</a:t>
            </a:r>
            <a:r>
              <a:rPr lang="ru-RU" sz="3200" b="1" i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242" name="Picture 2" descr="Картинки по запросу кіпячена підсолена во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697" y="1058745"/>
            <a:ext cx="4735257" cy="315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835" y="3679536"/>
            <a:ext cx="3934656" cy="317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22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/>
        </p:nvSpPr>
        <p:spPr>
          <a:xfrm>
            <a:off x="4267199" y="1143000"/>
            <a:ext cx="7402287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3.  </a:t>
            </a:r>
            <a:r>
              <a:rPr lang="ru-RU" sz="3600" b="1" i="1" dirty="0" err="1">
                <a:solidFill>
                  <a:srgbClr val="002060"/>
                </a:solidFill>
              </a:rPr>
              <a:t>Після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цього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дати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випити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підсолену</a:t>
            </a:r>
            <a:r>
              <a:rPr lang="ru-RU" sz="3600" b="1" i="1" dirty="0">
                <a:solidFill>
                  <a:srgbClr val="002060"/>
                </a:solidFill>
              </a:rPr>
              <a:t> воду </a:t>
            </a:r>
            <a:r>
              <a:rPr lang="ru-RU" sz="3600" b="1" i="1" dirty="0" err="1">
                <a:solidFill>
                  <a:srgbClr val="002060"/>
                </a:solidFill>
              </a:rPr>
              <a:t>або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несолодкий</a:t>
            </a:r>
            <a:r>
              <a:rPr lang="ru-RU" sz="3600" b="1" i="1" dirty="0">
                <a:solidFill>
                  <a:srgbClr val="002060"/>
                </a:solidFill>
              </a:rPr>
              <a:t> чай, </a:t>
            </a:r>
            <a:r>
              <a:rPr lang="ru-RU" sz="3600" b="1" i="1" dirty="0" err="1">
                <a:solidFill>
                  <a:srgbClr val="002060"/>
                </a:solidFill>
              </a:rPr>
              <a:t>щоб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запобігти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зневодненню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організму</a:t>
            </a:r>
            <a:r>
              <a:rPr lang="ru-RU" sz="3600" b="1" i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3256570"/>
            <a:ext cx="4336997" cy="346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147" y="4036133"/>
            <a:ext cx="4035053" cy="269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6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/>
        </p:nvSpPr>
        <p:spPr>
          <a:xfrm>
            <a:off x="2097217" y="0"/>
            <a:ext cx="9615812" cy="270836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i="1" dirty="0">
                <a:solidFill>
                  <a:srgbClr val="002060"/>
                </a:solidFill>
              </a:rPr>
              <a:t>4.  Хворого </a:t>
            </a:r>
            <a:r>
              <a:rPr lang="ru-RU" sz="3600" b="1" i="1" dirty="0" err="1">
                <a:solidFill>
                  <a:srgbClr val="002060"/>
                </a:solidFill>
              </a:rPr>
              <a:t>покласти</a:t>
            </a:r>
            <a:r>
              <a:rPr lang="ru-RU" sz="3600" b="1" i="1" dirty="0">
                <a:solidFill>
                  <a:srgbClr val="002060"/>
                </a:solidFill>
              </a:rPr>
              <a:t> в </a:t>
            </a:r>
            <a:r>
              <a:rPr lang="ru-RU" sz="3600" b="1" i="1" dirty="0" err="1">
                <a:solidFill>
                  <a:srgbClr val="002060"/>
                </a:solidFill>
              </a:rPr>
              <a:t>ліжко</a:t>
            </a:r>
            <a:r>
              <a:rPr lang="ru-RU" sz="3600" b="1" i="1" dirty="0">
                <a:solidFill>
                  <a:srgbClr val="002060"/>
                </a:solidFill>
              </a:rPr>
              <a:t>, </a:t>
            </a:r>
            <a:r>
              <a:rPr lang="ru-RU" sz="3600" b="1" i="1" dirty="0" err="1">
                <a:solidFill>
                  <a:srgbClr val="002060"/>
                </a:solidFill>
              </a:rPr>
              <a:t>щоб</a:t>
            </a:r>
            <a:r>
              <a:rPr lang="ru-RU" sz="3600" b="1" i="1" dirty="0">
                <a:solidFill>
                  <a:srgbClr val="002060"/>
                </a:solidFill>
              </a:rPr>
              <a:t> голова </a:t>
            </a:r>
            <a:r>
              <a:rPr lang="ru-RU" sz="3600" b="1" i="1" dirty="0" err="1">
                <a:solidFill>
                  <a:srgbClr val="002060"/>
                </a:solidFill>
              </a:rPr>
              <a:t>була</a:t>
            </a:r>
            <a:r>
              <a:rPr lang="ru-RU" sz="3600" b="1" i="1" dirty="0">
                <a:solidFill>
                  <a:srgbClr val="002060"/>
                </a:solidFill>
              </a:rPr>
              <a:t> повернута </a:t>
            </a:r>
            <a:r>
              <a:rPr lang="ru-RU" sz="3600" b="1" i="1" dirty="0" err="1">
                <a:solidFill>
                  <a:srgbClr val="002060"/>
                </a:solidFill>
              </a:rPr>
              <a:t>набік</a:t>
            </a:r>
            <a:r>
              <a:rPr lang="ru-RU" sz="3600" b="1" i="1" dirty="0">
                <a:solidFill>
                  <a:srgbClr val="002060"/>
                </a:solidFill>
              </a:rPr>
              <a:t>. </a:t>
            </a:r>
            <a:r>
              <a:rPr lang="ru-RU" sz="3600" b="1" i="1" dirty="0" err="1">
                <a:solidFill>
                  <a:srgbClr val="002060"/>
                </a:solidFill>
              </a:rPr>
              <a:t>Пильнувати</a:t>
            </a:r>
            <a:r>
              <a:rPr lang="ru-RU" sz="3600" b="1" i="1" dirty="0">
                <a:solidFill>
                  <a:srgbClr val="002060"/>
                </a:solidFill>
              </a:rPr>
              <a:t>, </a:t>
            </a:r>
            <a:r>
              <a:rPr lang="ru-RU" sz="3600" b="1" i="1" dirty="0" err="1">
                <a:solidFill>
                  <a:srgbClr val="002060"/>
                </a:solidFill>
              </a:rPr>
              <a:t>щоб</a:t>
            </a:r>
            <a:r>
              <a:rPr lang="ru-RU" sz="3600" b="1" i="1" dirty="0">
                <a:solidFill>
                  <a:srgbClr val="002060"/>
                </a:solidFill>
              </a:rPr>
              <a:t> не </a:t>
            </a:r>
            <a:r>
              <a:rPr lang="ru-RU" sz="3600" b="1" i="1" dirty="0" err="1">
                <a:solidFill>
                  <a:srgbClr val="002060"/>
                </a:solidFill>
              </a:rPr>
              <a:t>захлинувся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блювотинням</a:t>
            </a:r>
            <a:r>
              <a:rPr lang="ru-RU" sz="3600" b="1" i="1" dirty="0">
                <a:solidFill>
                  <a:srgbClr val="002060"/>
                </a:solidFill>
              </a:rPr>
              <a:t>. </a:t>
            </a:r>
            <a:r>
              <a:rPr lang="ru-RU" sz="3600" b="1" i="1" dirty="0" err="1">
                <a:solidFill>
                  <a:srgbClr val="002060"/>
                </a:solidFill>
              </a:rPr>
              <a:t>Зігріти</a:t>
            </a:r>
            <a:r>
              <a:rPr lang="ru-RU" sz="3600" b="1" i="1" dirty="0">
                <a:solidFill>
                  <a:srgbClr val="002060"/>
                </a:solidFill>
              </a:rPr>
              <a:t> (</a:t>
            </a:r>
            <a:r>
              <a:rPr lang="ru-RU" sz="3600" b="1" i="1" dirty="0" err="1">
                <a:solidFill>
                  <a:srgbClr val="002060"/>
                </a:solidFill>
              </a:rPr>
              <a:t>вкрити</a:t>
            </a:r>
            <a:r>
              <a:rPr lang="ru-RU" sz="3600" b="1" i="1" dirty="0">
                <a:solidFill>
                  <a:srgbClr val="002060"/>
                </a:solidFill>
              </a:rPr>
              <a:t>, </a:t>
            </a:r>
            <a:r>
              <a:rPr lang="ru-RU" sz="3600" b="1" i="1" dirty="0" err="1">
                <a:solidFill>
                  <a:srgbClr val="002060"/>
                </a:solidFill>
              </a:rPr>
              <a:t>покласти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грілки</a:t>
            </a:r>
            <a:r>
              <a:rPr lang="ru-RU" sz="3600" b="1" i="1" dirty="0">
                <a:solidFill>
                  <a:srgbClr val="002060"/>
                </a:solidFill>
              </a:rPr>
              <a:t>).</a:t>
            </a:r>
          </a:p>
        </p:txBody>
      </p:sp>
      <p:pic>
        <p:nvPicPr>
          <p:cNvPr id="11266" name="Picture 2" descr="Картинки по запросу хворого з отруєнням вкласти на ліж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" y="2801309"/>
            <a:ext cx="5094515" cy="383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00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/>
        </p:nvSpPr>
        <p:spPr>
          <a:xfrm>
            <a:off x="7307796" y="502149"/>
            <a:ext cx="3672408" cy="64807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err="1">
                <a:solidFill>
                  <a:srgbClr val="C00000"/>
                </a:solidFill>
              </a:rPr>
              <a:t>Дефіцит</a:t>
            </a:r>
            <a:r>
              <a:rPr lang="ru-RU" sz="2800" b="1" dirty="0">
                <a:solidFill>
                  <a:srgbClr val="C00000"/>
                </a:solidFill>
              </a:rPr>
              <a:t> Йоду </a:t>
            </a:r>
            <a:r>
              <a:rPr lang="ru-RU" dirty="0" err="1"/>
              <a:t>призводить</a:t>
            </a:r>
            <a:r>
              <a:rPr lang="ru-RU" dirty="0"/>
              <a:t> до того,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швидко</a:t>
            </a:r>
            <a:r>
              <a:rPr lang="ru-RU" dirty="0"/>
              <a:t> </a:t>
            </a:r>
            <a:r>
              <a:rPr lang="ru-RU" dirty="0" err="1"/>
              <a:t>втомлюється</a:t>
            </a:r>
            <a:r>
              <a:rPr lang="ru-RU" dirty="0"/>
              <a:t>, </a:t>
            </a:r>
            <a:r>
              <a:rPr lang="ru-RU" dirty="0" err="1"/>
              <a:t>знижується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працездатність</a:t>
            </a:r>
            <a:r>
              <a:rPr lang="ru-RU" dirty="0"/>
              <a:t>, </a:t>
            </a:r>
            <a:r>
              <a:rPr lang="ru-RU" dirty="0" err="1"/>
              <a:t>погіршується</a:t>
            </a:r>
            <a:r>
              <a:rPr lang="ru-RU" dirty="0"/>
              <a:t> </a:t>
            </a:r>
            <a:r>
              <a:rPr lang="ru-RU" dirty="0" err="1"/>
              <a:t>пам'ять</a:t>
            </a:r>
            <a:r>
              <a:rPr lang="ru-RU" dirty="0"/>
              <a:t>, слух, </a:t>
            </a:r>
            <a:r>
              <a:rPr lang="ru-RU" dirty="0" err="1"/>
              <a:t>розумові</a:t>
            </a:r>
            <a:r>
              <a:rPr lang="ru-RU" dirty="0"/>
              <a:t> </a:t>
            </a:r>
            <a:r>
              <a:rPr lang="ru-RU" dirty="0" err="1"/>
              <a:t>здібності</a:t>
            </a:r>
            <a:r>
              <a:rPr lang="ru-RU" dirty="0"/>
              <a:t>. </a:t>
            </a:r>
            <a:r>
              <a:rPr lang="ru-RU" dirty="0" err="1"/>
              <a:t>Йододефіцит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призвести</a:t>
            </a:r>
            <a:r>
              <a:rPr lang="ru-RU" dirty="0"/>
              <a:t> до </a:t>
            </a:r>
            <a:r>
              <a:rPr lang="ru-RU" dirty="0" err="1"/>
              <a:t>захворювання</a:t>
            </a:r>
            <a:r>
              <a:rPr lang="ru-RU" dirty="0"/>
              <a:t> </a:t>
            </a:r>
            <a:r>
              <a:rPr lang="ru-RU" dirty="0" err="1"/>
              <a:t>щитоподібної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r>
              <a:rPr lang="ru-RU" dirty="0"/>
              <a:t>, 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обміну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в </a:t>
            </a:r>
            <a:r>
              <a:rPr lang="ru-RU" dirty="0" err="1"/>
              <a:t>організмі</a:t>
            </a:r>
            <a:r>
              <a:rPr lang="ru-RU" dirty="0"/>
              <a:t>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18" y="3648891"/>
            <a:ext cx="7172326" cy="273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87" y="182059"/>
            <a:ext cx="4626259" cy="340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1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/>
        </p:nvSpPr>
        <p:spPr>
          <a:xfrm>
            <a:off x="1611085" y="304799"/>
            <a:ext cx="8551817" cy="607858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b="1" dirty="0" err="1">
                <a:solidFill>
                  <a:srgbClr val="C00000"/>
                </a:solidFill>
              </a:rPr>
              <a:t>Висновок</a:t>
            </a:r>
            <a:endParaRPr lang="ru-RU" sz="4800" b="1" dirty="0">
              <a:solidFill>
                <a:srgbClr val="C00000"/>
              </a:solidFill>
            </a:endParaRPr>
          </a:p>
          <a:p>
            <a:r>
              <a:rPr lang="ru-RU" b="1" dirty="0"/>
              <a:t>Для </a:t>
            </a:r>
            <a:r>
              <a:rPr lang="ru-RU" b="1" dirty="0" err="1"/>
              <a:t>профілактики</a:t>
            </a:r>
            <a:r>
              <a:rPr lang="ru-RU" b="1" dirty="0"/>
              <a:t> </a:t>
            </a:r>
            <a:r>
              <a:rPr lang="ru-RU" b="1" dirty="0" err="1"/>
              <a:t>йододефіциту</a:t>
            </a:r>
            <a:r>
              <a:rPr lang="ru-RU" b="1" dirty="0"/>
              <a:t> в </a:t>
            </a:r>
            <a:r>
              <a:rPr lang="ru-RU" b="1" dirty="0" err="1"/>
              <a:t>організмі</a:t>
            </a:r>
            <a:r>
              <a:rPr lang="ru-RU" b="1" dirty="0"/>
              <a:t> </a:t>
            </a:r>
            <a:r>
              <a:rPr lang="ru-RU" b="1" dirty="0" err="1"/>
              <a:t>слід</a:t>
            </a:r>
            <a:r>
              <a:rPr lang="ru-RU" b="1" dirty="0"/>
              <a:t> </a:t>
            </a:r>
            <a:r>
              <a:rPr lang="ru-RU" b="1" dirty="0" err="1"/>
              <a:t>вживати</a:t>
            </a:r>
            <a:r>
              <a:rPr lang="ru-RU" b="1" dirty="0"/>
              <a:t> </a:t>
            </a:r>
            <a:r>
              <a:rPr lang="ru-RU" b="1" dirty="0" err="1"/>
              <a:t>продукти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містять</a:t>
            </a:r>
            <a:r>
              <a:rPr lang="ru-RU" b="1" dirty="0"/>
              <a:t> Йод, </a:t>
            </a:r>
            <a:r>
              <a:rPr lang="ru-RU" b="1" dirty="0" err="1"/>
              <a:t>користуватися</a:t>
            </a:r>
            <a:r>
              <a:rPr lang="ru-RU" b="1" dirty="0"/>
              <a:t> </a:t>
            </a:r>
            <a:r>
              <a:rPr lang="ru-RU" b="1" dirty="0" err="1"/>
              <a:t>йодованою</a:t>
            </a:r>
            <a:r>
              <a:rPr lang="ru-RU" b="1" dirty="0"/>
              <a:t>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морською</a:t>
            </a:r>
            <a:r>
              <a:rPr lang="ru-RU" b="1" dirty="0"/>
              <a:t> </a:t>
            </a:r>
            <a:r>
              <a:rPr lang="ru-RU" b="1" dirty="0" err="1"/>
              <a:t>сіллю</a:t>
            </a:r>
            <a:r>
              <a:rPr lang="ru-RU" b="1" dirty="0"/>
              <a:t>. Для </a:t>
            </a:r>
            <a:r>
              <a:rPr lang="ru-RU" b="1" dirty="0" err="1"/>
              <a:t>профілактики</a:t>
            </a:r>
            <a:r>
              <a:rPr lang="ru-RU" b="1" dirty="0"/>
              <a:t> </a:t>
            </a:r>
            <a:r>
              <a:rPr lang="ru-RU" b="1" dirty="0" err="1"/>
              <a:t>діабету</a:t>
            </a:r>
            <a:r>
              <a:rPr lang="ru-RU" b="1" dirty="0"/>
              <a:t> не </a:t>
            </a:r>
            <a:r>
              <a:rPr lang="ru-RU" b="1" dirty="0" err="1"/>
              <a:t>зловживати</a:t>
            </a:r>
            <a:r>
              <a:rPr lang="ru-RU" b="1" dirty="0"/>
              <a:t> </a:t>
            </a:r>
            <a:r>
              <a:rPr lang="ru-RU" b="1" dirty="0" err="1"/>
              <a:t>солодощами</a:t>
            </a:r>
            <a:r>
              <a:rPr lang="ru-RU" b="1" dirty="0"/>
              <a:t>. </a:t>
            </a:r>
            <a:r>
              <a:rPr lang="ru-RU" b="1" dirty="0" err="1"/>
              <a:t>Купуючи</a:t>
            </a:r>
            <a:r>
              <a:rPr lang="ru-RU" b="1" dirty="0"/>
              <a:t> </a:t>
            </a:r>
            <a:r>
              <a:rPr lang="ru-RU" b="1" dirty="0" err="1"/>
              <a:t>продукти</a:t>
            </a:r>
            <a:r>
              <a:rPr lang="ru-RU" b="1" dirty="0"/>
              <a:t>, </a:t>
            </a:r>
            <a:r>
              <a:rPr lang="ru-RU" b="1" dirty="0" err="1"/>
              <a:t>уважно</a:t>
            </a:r>
            <a:r>
              <a:rPr lang="ru-RU" b="1" dirty="0"/>
              <a:t> </a:t>
            </a:r>
            <a:r>
              <a:rPr lang="ru-RU" b="1" dirty="0" err="1"/>
              <a:t>перевіряти</a:t>
            </a:r>
            <a:r>
              <a:rPr lang="ru-RU" b="1" dirty="0"/>
              <a:t> </a:t>
            </a:r>
            <a:r>
              <a:rPr lang="ru-RU" b="1" dirty="0" err="1"/>
              <a:t>маркування</a:t>
            </a:r>
            <a:r>
              <a:rPr lang="ru-RU" b="1" dirty="0"/>
              <a:t> упаковок з </a:t>
            </a:r>
            <a:r>
              <a:rPr lang="ru-RU" b="1" dirty="0" err="1"/>
              <a:t>основними</a:t>
            </a:r>
            <a:r>
              <a:rPr lang="ru-RU" b="1" dirty="0"/>
              <a:t> </a:t>
            </a:r>
            <a:r>
              <a:rPr lang="ru-RU" b="1" dirty="0" err="1"/>
              <a:t>відомостями</a:t>
            </a:r>
            <a:r>
              <a:rPr lang="ru-RU" b="1" dirty="0"/>
              <a:t> про продукт. При </a:t>
            </a:r>
            <a:r>
              <a:rPr lang="ru-RU" b="1" dirty="0" err="1"/>
              <a:t>харчовому</a:t>
            </a:r>
            <a:r>
              <a:rPr lang="ru-RU" b="1" dirty="0"/>
              <a:t> </a:t>
            </a:r>
            <a:r>
              <a:rPr lang="ru-RU" b="1" dirty="0" err="1"/>
              <a:t>отруєнні</a:t>
            </a:r>
            <a:r>
              <a:rPr lang="ru-RU" b="1" dirty="0"/>
              <a:t> </a:t>
            </a:r>
            <a:r>
              <a:rPr lang="ru-RU" b="1" dirty="0" err="1"/>
              <a:t>обов'язково</a:t>
            </a:r>
            <a:r>
              <a:rPr lang="ru-RU" b="1" dirty="0"/>
              <a:t> </a:t>
            </a:r>
            <a:r>
              <a:rPr lang="ru-RU" b="1" dirty="0" err="1"/>
              <a:t>викликати</a:t>
            </a:r>
            <a:r>
              <a:rPr lang="ru-RU" b="1" dirty="0"/>
              <a:t> «</a:t>
            </a:r>
            <a:r>
              <a:rPr lang="ru-RU" b="1" dirty="0" err="1"/>
              <a:t>швидку</a:t>
            </a:r>
            <a:r>
              <a:rPr lang="ru-RU" b="1" dirty="0"/>
              <a:t> </a:t>
            </a:r>
            <a:r>
              <a:rPr lang="ru-RU" b="1" dirty="0" err="1"/>
              <a:t>допомогу</a:t>
            </a:r>
            <a:r>
              <a:rPr lang="ru-RU" b="1" dirty="0"/>
              <a:t>»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звернутися</a:t>
            </a:r>
            <a:r>
              <a:rPr lang="ru-RU" b="1" dirty="0"/>
              <a:t> до </a:t>
            </a:r>
            <a:r>
              <a:rPr lang="ru-RU" b="1" dirty="0" err="1"/>
              <a:t>лікаря</a:t>
            </a:r>
            <a:r>
              <a:rPr lang="ru-RU" b="1" dirty="0"/>
              <a:t>. До </a:t>
            </a:r>
            <a:r>
              <a:rPr lang="ru-RU" b="1" dirty="0" err="1"/>
              <a:t>приїзду</a:t>
            </a:r>
            <a:r>
              <a:rPr lang="ru-RU" b="1" dirty="0"/>
              <a:t> </a:t>
            </a:r>
            <a:r>
              <a:rPr lang="ru-RU" b="1" dirty="0" err="1"/>
              <a:t>лікаря</a:t>
            </a:r>
            <a:r>
              <a:rPr lang="ru-RU" b="1" dirty="0"/>
              <a:t> </a:t>
            </a:r>
            <a:r>
              <a:rPr lang="ru-RU" b="1" dirty="0" err="1"/>
              <a:t>надавати</a:t>
            </a:r>
            <a:r>
              <a:rPr lang="ru-RU" b="1" dirty="0"/>
              <a:t> </a:t>
            </a:r>
            <a:r>
              <a:rPr lang="ru-RU" b="1" dirty="0" err="1"/>
              <a:t>посильну</a:t>
            </a:r>
            <a:r>
              <a:rPr lang="ru-RU" b="1" dirty="0"/>
              <a:t> </a:t>
            </a:r>
            <a:r>
              <a:rPr lang="ru-RU" b="1" dirty="0" err="1"/>
              <a:t>допомогу</a:t>
            </a:r>
            <a:r>
              <a:rPr lang="ru-RU" b="1" dirty="0"/>
              <a:t> </a:t>
            </a:r>
            <a:r>
              <a:rPr lang="ru-RU" b="1" dirty="0" err="1"/>
              <a:t>собі</a:t>
            </a:r>
            <a:r>
              <a:rPr lang="ru-RU" b="1" dirty="0"/>
              <a:t> і </a:t>
            </a:r>
            <a:r>
              <a:rPr lang="ru-RU" b="1" dirty="0" err="1"/>
              <a:t>потерпілому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Домашнє завдання</a:t>
            </a:r>
            <a:br>
              <a:rPr lang="uk-UA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285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3"/>
          <p:cNvSpPr>
            <a:spLocks noGrp="1"/>
          </p:cNvSpPr>
          <p:nvPr/>
        </p:nvSpPr>
        <p:spPr>
          <a:xfrm>
            <a:off x="1955539" y="539932"/>
            <a:ext cx="9217557" cy="294349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002060"/>
                </a:solidFill>
              </a:rPr>
              <a:t>Для </a:t>
            </a:r>
            <a:r>
              <a:rPr lang="ru-RU" sz="2800" b="1" dirty="0" err="1">
                <a:solidFill>
                  <a:srgbClr val="002060"/>
                </a:solidFill>
              </a:rPr>
              <a:t>профілактики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йододефіциту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слід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обов'язково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вживати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продукти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що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містять</a:t>
            </a:r>
            <a:r>
              <a:rPr lang="ru-RU" dirty="0">
                <a:solidFill>
                  <a:srgbClr val="002060"/>
                </a:solidFill>
              </a:rPr>
              <a:t> Йод, і </a:t>
            </a:r>
            <a:r>
              <a:rPr lang="ru-RU" dirty="0" err="1">
                <a:solidFill>
                  <a:srgbClr val="002060"/>
                </a:solidFill>
              </a:rPr>
              <a:t>заправляти</a:t>
            </a:r>
            <a:r>
              <a:rPr lang="ru-RU" dirty="0">
                <a:solidFill>
                  <a:srgbClr val="002060"/>
                </a:solidFill>
              </a:rPr>
              <a:t> страви </a:t>
            </a:r>
            <a:r>
              <a:rPr lang="ru-RU" dirty="0" err="1">
                <a:solidFill>
                  <a:srgbClr val="002060"/>
                </a:solidFill>
              </a:rPr>
              <a:t>йодованою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чи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морською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сіллю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  <a:p>
            <a:r>
              <a:rPr lang="ru-RU" dirty="0">
                <a:solidFill>
                  <a:srgbClr val="002060"/>
                </a:solidFill>
              </a:rPr>
              <a:t>За все </a:t>
            </a:r>
            <a:r>
              <a:rPr lang="ru-RU" dirty="0" err="1">
                <a:solidFill>
                  <a:srgbClr val="002060"/>
                </a:solidFill>
              </a:rPr>
              <a:t>життя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людина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вживає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лише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5-6 г</a:t>
            </a:r>
            <a:r>
              <a:rPr lang="ru-RU" dirty="0">
                <a:solidFill>
                  <a:srgbClr val="002060"/>
                </a:solidFill>
              </a:rPr>
              <a:t> чистого Йоду. </a:t>
            </a:r>
            <a:r>
              <a:rPr lang="ru-RU" dirty="0" err="1">
                <a:solidFill>
                  <a:srgbClr val="002060"/>
                </a:solidFill>
              </a:rPr>
              <a:t>Це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приблизно</a:t>
            </a:r>
            <a:r>
              <a:rPr lang="ru-RU" dirty="0">
                <a:solidFill>
                  <a:srgbClr val="002060"/>
                </a:solidFill>
              </a:rPr>
              <a:t> 1 </a:t>
            </a:r>
            <a:r>
              <a:rPr lang="ru-RU" dirty="0" err="1">
                <a:solidFill>
                  <a:srgbClr val="002060"/>
                </a:solidFill>
              </a:rPr>
              <a:t>чайна</a:t>
            </a:r>
            <a:r>
              <a:rPr lang="ru-RU" dirty="0">
                <a:solidFill>
                  <a:srgbClr val="002060"/>
                </a:solidFill>
              </a:rPr>
              <a:t> ложка. </a:t>
            </a:r>
            <a:r>
              <a:rPr lang="ru-RU" dirty="0" err="1">
                <a:solidFill>
                  <a:srgbClr val="002060"/>
                </a:solidFill>
              </a:rPr>
              <a:t>Добову</a:t>
            </a:r>
            <a:r>
              <a:rPr lang="ru-RU" dirty="0">
                <a:solidFill>
                  <a:srgbClr val="002060"/>
                </a:solidFill>
              </a:rPr>
              <a:t> ж норму — </a:t>
            </a:r>
            <a:r>
              <a:rPr lang="ru-RU" dirty="0" err="1">
                <a:solidFill>
                  <a:srgbClr val="002060"/>
                </a:solidFill>
              </a:rPr>
              <a:t>мільйонну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частину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грама</a:t>
            </a:r>
            <a:r>
              <a:rPr lang="ru-RU" dirty="0">
                <a:solidFill>
                  <a:srgbClr val="002060"/>
                </a:solidFill>
              </a:rPr>
              <a:t> — </a:t>
            </a:r>
            <a:r>
              <a:rPr lang="ru-RU" dirty="0" err="1">
                <a:solidFill>
                  <a:srgbClr val="002060"/>
                </a:solidFill>
              </a:rPr>
              <a:t>можна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отримати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саме</a:t>
            </a:r>
            <a:r>
              <a:rPr lang="ru-RU" dirty="0">
                <a:solidFill>
                  <a:srgbClr val="002060"/>
                </a:solidFill>
              </a:rPr>
              <a:t> з </a:t>
            </a:r>
            <a:r>
              <a:rPr lang="ru-RU" dirty="0" err="1">
                <a:solidFill>
                  <a:srgbClr val="002060"/>
                </a:solidFill>
              </a:rPr>
              <a:t>йодованої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кухонної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солі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785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024" y="750796"/>
            <a:ext cx="327728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3"/>
          <p:cNvSpPr>
            <a:spLocks noGrp="1"/>
          </p:cNvSpPr>
          <p:nvPr/>
        </p:nvSpPr>
        <p:spPr>
          <a:xfrm>
            <a:off x="1325036" y="348343"/>
            <a:ext cx="6249987" cy="62332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err="1">
                <a:solidFill>
                  <a:srgbClr val="7030A0"/>
                </a:solidFill>
              </a:rPr>
              <a:t>Йодована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err="1">
                <a:solidFill>
                  <a:srgbClr val="7030A0"/>
                </a:solidFill>
              </a:rPr>
              <a:t>сіль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обмежений</a:t>
            </a:r>
            <a:r>
              <a:rPr lang="ru-RU" dirty="0"/>
              <a:t> </a:t>
            </a:r>
            <a:r>
              <a:rPr lang="ru-RU" dirty="0" err="1"/>
              <a:t>термін</a:t>
            </a:r>
            <a:r>
              <a:rPr lang="ru-RU" dirty="0"/>
              <a:t> </a:t>
            </a:r>
            <a:r>
              <a:rPr lang="ru-RU" dirty="0" err="1"/>
              <a:t>придатності</a:t>
            </a:r>
            <a:r>
              <a:rPr lang="ru-RU" dirty="0"/>
              <a:t>, тому </a:t>
            </a:r>
            <a:r>
              <a:rPr lang="ru-RU" dirty="0" err="1"/>
              <a:t>купувати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у невеликих упаковках. </a:t>
            </a:r>
            <a:r>
              <a:rPr lang="ru-RU" dirty="0" err="1"/>
              <a:t>Зберігати</a:t>
            </a:r>
            <a:r>
              <a:rPr lang="ru-RU" dirty="0"/>
              <a:t> </a:t>
            </a:r>
            <a:r>
              <a:rPr lang="ru-RU" dirty="0" err="1"/>
              <a:t>йодовану</a:t>
            </a:r>
            <a:r>
              <a:rPr lang="ru-RU" dirty="0"/>
              <a:t> </a:t>
            </a:r>
            <a:r>
              <a:rPr lang="ru-RU" dirty="0" err="1"/>
              <a:t>сіль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в </a:t>
            </a:r>
            <a:r>
              <a:rPr lang="ru-RU" dirty="0" err="1"/>
              <a:t>щільно</a:t>
            </a:r>
            <a:r>
              <a:rPr lang="ru-RU" dirty="0"/>
              <a:t> </a:t>
            </a:r>
            <a:r>
              <a:rPr lang="ru-RU" dirty="0" err="1"/>
              <a:t>закритих</a:t>
            </a:r>
            <a:r>
              <a:rPr lang="ru-RU" dirty="0"/>
              <a:t> посудинах у темному сухому </a:t>
            </a:r>
            <a:r>
              <a:rPr lang="ru-RU" dirty="0" err="1"/>
              <a:t>місці</a:t>
            </a:r>
            <a:r>
              <a:rPr lang="ru-RU" dirty="0"/>
              <a:t>. Коли порушено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зберігання</a:t>
            </a:r>
            <a:r>
              <a:rPr lang="ru-RU" dirty="0"/>
              <a:t>, </a:t>
            </a:r>
            <a:r>
              <a:rPr lang="ru-RU" dirty="0" err="1"/>
              <a:t>сполуки</a:t>
            </a:r>
            <a:r>
              <a:rPr lang="ru-RU" dirty="0"/>
              <a:t> Йоду </a:t>
            </a:r>
            <a:r>
              <a:rPr lang="ru-RU" dirty="0" err="1"/>
              <a:t>випаровуються</a:t>
            </a:r>
            <a:r>
              <a:rPr lang="ru-RU" dirty="0"/>
              <a:t>. </a:t>
            </a:r>
            <a:r>
              <a:rPr lang="ru-RU" dirty="0" err="1"/>
              <a:t>Додавати</a:t>
            </a:r>
            <a:r>
              <a:rPr lang="ru-RU" dirty="0"/>
              <a:t> </a:t>
            </a:r>
            <a:r>
              <a:rPr lang="ru-RU" dirty="0" err="1"/>
              <a:t>йодовану</a:t>
            </a:r>
            <a:r>
              <a:rPr lang="ru-RU" dirty="0"/>
              <a:t> </a:t>
            </a:r>
            <a:r>
              <a:rPr lang="ru-RU" dirty="0" err="1"/>
              <a:t>сіль</a:t>
            </a:r>
            <a:r>
              <a:rPr lang="ru-RU" dirty="0"/>
              <a:t> до </a:t>
            </a:r>
            <a:r>
              <a:rPr lang="ru-RU" dirty="0" err="1"/>
              <a:t>страв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перед подачею на </a:t>
            </a:r>
            <a:r>
              <a:rPr lang="ru-RU" dirty="0" err="1"/>
              <a:t>стіл</a:t>
            </a:r>
            <a:r>
              <a:rPr lang="ru-RU" dirty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42" y="3596416"/>
            <a:ext cx="571500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15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949" y="731519"/>
            <a:ext cx="90133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 для проведення самодіагностики забезпечення організму сполуками йоду . Уважно прочитайте і дайте відповіді на поставлені запитання, ніби при­слухаючись до свого організму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Відповідайте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«так» чи «ні».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532" y="2730137"/>
            <a:ext cx="6558221" cy="364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83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131475"/>
              </p:ext>
            </p:extLst>
          </p:nvPr>
        </p:nvGraphicFramePr>
        <p:xfrm>
          <a:off x="535577" y="425014"/>
          <a:ext cx="10254343" cy="6132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Документ" r:id="rId3" imgW="5925852" imgH="4302371" progId="Word.Document.12">
                  <p:embed/>
                </p:oleObj>
              </mc:Choice>
              <mc:Fallback>
                <p:oleObj name="Документ" r:id="rId3" imgW="5925852" imgH="430237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5577" y="425014"/>
                        <a:ext cx="10254343" cy="6132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0568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_Nbt9gPsWJ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6825" y="1036638"/>
            <a:ext cx="9066213" cy="50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74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451" y="209006"/>
            <a:ext cx="9169500" cy="2155371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Існує ще одне тяжке захворювання, що пов’язане з порушенням роботи підшлункової залози – діабет.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2070" y="2821577"/>
            <a:ext cx="6384174" cy="364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6756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1484</TotalTime>
  <Words>645</Words>
  <Application>Microsoft Office PowerPoint</Application>
  <PresentationFormat>Широкоэкранный</PresentationFormat>
  <Paragraphs>36</Paragraphs>
  <Slides>31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Документ</vt:lpstr>
      <vt:lpstr>Профілактика йододефіциту та діабету. Правила купівлі, обробки та зберігання харчових продуктів. Перша допомога уразі харчових отруєнь.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Існує ще одне тяжке захворювання, що пов’язане з порушенням роботи підшлункової залози – діабет.</vt:lpstr>
      <vt:lpstr>Підшлункова залоза виробляє гормон – інсулин. Без інсуліну порушується переробка та потрапляння глюкози в клітини організму.</vt:lpstr>
      <vt:lpstr>Глюкоза – це вуглевод, що є основним джерелом енергії в організмі людини</vt:lpstr>
      <vt:lpstr>Презентация PowerPoint</vt:lpstr>
      <vt:lpstr>Презентация PowerPoint</vt:lpstr>
      <vt:lpstr>Презентация PowerPoint</vt:lpstr>
      <vt:lpstr>Профілактика цукрового діабету: - дієта; -помірні фізичні навантаження; -нормалізація психічного стану; - регулярні профілактичні обстеження. </vt:lpstr>
      <vt:lpstr>Правила купівлі обробки і зберігання продуктів.</vt:lpstr>
      <vt:lpstr>Презентация PowerPoint</vt:lpstr>
      <vt:lpstr>Презентация PowerPoint</vt:lpstr>
      <vt:lpstr>Корисні і шкідливі продукти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Домашнє завдання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Профілактика йододефіциту та діабету. Правила купівлі, оброьки та зберігання харчових продуктів. Перша допомога уразі харчових отруєнь.</dc:title>
  <dc:creator>Biologia</dc:creator>
  <cp:lastModifiedBy>Пользователь Windows</cp:lastModifiedBy>
  <cp:revision>20</cp:revision>
  <dcterms:created xsi:type="dcterms:W3CDTF">2019-09-27T12:48:21Z</dcterms:created>
  <dcterms:modified xsi:type="dcterms:W3CDTF">2021-11-03T18:07:02Z</dcterms:modified>
</cp:coreProperties>
</file>