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473" r:id="rId3"/>
    <p:sldId id="474" r:id="rId4"/>
    <p:sldId id="475" r:id="rId5"/>
    <p:sldId id="285" r:id="rId6"/>
    <p:sldId id="455" r:id="rId7"/>
    <p:sldId id="476" r:id="rId8"/>
    <p:sldId id="456" r:id="rId9"/>
    <p:sldId id="457" r:id="rId10"/>
    <p:sldId id="458" r:id="rId11"/>
    <p:sldId id="477" r:id="rId12"/>
    <p:sldId id="478" r:id="rId13"/>
    <p:sldId id="459" r:id="rId14"/>
    <p:sldId id="461" r:id="rId15"/>
    <p:sldId id="481" r:id="rId16"/>
    <p:sldId id="482" r:id="rId17"/>
    <p:sldId id="460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242"/>
    <a:srgbClr val="722651"/>
    <a:srgbClr val="DED231"/>
    <a:srgbClr val="C31D58"/>
    <a:srgbClr val="295FFF"/>
    <a:srgbClr val="27C268"/>
    <a:srgbClr val="FF3131"/>
    <a:srgbClr val="1694E9"/>
    <a:srgbClr val="FFFF00"/>
    <a:srgbClr val="FF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2" autoAdjust="0"/>
    <p:restoredTop sz="94660"/>
  </p:normalViewPr>
  <p:slideViewPr>
    <p:cSldViewPr snapToGrid="0">
      <p:cViewPr varScale="1">
        <p:scale>
          <a:sx n="86" d="100"/>
          <a:sy n="86" d="100"/>
        </p:scale>
        <p:origin x="45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05.12.2022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05.12.2022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05.12.2022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1260389" y="1660783"/>
            <a:ext cx="1581665" cy="373964"/>
          </a:xfrm>
        </p:spPr>
        <p:txBody>
          <a:bodyPr/>
          <a:lstStyle/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05.12.2022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3957" y="11991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6248" y="2660821"/>
            <a:ext cx="15816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36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№24-25</a:t>
            </a:r>
            <a:endParaRPr lang="ru-RU" sz="36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65081" y="2882514"/>
            <a:ext cx="86479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>
                <a:solidFill>
                  <a:srgbClr val="2F3242"/>
                </a:solidFill>
              </a:rPr>
              <a:t>Масштаби</a:t>
            </a:r>
            <a:r>
              <a:rPr lang="ru-RU" sz="4000" b="1" dirty="0">
                <a:solidFill>
                  <a:srgbClr val="2F3242"/>
                </a:solidFill>
              </a:rPr>
              <a:t> та як за </a:t>
            </a:r>
            <a:r>
              <a:rPr lang="ru-RU" sz="4000" b="1" dirty="0" err="1">
                <a:solidFill>
                  <a:srgbClr val="2F3242"/>
                </a:solidFill>
              </a:rPr>
              <a:t>їхньою</a:t>
            </a:r>
            <a:r>
              <a:rPr lang="ru-RU" sz="4000" b="1" dirty="0">
                <a:solidFill>
                  <a:srgbClr val="2F3242"/>
                </a:solidFill>
              </a:rPr>
              <a:t> </a:t>
            </a:r>
            <a:r>
              <a:rPr lang="ru-RU" sz="4000" b="1" dirty="0" err="1">
                <a:solidFill>
                  <a:srgbClr val="2F3242"/>
                </a:solidFill>
              </a:rPr>
              <a:t>допомогою</a:t>
            </a:r>
            <a:r>
              <a:rPr lang="ru-RU" sz="4000" b="1" dirty="0">
                <a:solidFill>
                  <a:srgbClr val="2F3242"/>
                </a:solidFill>
              </a:rPr>
              <a:t> </a:t>
            </a:r>
            <a:r>
              <a:rPr lang="ru-RU" sz="4000" b="1" dirty="0" err="1">
                <a:solidFill>
                  <a:srgbClr val="2F3242"/>
                </a:solidFill>
              </a:rPr>
              <a:t>виміряти</a:t>
            </a:r>
            <a:r>
              <a:rPr lang="ru-RU" sz="4000" b="1" dirty="0">
                <a:solidFill>
                  <a:srgbClr val="2F3242"/>
                </a:solidFill>
              </a:rPr>
              <a:t> </a:t>
            </a:r>
            <a:r>
              <a:rPr lang="ru-RU" sz="4000" b="1" dirty="0" err="1">
                <a:solidFill>
                  <a:srgbClr val="2F3242"/>
                </a:solidFill>
              </a:rPr>
              <a:t>відстані</a:t>
            </a:r>
            <a:r>
              <a:rPr lang="ru-RU" sz="4000" b="1" dirty="0">
                <a:solidFill>
                  <a:srgbClr val="2F3242"/>
                </a:solidFill>
              </a:rPr>
              <a:t> на </a:t>
            </a:r>
            <a:r>
              <a:rPr lang="ru-RU" sz="4000" b="1" dirty="0" err="1">
                <a:solidFill>
                  <a:srgbClr val="2F3242"/>
                </a:solidFill>
              </a:rPr>
              <a:t>карті</a:t>
            </a:r>
            <a:r>
              <a:rPr lang="ru-RU" sz="4000" b="1" dirty="0">
                <a:solidFill>
                  <a:srgbClr val="2F3242"/>
                </a:solidFill>
              </a:rPr>
              <a:t> й </a:t>
            </a:r>
            <a:r>
              <a:rPr lang="ru-RU" sz="4000" b="1" dirty="0" err="1">
                <a:solidFill>
                  <a:srgbClr val="2F3242"/>
                </a:solidFill>
              </a:rPr>
              <a:t>місцевості</a:t>
            </a:r>
            <a:r>
              <a:rPr lang="ru-RU" sz="4000" b="1" dirty="0">
                <a:solidFill>
                  <a:srgbClr val="2F3242"/>
                </a:solidFill>
              </a:rPr>
              <a:t>.</a:t>
            </a:r>
          </a:p>
          <a:p>
            <a:pPr algn="ctr"/>
            <a:r>
              <a:rPr lang="ru-RU" sz="4000" b="1" dirty="0">
                <a:solidFill>
                  <a:srgbClr val="2F3242"/>
                </a:solidFill>
              </a:rPr>
              <a:t> Практична робота. </a:t>
            </a:r>
            <a:r>
              <a:rPr lang="ru-RU" sz="4000" b="1" dirty="0" err="1">
                <a:solidFill>
                  <a:srgbClr val="2F3242"/>
                </a:solidFill>
              </a:rPr>
              <a:t>Визначення</a:t>
            </a:r>
            <a:r>
              <a:rPr lang="ru-RU" sz="4000" b="1" dirty="0">
                <a:solidFill>
                  <a:srgbClr val="2F3242"/>
                </a:solidFill>
              </a:rPr>
              <a:t> </a:t>
            </a:r>
            <a:r>
              <a:rPr lang="ru-RU" sz="4000" b="1" dirty="0" err="1">
                <a:solidFill>
                  <a:srgbClr val="2F3242"/>
                </a:solidFill>
              </a:rPr>
              <a:t>відстаней</a:t>
            </a:r>
            <a:r>
              <a:rPr lang="ru-RU" sz="4000" b="1" dirty="0">
                <a:solidFill>
                  <a:srgbClr val="2F3242"/>
                </a:solidFill>
              </a:rPr>
              <a:t> </a:t>
            </a:r>
            <a:r>
              <a:rPr lang="ru-RU" sz="4000" b="1" dirty="0" err="1">
                <a:solidFill>
                  <a:srgbClr val="2F3242"/>
                </a:solidFill>
              </a:rPr>
              <a:t>між</a:t>
            </a:r>
            <a:r>
              <a:rPr lang="ru-RU" sz="4000" b="1" dirty="0">
                <a:solidFill>
                  <a:srgbClr val="2F3242"/>
                </a:solidFill>
              </a:rPr>
              <a:t> </a:t>
            </a:r>
            <a:r>
              <a:rPr lang="ru-RU" sz="4000" b="1" dirty="0" err="1">
                <a:solidFill>
                  <a:srgbClr val="2F3242"/>
                </a:solidFill>
              </a:rPr>
              <a:t>об’єктами</a:t>
            </a:r>
            <a:r>
              <a:rPr lang="ru-RU" sz="4000" b="1" dirty="0">
                <a:solidFill>
                  <a:srgbClr val="2F3242"/>
                </a:solidFill>
              </a:rPr>
              <a:t> на </a:t>
            </a:r>
            <a:r>
              <a:rPr lang="ru-RU" sz="4000" b="1" dirty="0" err="1">
                <a:solidFill>
                  <a:srgbClr val="2F3242"/>
                </a:solidFill>
              </a:rPr>
              <a:t>карті</a:t>
            </a:r>
            <a:r>
              <a:rPr lang="ru-RU" sz="4000" b="1" dirty="0">
                <a:solidFill>
                  <a:srgbClr val="2F3242"/>
                </a:solidFill>
              </a:rPr>
              <a:t> і </a:t>
            </a:r>
            <a:r>
              <a:rPr lang="ru-RU" sz="4000" b="1" dirty="0" err="1">
                <a:solidFill>
                  <a:srgbClr val="2F3242"/>
                </a:solidFill>
              </a:rPr>
              <a:t>глобусі</a:t>
            </a:r>
            <a:r>
              <a:rPr lang="ru-RU" sz="4000" b="1" dirty="0">
                <a:solidFill>
                  <a:srgbClr val="2F3242"/>
                </a:solidFill>
              </a:rPr>
              <a:t> за </a:t>
            </a:r>
            <a:r>
              <a:rPr lang="ru-RU" sz="4000" b="1" dirty="0" err="1">
                <a:solidFill>
                  <a:srgbClr val="2F3242"/>
                </a:solidFill>
              </a:rPr>
              <a:t>допомогою</a:t>
            </a:r>
            <a:r>
              <a:rPr lang="ru-RU" sz="4000" b="1" dirty="0">
                <a:solidFill>
                  <a:srgbClr val="2F3242"/>
                </a:solidFill>
              </a:rPr>
              <a:t> масштабу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0106" y="285916"/>
            <a:ext cx="240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Пізнаємо природу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631" y="149166"/>
            <a:ext cx="4850829" cy="2419839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05.12.2022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50020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/>
              <a:t>Вимірювання</a:t>
            </a:r>
            <a:r>
              <a:rPr lang="ru-RU" sz="2000" b="1" dirty="0"/>
              <a:t> </a:t>
            </a:r>
            <a:r>
              <a:rPr lang="ru-RU" sz="2000" b="1" dirty="0" err="1"/>
              <a:t>відстані</a:t>
            </a:r>
            <a:r>
              <a:rPr lang="ru-RU" sz="2000" b="1" dirty="0"/>
              <a:t> за </a:t>
            </a:r>
            <a:r>
              <a:rPr lang="ru-RU" sz="2000" b="1" dirty="0" err="1"/>
              <a:t>допомогою</a:t>
            </a:r>
            <a:r>
              <a:rPr lang="ru-RU" sz="2000" b="1" dirty="0"/>
              <a:t> </a:t>
            </a:r>
            <a:r>
              <a:rPr lang="ru-RU" sz="2000" b="1" dirty="0" err="1"/>
              <a:t>лінійного</a:t>
            </a:r>
            <a:r>
              <a:rPr lang="ru-RU" sz="2000" b="1" dirty="0"/>
              <a:t> масштабу</a:t>
            </a:r>
            <a:endParaRPr lang="ru-RU" sz="4400" b="1" dirty="0"/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93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285" y="1460367"/>
            <a:ext cx="4815778" cy="5108305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60467" y="1894114"/>
            <a:ext cx="6009704" cy="308283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Прочитай в підручнику послідовність вимірювання.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37523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05.12.2022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Робота в підручнику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551714"/>
            <a:ext cx="1149531" cy="1306286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93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1" y="0"/>
            <a:ext cx="6237227" cy="6237227"/>
          </a:xfrm>
          <a:prstGeom prst="rect">
            <a:avLst/>
          </a:prstGeom>
        </p:spPr>
      </p:pic>
      <p:sp>
        <p:nvSpPr>
          <p:cNvPr id="6" name="Выноска-облако 5"/>
          <p:cNvSpPr/>
          <p:nvPr/>
        </p:nvSpPr>
        <p:spPr>
          <a:xfrm>
            <a:off x="5992428" y="994737"/>
            <a:ext cx="6071780" cy="2671741"/>
          </a:xfrm>
          <a:prstGeom prst="cloudCallout">
            <a:avLst>
              <a:gd name="adj1" fmla="val -66987"/>
              <a:gd name="adj2" fmla="val -32565"/>
            </a:avLst>
          </a:prstGeom>
          <a:solidFill>
            <a:schemeClr val="accent5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Розгляньте у підручнику як визначити довжину кривих ліній на карті. </a:t>
            </a:r>
            <a:endParaRPr lang="ru-RU" sz="3200" b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BF26891-D420-680E-8509-5352BA567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92" y="3140831"/>
            <a:ext cx="72294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3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05.12.2022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Слово вчителя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007" y="1224451"/>
            <a:ext cx="3741964" cy="5388428"/>
          </a:xfrm>
          <a:prstGeom prst="rect">
            <a:avLst/>
          </a:prstGeom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274320" y="1224451"/>
            <a:ext cx="6857999" cy="5388428"/>
          </a:xfrm>
          <a:prstGeom prst="wedgeRoundRectCallout">
            <a:avLst>
              <a:gd name="adj1" fmla="val 72582"/>
              <a:gd name="adj2" fmla="val -6391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Масштаб вибирають залежно від величини відстаней. Наприклад, треба зобразити відстань у 7 км. Тоді масштаб в 1 см – 10 м не підходить, тому що цю відстань зображують лінією в 700  см, тобто 7 м; але цю лінію в 7 м не можна помістити на звичному аркуші паперу. Зручніше взяти масштаб: в 1 см – 1 км. За такого масштабу відстань у 7 км відповідатиме в 7 см.</a:t>
            </a:r>
            <a:endParaRPr lang="ru-RU" sz="2800" b="1" dirty="0"/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08468"/>
            <a:ext cx="1201783" cy="1149531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93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46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05.12.2022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err="1">
                <a:solidFill>
                  <a:schemeClr val="bg1"/>
                </a:solidFill>
              </a:rPr>
              <a:t>Довідничок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94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89566" y="1201783"/>
            <a:ext cx="7138438" cy="54210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/>
              <a:t>Глобуси, як і карти, також мають масштаб. Він показує, у скільки разів глобус менший за дійсні розміри Землі. На відміну від карт, на глобусах зменшення земної поверхні дуже велике. Наприклад, на глобусі з масштабом 1: ЗО ООО ООО в одному сантиметрі уклалися ЗО мільйонів сантиметрів (або 300 км) земної поверхні. Тобто всі земні об'єкти такого глобуса: довжина річок, відстані між містами, розміри материків — зменшено в ЗО мільйонів разів.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91" y="1548235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3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05.12.2022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Поміркуй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" b="11757"/>
          <a:stretch/>
        </p:blipFill>
        <p:spPr>
          <a:xfrm>
            <a:off x="4341418" y="2891877"/>
            <a:ext cx="7042633" cy="3569948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445985" y="1337521"/>
            <a:ext cx="9938066" cy="11803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Як виміряти масштаб на глобусі?</a:t>
            </a:r>
            <a:endParaRPr lang="ru-RU" sz="40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3784" y="1711485"/>
            <a:ext cx="5735184" cy="573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3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05.12.2022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Практична робота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08469"/>
            <a:ext cx="1188720" cy="1149531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94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6056" y="1274014"/>
            <a:ext cx="6031053" cy="20638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За фізичною картою України визнач довжину річки Південний Буг.</a:t>
            </a:r>
            <a:endParaRPr lang="ru-RU" sz="32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109" y="2034413"/>
            <a:ext cx="5377162" cy="3757292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 rot="2429647">
            <a:off x="7181800" y="3644536"/>
            <a:ext cx="2730137" cy="96665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500" y="2715767"/>
            <a:ext cx="4142233" cy="414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3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05.12.2022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Практична робота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577841"/>
            <a:ext cx="1201783" cy="1280160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94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20227" y="1546470"/>
            <a:ext cx="5380796" cy="467145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За глобусом визнач відстань між Києвом і Парижем, використовуючи іменований масштаб.</a:t>
            </a:r>
            <a:endParaRPr lang="ru-RU" sz="36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435" y="1307963"/>
            <a:ext cx="3805288" cy="38052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884" y="807755"/>
            <a:ext cx="4948963" cy="494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05.12.2022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Дай відповіді на запитання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44286" y="2736174"/>
            <a:ext cx="6222620" cy="84642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Які є види масштабів?</a:t>
            </a:r>
            <a:endParaRPr lang="ru-RU" sz="28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74832" y="5521490"/>
            <a:ext cx="6601034" cy="91212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  Як </a:t>
            </a:r>
            <a:r>
              <a:rPr lang="ru-RU" sz="2800" b="1" dirty="0" err="1"/>
              <a:t>можна</a:t>
            </a:r>
            <a:r>
              <a:rPr lang="ru-RU" sz="2800" b="1" dirty="0"/>
              <a:t> </a:t>
            </a:r>
            <a:r>
              <a:rPr lang="ru-RU" sz="2800" b="1" dirty="0" err="1"/>
              <a:t>виміряти</a:t>
            </a:r>
            <a:r>
              <a:rPr lang="ru-RU" sz="2800" b="1" dirty="0"/>
              <a:t> на </a:t>
            </a:r>
            <a:r>
              <a:rPr lang="ru-RU" sz="2800" b="1" dirty="0" err="1"/>
              <a:t>карті</a:t>
            </a:r>
            <a:r>
              <a:rPr lang="ru-RU" sz="2800" b="1" dirty="0"/>
              <a:t> </a:t>
            </a:r>
            <a:r>
              <a:rPr lang="ru-RU" sz="2800" b="1" dirty="0" err="1"/>
              <a:t>довжину</a:t>
            </a:r>
            <a:r>
              <a:rPr lang="ru-RU" sz="2800" b="1" dirty="0"/>
              <a:t> </a:t>
            </a:r>
            <a:r>
              <a:rPr lang="ru-RU" sz="2800" b="1" dirty="0" err="1"/>
              <a:t>звивистої</a:t>
            </a:r>
            <a:r>
              <a:rPr lang="ru-RU" sz="2800" b="1" dirty="0"/>
              <a:t> </a:t>
            </a:r>
            <a:r>
              <a:rPr lang="ru-RU" sz="2800" b="1" dirty="0" err="1"/>
              <a:t>річки</a:t>
            </a:r>
            <a:r>
              <a:rPr lang="ru-RU" sz="2800" b="1" dirty="0"/>
              <a:t>?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71221" y="1456402"/>
            <a:ext cx="6287225" cy="92024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/>
              <a:t>Для чого потрібен масштаб?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71221" y="3990291"/>
            <a:ext cx="7042360" cy="117166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Якою</a:t>
            </a:r>
            <a:r>
              <a:rPr lang="ru-RU" sz="2800" b="1" dirty="0"/>
              <a:t> буде </a:t>
            </a:r>
            <a:r>
              <a:rPr lang="ru-RU" sz="2800" b="1" dirty="0" err="1"/>
              <a:t>відстань</a:t>
            </a:r>
            <a:r>
              <a:rPr lang="ru-RU" sz="2800" b="1" dirty="0"/>
              <a:t> 45 м у </a:t>
            </a:r>
            <a:r>
              <a:rPr lang="ru-RU" sz="2800" b="1" dirty="0" err="1"/>
              <a:t>масштабі</a:t>
            </a:r>
            <a:r>
              <a:rPr lang="ru-RU" sz="2800" b="1" dirty="0"/>
              <a:t> в 1 </a:t>
            </a:r>
            <a:r>
              <a:rPr lang="ru-RU" sz="2800" b="1" dirty="0" err="1"/>
              <a:t>сантиметрі</a:t>
            </a:r>
            <a:r>
              <a:rPr lang="ru-RU" sz="2800" b="1" dirty="0"/>
              <a:t> 10 </a:t>
            </a:r>
            <a:r>
              <a:rPr lang="ru-RU" sz="2800" b="1" dirty="0" err="1"/>
              <a:t>метрів</a:t>
            </a:r>
            <a:r>
              <a:rPr lang="ru-RU" sz="2800" b="1" dirty="0"/>
              <a:t>?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048" y="317682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74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05.12.2022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На </a:t>
            </a:r>
            <a:r>
              <a:rPr lang="ru-RU" sz="2000" b="1" dirty="0" err="1"/>
              <a:t>всіх</a:t>
            </a:r>
            <a:r>
              <a:rPr lang="ru-RU" sz="2000" b="1" dirty="0"/>
              <a:t> картах і планах </a:t>
            </a:r>
            <a:r>
              <a:rPr lang="ru-RU" sz="2000" b="1" dirty="0" err="1"/>
              <a:t>місцевості</a:t>
            </a:r>
            <a:r>
              <a:rPr lang="ru-RU" sz="2000" b="1" dirty="0"/>
              <a:t> внизу </a:t>
            </a:r>
            <a:r>
              <a:rPr lang="ru-RU" sz="2000" b="1" dirty="0" err="1"/>
              <a:t>обов’язково</a:t>
            </a:r>
            <a:r>
              <a:rPr lang="ru-RU" sz="2000" b="1" dirty="0"/>
              <a:t> </a:t>
            </a:r>
            <a:r>
              <a:rPr lang="ru-RU" sz="2000" b="1" dirty="0" err="1"/>
              <a:t>вказують</a:t>
            </a:r>
            <a:r>
              <a:rPr lang="ru-RU" sz="2000" b="1" dirty="0"/>
              <a:t> масштаб.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964338-9ED7-44F9-A58C-41321219B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871" y="1949086"/>
            <a:ext cx="5664476" cy="4414385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1AE21633-97F4-49F8-A193-BED00F3D9246}"/>
              </a:ext>
            </a:extLst>
          </p:cNvPr>
          <p:cNvSpPr/>
          <p:nvPr/>
        </p:nvSpPr>
        <p:spPr>
          <a:xfrm>
            <a:off x="5287617" y="5499652"/>
            <a:ext cx="2133600" cy="113067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FEA25BA-105B-4F19-86EA-6ADCDA305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227" y="994737"/>
            <a:ext cx="5805971" cy="580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41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05.12.2022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1865BD-AB2E-4F3C-8140-A1919FCB4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39" y="1323655"/>
            <a:ext cx="11410122" cy="537523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Словничок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91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BA33BF-F59D-4F0C-8915-0D0CA2BED9F0}"/>
              </a:ext>
            </a:extLst>
          </p:cNvPr>
          <p:cNvSpPr txBox="1"/>
          <p:nvPr/>
        </p:nvSpPr>
        <p:spPr>
          <a:xfrm>
            <a:off x="789055" y="1683186"/>
            <a:ext cx="697671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</a:rPr>
              <a:t>Масштаб</a:t>
            </a:r>
            <a:r>
              <a:rPr lang="ru-RU" sz="4400" b="1" dirty="0">
                <a:solidFill>
                  <a:srgbClr val="2F3242"/>
                </a:solidFill>
              </a:rPr>
              <a:t> — </a:t>
            </a:r>
            <a:r>
              <a:rPr lang="ru-RU" sz="4400" b="1" dirty="0" err="1">
                <a:solidFill>
                  <a:srgbClr val="2F3242"/>
                </a:solidFill>
              </a:rPr>
              <a:t>це</a:t>
            </a:r>
            <a:r>
              <a:rPr lang="ru-RU" sz="4400" b="1" dirty="0">
                <a:solidFill>
                  <a:srgbClr val="2F3242"/>
                </a:solidFill>
              </a:rPr>
              <a:t> </a:t>
            </a:r>
            <a:r>
              <a:rPr lang="ru-RU" sz="4400" b="1" dirty="0" err="1">
                <a:solidFill>
                  <a:srgbClr val="2F3242"/>
                </a:solidFill>
              </a:rPr>
              <a:t>міра</a:t>
            </a:r>
            <a:r>
              <a:rPr lang="ru-RU" sz="4400" b="1" dirty="0">
                <a:solidFill>
                  <a:srgbClr val="2F3242"/>
                </a:solidFill>
              </a:rPr>
              <a:t> </a:t>
            </a:r>
            <a:r>
              <a:rPr lang="ru-RU" sz="4400" b="1" dirty="0" err="1">
                <a:solidFill>
                  <a:srgbClr val="2F3242"/>
                </a:solidFill>
              </a:rPr>
              <a:t>зменшення</a:t>
            </a:r>
            <a:r>
              <a:rPr lang="ru-RU" sz="4400" b="1" dirty="0">
                <a:solidFill>
                  <a:srgbClr val="2F3242"/>
                </a:solidFill>
              </a:rPr>
              <a:t> </a:t>
            </a:r>
            <a:r>
              <a:rPr lang="ru-RU" sz="4400" b="1" dirty="0" err="1">
                <a:solidFill>
                  <a:srgbClr val="2F3242"/>
                </a:solidFill>
              </a:rPr>
              <a:t>відстаней</a:t>
            </a:r>
            <a:r>
              <a:rPr lang="ru-RU" sz="4400" b="1" dirty="0">
                <a:solidFill>
                  <a:srgbClr val="2F3242"/>
                </a:solidFill>
              </a:rPr>
              <a:t> на </a:t>
            </a:r>
            <a:r>
              <a:rPr lang="ru-RU" sz="4400" b="1" dirty="0" err="1">
                <a:solidFill>
                  <a:srgbClr val="2F3242"/>
                </a:solidFill>
              </a:rPr>
              <a:t>місцевості</a:t>
            </a:r>
            <a:r>
              <a:rPr lang="ru-RU" sz="4400" b="1" dirty="0">
                <a:solidFill>
                  <a:srgbClr val="2F3242"/>
                </a:solidFill>
              </a:rPr>
              <a:t> </a:t>
            </a:r>
            <a:r>
              <a:rPr lang="ru-RU" sz="4400" b="1" dirty="0" err="1">
                <a:solidFill>
                  <a:srgbClr val="2F3242"/>
                </a:solidFill>
              </a:rPr>
              <a:t>під</a:t>
            </a:r>
            <a:r>
              <a:rPr lang="ru-RU" sz="4400" b="1" dirty="0">
                <a:solidFill>
                  <a:srgbClr val="2F3242"/>
                </a:solidFill>
              </a:rPr>
              <a:t> час </a:t>
            </a:r>
            <a:r>
              <a:rPr lang="ru-RU" sz="4400" b="1" dirty="0" err="1">
                <a:solidFill>
                  <a:srgbClr val="2F3242"/>
                </a:solidFill>
              </a:rPr>
              <a:t>зображення</a:t>
            </a:r>
            <a:r>
              <a:rPr lang="ru-RU" sz="4400" b="1" dirty="0">
                <a:solidFill>
                  <a:srgbClr val="2F3242"/>
                </a:solidFill>
              </a:rPr>
              <a:t> </a:t>
            </a:r>
            <a:r>
              <a:rPr lang="ru-RU" sz="4400" b="1" dirty="0" err="1">
                <a:solidFill>
                  <a:srgbClr val="2F3242"/>
                </a:solidFill>
              </a:rPr>
              <a:t>їх</a:t>
            </a:r>
            <a:r>
              <a:rPr lang="ru-RU" sz="4400" b="1" dirty="0">
                <a:solidFill>
                  <a:srgbClr val="2F3242"/>
                </a:solidFill>
              </a:rPr>
              <a:t> на </a:t>
            </a:r>
            <a:r>
              <a:rPr lang="ru-RU" sz="4400" b="1" dirty="0" err="1">
                <a:solidFill>
                  <a:srgbClr val="2F3242"/>
                </a:solidFill>
              </a:rPr>
              <a:t>глобусі</a:t>
            </a:r>
            <a:r>
              <a:rPr lang="ru-RU" sz="4400" b="1" dirty="0">
                <a:solidFill>
                  <a:srgbClr val="2F3242"/>
                </a:solidFill>
              </a:rPr>
              <a:t>, </a:t>
            </a:r>
            <a:r>
              <a:rPr lang="ru-RU" sz="4400" b="1" dirty="0" err="1">
                <a:solidFill>
                  <a:srgbClr val="2F3242"/>
                </a:solidFill>
              </a:rPr>
              <a:t>карті</a:t>
            </a:r>
            <a:r>
              <a:rPr lang="ru-RU" sz="4400" b="1" dirty="0">
                <a:solidFill>
                  <a:srgbClr val="2F3242"/>
                </a:solidFill>
              </a:rPr>
              <a:t> </a:t>
            </a:r>
            <a:r>
              <a:rPr lang="ru-RU" sz="4400" b="1" dirty="0" err="1">
                <a:solidFill>
                  <a:srgbClr val="2F3242"/>
                </a:solidFill>
              </a:rPr>
              <a:t>або</a:t>
            </a:r>
            <a:r>
              <a:rPr lang="ru-RU" sz="4400" b="1" dirty="0">
                <a:solidFill>
                  <a:srgbClr val="2F3242"/>
                </a:solidFill>
              </a:rPr>
              <a:t> </a:t>
            </a:r>
            <a:r>
              <a:rPr lang="ru-RU" sz="4400" b="1" dirty="0" err="1">
                <a:solidFill>
                  <a:srgbClr val="2F3242"/>
                </a:solidFill>
              </a:rPr>
              <a:t>плані</a:t>
            </a:r>
            <a:r>
              <a:rPr lang="ru-RU" sz="4400" b="1" dirty="0">
                <a:solidFill>
                  <a:srgbClr val="2F324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171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05.12.2022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Масштаб може бути різний.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91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551338F1-0E02-45D5-A82C-F8F430DAC77F}"/>
              </a:ext>
            </a:extLst>
          </p:cNvPr>
          <p:cNvSpPr/>
          <p:nvPr/>
        </p:nvSpPr>
        <p:spPr>
          <a:xfrm>
            <a:off x="4167250" y="1315725"/>
            <a:ext cx="7787890" cy="487664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/>
              <a:t>Масштаб </a:t>
            </a:r>
            <a:r>
              <a:rPr lang="ru-RU" sz="4400" b="1" dirty="0" err="1"/>
              <a:t>може</a:t>
            </a:r>
            <a:r>
              <a:rPr lang="ru-RU" sz="4400" b="1" dirty="0"/>
              <a:t> бути </a:t>
            </a:r>
            <a:r>
              <a:rPr lang="ru-RU" sz="4400" b="1" dirty="0" err="1"/>
              <a:t>різним</a:t>
            </a:r>
            <a:r>
              <a:rPr lang="ru-RU" sz="4400" b="1" dirty="0"/>
              <a:t>. </a:t>
            </a:r>
            <a:r>
              <a:rPr lang="ru-RU" sz="4400" b="1" dirty="0" err="1"/>
              <a:t>Наприклад</a:t>
            </a:r>
            <a:r>
              <a:rPr lang="ru-RU" sz="4400" b="1" dirty="0"/>
              <a:t>: </a:t>
            </a:r>
          </a:p>
          <a:p>
            <a:pPr algn="ctr"/>
            <a:r>
              <a:rPr lang="ru-RU" sz="4400" b="1" dirty="0"/>
              <a:t>1см — 15 см, </a:t>
            </a:r>
          </a:p>
          <a:p>
            <a:pPr algn="ctr"/>
            <a:r>
              <a:rPr lang="ru-RU" sz="4400" b="1" dirty="0"/>
              <a:t>1см — 20 см, </a:t>
            </a:r>
          </a:p>
          <a:p>
            <a:pPr algn="ctr"/>
            <a:r>
              <a:rPr lang="ru-RU" sz="4400" b="1" dirty="0"/>
              <a:t>1см — 200 м </a:t>
            </a:r>
            <a:r>
              <a:rPr lang="ru-RU" sz="4400" b="1" dirty="0" err="1"/>
              <a:t>тощо</a:t>
            </a:r>
            <a:r>
              <a:rPr lang="ru-RU" sz="4400" b="1" dirty="0"/>
              <a:t>.</a:t>
            </a:r>
            <a:endParaRPr lang="ru-RU" sz="80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454B01-2A35-477F-9048-8369A02D6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715" y="159108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5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05.12.2022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5" t="25275" r="2723" b="25320"/>
          <a:stretch/>
        </p:blipFill>
        <p:spPr>
          <a:xfrm>
            <a:off x="757645" y="1613158"/>
            <a:ext cx="10850037" cy="48362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Види масштабу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92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44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05.12.2022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Іменований масштаб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80173" y="1363592"/>
            <a:ext cx="5448948" cy="47668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Де за </a:t>
            </a:r>
            <a:r>
              <a:rPr lang="ru-RU" sz="2800" b="1" dirty="0" err="1"/>
              <a:t>одиницю</a:t>
            </a:r>
            <a:r>
              <a:rPr lang="ru-RU" sz="2800" b="1" dirty="0"/>
              <a:t> </a:t>
            </a:r>
            <a:r>
              <a:rPr lang="ru-RU" sz="2800" b="1" dirty="0" err="1"/>
              <a:t>виміру</a:t>
            </a:r>
            <a:r>
              <a:rPr lang="ru-RU" sz="2800" b="1" dirty="0"/>
              <a:t> на </a:t>
            </a:r>
            <a:r>
              <a:rPr lang="ru-RU" sz="2800" b="1" dirty="0" err="1"/>
              <a:t>карті</a:t>
            </a:r>
            <a:r>
              <a:rPr lang="ru-RU" sz="2800" b="1" dirty="0"/>
              <a:t> </a:t>
            </a:r>
            <a:r>
              <a:rPr lang="ru-RU" sz="2800" b="1" dirty="0" err="1"/>
              <a:t>або</a:t>
            </a:r>
            <a:r>
              <a:rPr lang="ru-RU" sz="2800" b="1" dirty="0"/>
              <a:t> </a:t>
            </a:r>
            <a:r>
              <a:rPr lang="ru-RU" sz="2800" b="1" dirty="0" err="1"/>
              <a:t>плані</a:t>
            </a:r>
            <a:r>
              <a:rPr lang="ru-RU" sz="2800" b="1" dirty="0"/>
              <a:t> </a:t>
            </a:r>
            <a:r>
              <a:rPr lang="ru-RU" sz="2800" b="1" dirty="0" err="1"/>
              <a:t>приймають</a:t>
            </a:r>
            <a:r>
              <a:rPr lang="ru-RU" sz="2800" b="1" dirty="0"/>
              <a:t> </a:t>
            </a:r>
          </a:p>
          <a:p>
            <a:pPr algn="ctr"/>
            <a:r>
              <a:rPr lang="ru-RU" sz="2800" b="1" dirty="0"/>
              <a:t>1 сантиметр, а </a:t>
            </a:r>
            <a:r>
              <a:rPr lang="ru-RU" sz="2800" b="1" dirty="0" err="1"/>
              <a:t>горизонтальну</a:t>
            </a:r>
            <a:r>
              <a:rPr lang="ru-RU" sz="2800" b="1" dirty="0"/>
              <a:t> </a:t>
            </a:r>
            <a:r>
              <a:rPr lang="ru-RU" sz="2800" b="1" dirty="0" err="1"/>
              <a:t>проекцію</a:t>
            </a:r>
            <a:r>
              <a:rPr lang="ru-RU" sz="2800" b="1" dirty="0"/>
              <a:t>, яка </a:t>
            </a:r>
            <a:r>
              <a:rPr lang="ru-RU" sz="2800" b="1" dirty="0" err="1"/>
              <a:t>йому</a:t>
            </a:r>
            <a:r>
              <a:rPr lang="ru-RU" sz="2800" b="1" dirty="0"/>
              <a:t> </a:t>
            </a:r>
            <a:r>
              <a:rPr lang="ru-RU" sz="2800" b="1" dirty="0" err="1"/>
              <a:t>відповідає</a:t>
            </a:r>
            <a:r>
              <a:rPr lang="ru-RU" sz="2800" b="1" dirty="0"/>
              <a:t> на </a:t>
            </a:r>
            <a:r>
              <a:rPr lang="ru-RU" sz="2800" b="1" dirty="0" err="1"/>
              <a:t>місцевості</a:t>
            </a:r>
            <a:r>
              <a:rPr lang="ru-RU" sz="2800" b="1" dirty="0"/>
              <a:t>, </a:t>
            </a:r>
            <a:r>
              <a:rPr lang="ru-RU" sz="2800" b="1" dirty="0" err="1"/>
              <a:t>виражають</a:t>
            </a:r>
            <a:r>
              <a:rPr lang="ru-RU" sz="2800" b="1" dirty="0"/>
              <a:t> у метрах </a:t>
            </a:r>
            <a:r>
              <a:rPr lang="ru-RU" sz="2800" b="1" dirty="0" err="1"/>
              <a:t>або</a:t>
            </a:r>
            <a:r>
              <a:rPr lang="ru-RU" sz="2800" b="1" dirty="0"/>
              <a:t> </a:t>
            </a:r>
            <a:r>
              <a:rPr lang="ru-RU" sz="2800" b="1" dirty="0" err="1"/>
              <a:t>кілометрах</a:t>
            </a:r>
            <a:r>
              <a:rPr lang="ru-RU" sz="2800" b="1" dirty="0"/>
              <a:t>. </a:t>
            </a:r>
            <a:r>
              <a:rPr lang="ru-RU" sz="2800" b="1" dirty="0" err="1"/>
              <a:t>Наприклад</a:t>
            </a:r>
            <a:r>
              <a:rPr lang="ru-RU" sz="2800" b="1" dirty="0"/>
              <a:t>, для </a:t>
            </a:r>
            <a:r>
              <a:rPr lang="ru-RU" sz="2800" b="1" dirty="0" err="1"/>
              <a:t>карти</a:t>
            </a:r>
            <a:r>
              <a:rPr lang="ru-RU" sz="2800" b="1" dirty="0"/>
              <a:t> масштабу 1:25 000 </a:t>
            </a:r>
            <a:r>
              <a:rPr lang="ru-RU" sz="2800" b="1" dirty="0" err="1"/>
              <a:t>іменований</a:t>
            </a:r>
            <a:r>
              <a:rPr lang="ru-RU" sz="2800" b="1" dirty="0"/>
              <a:t> масштаб </a:t>
            </a:r>
            <a:r>
              <a:rPr lang="ru-RU" sz="2800" b="1" dirty="0" err="1"/>
              <a:t>має</a:t>
            </a:r>
            <a:r>
              <a:rPr lang="ru-RU" sz="2800" b="1" dirty="0"/>
              <a:t> </a:t>
            </a:r>
            <a:r>
              <a:rPr lang="ru-RU" sz="2800" b="1" dirty="0" err="1"/>
              <a:t>вигляд</a:t>
            </a:r>
            <a:r>
              <a:rPr lang="ru-RU" sz="2800" b="1" dirty="0"/>
              <a:t> «в 1 </a:t>
            </a:r>
            <a:r>
              <a:rPr lang="ru-RU" sz="2800" b="1" dirty="0" err="1"/>
              <a:t>сантиметрі</a:t>
            </a:r>
            <a:r>
              <a:rPr lang="ru-RU" sz="2800" b="1" dirty="0"/>
              <a:t> 250 </a:t>
            </a:r>
            <a:r>
              <a:rPr lang="ru-RU" sz="2800" b="1" dirty="0" err="1"/>
              <a:t>метрів</a:t>
            </a:r>
            <a:r>
              <a:rPr lang="ru-RU" sz="2800" b="1" dirty="0"/>
              <a:t>».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92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561" y="1585659"/>
            <a:ext cx="6367101" cy="4544793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5956661" y="5361569"/>
            <a:ext cx="1528355" cy="50945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49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05.12.2022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Слово вчителя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818" y="1224451"/>
            <a:ext cx="3741964" cy="5388428"/>
          </a:xfrm>
          <a:prstGeom prst="rect">
            <a:avLst/>
          </a:prstGeom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182881" y="1325774"/>
            <a:ext cx="7053942" cy="5156477"/>
          </a:xfrm>
          <a:prstGeom prst="wedgeRoundRectCallout">
            <a:avLst>
              <a:gd name="adj1" fmla="val 72582"/>
              <a:gd name="adj2" fmla="val -6391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/>
              <a:t>Іменований</a:t>
            </a:r>
            <a:r>
              <a:rPr lang="ru-RU" sz="3600" b="1" dirty="0"/>
              <a:t> масштаб, </a:t>
            </a:r>
            <a:r>
              <a:rPr lang="ru-RU" sz="3600" b="1" dirty="0" err="1"/>
              <a:t>дає</a:t>
            </a:r>
            <a:r>
              <a:rPr lang="ru-RU" sz="3600" b="1" dirty="0"/>
              <a:t> </a:t>
            </a:r>
            <a:r>
              <a:rPr lang="ru-RU" sz="3600" b="1" dirty="0" err="1"/>
              <a:t>можливість</a:t>
            </a:r>
            <a:r>
              <a:rPr lang="ru-RU" sz="3600" b="1" dirty="0"/>
              <a:t> без </a:t>
            </a:r>
            <a:r>
              <a:rPr lang="ru-RU" sz="3600" b="1" dirty="0" err="1"/>
              <a:t>додаткових</a:t>
            </a:r>
            <a:r>
              <a:rPr lang="ru-RU" sz="3600" b="1" dirty="0"/>
              <a:t> </a:t>
            </a:r>
            <a:r>
              <a:rPr lang="ru-RU" sz="3600" b="1" dirty="0" err="1"/>
              <a:t>перетворень</a:t>
            </a:r>
            <a:r>
              <a:rPr lang="ru-RU" sz="3600" b="1" dirty="0"/>
              <a:t> </a:t>
            </a:r>
            <a:r>
              <a:rPr lang="ru-RU" sz="3600" b="1" dirty="0" err="1"/>
              <a:t>наближено</a:t>
            </a:r>
            <a:r>
              <a:rPr lang="ru-RU" sz="3600" b="1" dirty="0"/>
              <a:t> </a:t>
            </a:r>
            <a:r>
              <a:rPr lang="ru-RU" sz="3600" b="1" dirty="0" err="1"/>
              <a:t>визначати</a:t>
            </a:r>
            <a:r>
              <a:rPr lang="ru-RU" sz="3600" b="1" dirty="0"/>
              <a:t> </a:t>
            </a:r>
            <a:r>
              <a:rPr lang="ru-RU" sz="3600" b="1" dirty="0" err="1"/>
              <a:t>розміри</a:t>
            </a:r>
            <a:r>
              <a:rPr lang="ru-RU" sz="3600" b="1" dirty="0"/>
              <a:t> </a:t>
            </a:r>
            <a:r>
              <a:rPr lang="ru-RU" sz="3600" b="1" dirty="0" err="1"/>
              <a:t>об’єктів</a:t>
            </a:r>
            <a:r>
              <a:rPr lang="ru-RU" sz="3600" b="1" dirty="0"/>
              <a:t> і </a:t>
            </a:r>
            <a:r>
              <a:rPr lang="ru-RU" sz="3600" b="1" dirty="0" err="1"/>
              <a:t>відстані</a:t>
            </a:r>
            <a:r>
              <a:rPr lang="ru-RU" sz="3600" b="1" dirty="0"/>
              <a:t> </a:t>
            </a:r>
            <a:r>
              <a:rPr lang="ru-RU" sz="3600" b="1" dirty="0" err="1"/>
              <a:t>між</a:t>
            </a:r>
            <a:r>
              <a:rPr lang="ru-RU" sz="3600" b="1" dirty="0"/>
              <a:t> ними. В </a:t>
            </a:r>
            <a:r>
              <a:rPr lang="ru-RU" sz="3600" b="1" dirty="0" err="1"/>
              <a:t>іменованому</a:t>
            </a:r>
            <a:r>
              <a:rPr lang="ru-RU" sz="3600" b="1" dirty="0"/>
              <a:t> </a:t>
            </a:r>
            <a:r>
              <a:rPr lang="ru-RU" sz="3600" b="1" dirty="0" err="1"/>
              <a:t>масштабі</a:t>
            </a:r>
            <a:r>
              <a:rPr lang="ru-RU" sz="3600" b="1" dirty="0"/>
              <a:t> </a:t>
            </a:r>
            <a:r>
              <a:rPr lang="ru-RU" sz="3600" b="1" dirty="0" err="1"/>
              <a:t>завжди</a:t>
            </a:r>
            <a:r>
              <a:rPr lang="ru-RU" sz="3600" b="1" dirty="0"/>
              <a:t> є </a:t>
            </a:r>
            <a:r>
              <a:rPr lang="ru-RU" sz="3600" b="1" dirty="0" err="1"/>
              <a:t>словесне</a:t>
            </a:r>
            <a:r>
              <a:rPr lang="ru-RU" sz="3600" b="1" dirty="0"/>
              <a:t> </a:t>
            </a:r>
            <a:r>
              <a:rPr lang="ru-RU" sz="3600" b="1" dirty="0" err="1"/>
              <a:t>пояснення</a:t>
            </a:r>
            <a:r>
              <a:rPr lang="ru-RU" sz="3600" b="1" dirty="0"/>
              <a:t> </a:t>
            </a:r>
            <a:r>
              <a:rPr lang="ru-RU" sz="3600" b="1" dirty="0" err="1"/>
              <a:t>величини</a:t>
            </a:r>
            <a:r>
              <a:rPr lang="ru-RU" sz="3600" b="1" dirty="0"/>
              <a:t> масштабу. </a:t>
            </a:r>
            <a:endParaRPr lang="ru-RU" sz="5400" b="1" dirty="0"/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92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59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05.12.2022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35040" y="1201783"/>
            <a:ext cx="5682344" cy="510394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Основа масштабу — </a:t>
            </a:r>
            <a:r>
              <a:rPr lang="ru-RU" sz="2400" b="1" dirty="0" err="1"/>
              <a:t>відрізок</a:t>
            </a:r>
            <a:r>
              <a:rPr lang="ru-RU" sz="2400" b="1" dirty="0"/>
              <a:t> </a:t>
            </a:r>
            <a:r>
              <a:rPr lang="ru-RU" sz="2400" b="1" dirty="0" err="1"/>
              <a:t>прямої</a:t>
            </a:r>
            <a:r>
              <a:rPr lang="ru-RU" sz="2400" b="1" dirty="0"/>
              <a:t> </a:t>
            </a:r>
            <a:r>
              <a:rPr lang="ru-RU" sz="2400" b="1" dirty="0" err="1"/>
              <a:t>лінії</a:t>
            </a:r>
            <a:r>
              <a:rPr lang="ru-RU" sz="2400" b="1" dirty="0"/>
              <a:t>, </a:t>
            </a:r>
            <a:r>
              <a:rPr lang="ru-RU" sz="2400" b="1" dirty="0" err="1"/>
              <a:t>поділений</a:t>
            </a:r>
            <a:r>
              <a:rPr lang="ru-RU" sz="2400" b="1" dirty="0"/>
              <a:t> на </a:t>
            </a:r>
            <a:r>
              <a:rPr lang="ru-RU" sz="2400" b="1" dirty="0" err="1"/>
              <a:t>рівні</a:t>
            </a:r>
            <a:r>
              <a:rPr lang="ru-RU" sz="2400" b="1" dirty="0"/>
              <a:t> </a:t>
            </a:r>
            <a:r>
              <a:rPr lang="ru-RU" sz="2400" b="1" dirty="0" err="1"/>
              <a:t>частини</a:t>
            </a:r>
            <a:r>
              <a:rPr lang="ru-RU" sz="2400" b="1" dirty="0"/>
              <a:t> (</a:t>
            </a:r>
            <a:r>
              <a:rPr lang="ru-RU" sz="2400" b="1" dirty="0" err="1"/>
              <a:t>найчастіше</a:t>
            </a:r>
            <a:r>
              <a:rPr lang="ru-RU" sz="2400" b="1" dirty="0"/>
              <a:t> </a:t>
            </a:r>
            <a:r>
              <a:rPr lang="ru-RU" sz="2400" b="1" dirty="0" err="1"/>
              <a:t>сантиметри</a:t>
            </a:r>
            <a:r>
              <a:rPr lang="ru-RU" sz="2400" b="1" dirty="0"/>
              <a:t>). </a:t>
            </a:r>
            <a:r>
              <a:rPr lang="ru-RU" sz="2400" b="1" dirty="0" err="1"/>
              <a:t>Біля</a:t>
            </a:r>
            <a:r>
              <a:rPr lang="ru-RU" sz="2400" b="1" dirty="0"/>
              <a:t> </a:t>
            </a:r>
            <a:r>
              <a:rPr lang="ru-RU" sz="2400" b="1" dirty="0" err="1"/>
              <a:t>кожної</a:t>
            </a:r>
            <a:r>
              <a:rPr lang="ru-RU" sz="2400" b="1" dirty="0"/>
              <a:t> </a:t>
            </a:r>
            <a:r>
              <a:rPr lang="ru-RU" sz="2400" b="1" dirty="0" err="1"/>
              <a:t>поділки</a:t>
            </a:r>
            <a:r>
              <a:rPr lang="ru-RU" sz="2400" b="1" dirty="0"/>
              <a:t> </a:t>
            </a:r>
            <a:r>
              <a:rPr lang="ru-RU" sz="2400" b="1" dirty="0" err="1"/>
              <a:t>написані</a:t>
            </a:r>
            <a:r>
              <a:rPr lang="ru-RU" sz="2400" b="1" dirty="0"/>
              <a:t> числа, </a:t>
            </a: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відповідають</a:t>
            </a:r>
            <a:r>
              <a:rPr lang="ru-RU" sz="2400" b="1" dirty="0"/>
              <a:t> </a:t>
            </a:r>
            <a:r>
              <a:rPr lang="ru-RU" sz="2400" b="1" dirty="0" err="1"/>
              <a:t>відстані</a:t>
            </a:r>
            <a:r>
              <a:rPr lang="ru-RU" sz="2400" b="1" dirty="0"/>
              <a:t> на </a:t>
            </a:r>
            <a:r>
              <a:rPr lang="ru-RU" sz="2400" b="1" dirty="0" err="1"/>
              <a:t>місцевості</a:t>
            </a:r>
            <a:r>
              <a:rPr lang="ru-RU" sz="2400" b="1" dirty="0"/>
              <a:t>. </a:t>
            </a:r>
            <a:r>
              <a:rPr lang="ru-RU" sz="2400" b="1" dirty="0" err="1"/>
              <a:t>Позначка</a:t>
            </a:r>
            <a:r>
              <a:rPr lang="ru-RU" sz="2400" b="1" dirty="0"/>
              <a:t> «0» </a:t>
            </a:r>
            <a:r>
              <a:rPr lang="ru-RU" sz="2400" b="1" dirty="0" err="1"/>
              <a:t>міститься</a:t>
            </a:r>
            <a:r>
              <a:rPr lang="ru-RU" sz="2400" b="1" dirty="0"/>
              <a:t> на одну </a:t>
            </a:r>
            <a:r>
              <a:rPr lang="ru-RU" sz="2400" b="1" dirty="0" err="1"/>
              <a:t>поділку</a:t>
            </a:r>
            <a:r>
              <a:rPr lang="ru-RU" sz="2400" b="1" dirty="0"/>
              <a:t> </a:t>
            </a:r>
            <a:r>
              <a:rPr lang="ru-RU" sz="2400" b="1" dirty="0" err="1"/>
              <a:t>праворуч</a:t>
            </a:r>
            <a:r>
              <a:rPr lang="ru-RU" sz="2400" b="1" dirty="0"/>
              <a:t> </a:t>
            </a:r>
            <a:r>
              <a:rPr lang="ru-RU" sz="2400" b="1" dirty="0" err="1"/>
              <a:t>від</a:t>
            </a:r>
            <a:r>
              <a:rPr lang="ru-RU" sz="2400" b="1" dirty="0"/>
              <a:t> початку </a:t>
            </a:r>
            <a:r>
              <a:rPr lang="ru-RU" sz="2400" b="1" dirty="0" err="1"/>
              <a:t>відрізка</a:t>
            </a:r>
            <a:r>
              <a:rPr lang="ru-RU" sz="2400" b="1" dirty="0"/>
              <a:t>, перший </a:t>
            </a:r>
            <a:r>
              <a:rPr lang="ru-RU" sz="2400" b="1" dirty="0" err="1"/>
              <a:t>відрізок</a:t>
            </a:r>
            <a:r>
              <a:rPr lang="ru-RU" sz="2400" b="1" dirty="0"/>
              <a:t> </a:t>
            </a:r>
            <a:r>
              <a:rPr lang="ru-RU" sz="2400" b="1" dirty="0" err="1"/>
              <a:t>поділений</a:t>
            </a:r>
            <a:r>
              <a:rPr lang="ru-RU" sz="2400" b="1" dirty="0"/>
              <a:t> на </a:t>
            </a:r>
            <a:r>
              <a:rPr lang="ru-RU" sz="2400" b="1" dirty="0" err="1"/>
              <a:t>менші</a:t>
            </a:r>
            <a:r>
              <a:rPr lang="ru-RU" sz="2400" b="1" dirty="0"/>
              <a:t> </a:t>
            </a:r>
            <a:r>
              <a:rPr lang="ru-RU" sz="2400" b="1" dirty="0" err="1"/>
              <a:t>частини</a:t>
            </a:r>
            <a:r>
              <a:rPr lang="ru-RU" sz="2400" b="1" dirty="0"/>
              <a:t>. </a:t>
            </a:r>
            <a:r>
              <a:rPr lang="ru-RU" sz="2400" b="1" dirty="0" err="1"/>
              <a:t>Зробивши</a:t>
            </a:r>
            <a:r>
              <a:rPr lang="ru-RU" sz="2400" b="1" dirty="0"/>
              <a:t> </a:t>
            </a:r>
            <a:r>
              <a:rPr lang="ru-RU" sz="2400" b="1" dirty="0" err="1"/>
              <a:t>нескладні</a:t>
            </a:r>
            <a:r>
              <a:rPr lang="ru-RU" sz="2400" b="1" dirty="0"/>
              <a:t> </a:t>
            </a:r>
            <a:r>
              <a:rPr lang="ru-RU" sz="2400" b="1" dirty="0" err="1"/>
              <a:t>розрахунки</a:t>
            </a:r>
            <a:r>
              <a:rPr lang="ru-RU" sz="2400" b="1" dirty="0"/>
              <a:t>, </a:t>
            </a:r>
            <a:r>
              <a:rPr lang="ru-RU" sz="2400" b="1" dirty="0" err="1"/>
              <a:t>можемо</a:t>
            </a:r>
            <a:r>
              <a:rPr lang="ru-RU" sz="2400" b="1" dirty="0"/>
              <a:t> </a:t>
            </a:r>
            <a:r>
              <a:rPr lang="ru-RU" sz="2400" b="1" dirty="0" err="1"/>
              <a:t>дізнатися</a:t>
            </a:r>
            <a:r>
              <a:rPr lang="ru-RU" sz="2400" b="1" dirty="0"/>
              <a:t>, </a:t>
            </a:r>
            <a:r>
              <a:rPr lang="ru-RU" sz="2400" b="1" dirty="0" err="1"/>
              <a:t>якій</a:t>
            </a:r>
            <a:r>
              <a:rPr lang="ru-RU" sz="2400" b="1" dirty="0"/>
              <a:t> </a:t>
            </a:r>
            <a:r>
              <a:rPr lang="ru-RU" sz="2400" b="1" dirty="0" err="1"/>
              <a:t>відстані</a:t>
            </a:r>
            <a:r>
              <a:rPr lang="ru-RU" sz="2400" b="1" dirty="0"/>
              <a:t> на </a:t>
            </a:r>
            <a:r>
              <a:rPr lang="ru-RU" sz="2400" b="1" dirty="0" err="1"/>
              <a:t>місцевості</a:t>
            </a:r>
            <a:r>
              <a:rPr lang="ru-RU" sz="2400" b="1" dirty="0"/>
              <a:t> </a:t>
            </a:r>
            <a:r>
              <a:rPr lang="ru-RU" sz="2400" b="1" dirty="0" err="1"/>
              <a:t>відповідають</a:t>
            </a:r>
            <a:r>
              <a:rPr lang="ru-RU" sz="2400" b="1" dirty="0"/>
              <a:t> </a:t>
            </a:r>
            <a:r>
              <a:rPr lang="ru-RU" sz="2400" b="1" dirty="0" err="1"/>
              <a:t>ці</a:t>
            </a:r>
            <a:r>
              <a:rPr lang="ru-RU" sz="2400" b="1" dirty="0"/>
              <a:t> </a:t>
            </a:r>
            <a:r>
              <a:rPr lang="ru-RU" sz="2400" b="1" dirty="0" err="1"/>
              <a:t>малі</a:t>
            </a:r>
            <a:r>
              <a:rPr lang="ru-RU" sz="2400" b="1" dirty="0"/>
              <a:t> </a:t>
            </a:r>
            <a:r>
              <a:rPr lang="ru-RU" sz="2400" b="1" dirty="0" err="1"/>
              <a:t>частинки</a:t>
            </a:r>
            <a:r>
              <a:rPr lang="ru-RU" sz="2400" b="1" dirty="0"/>
              <a:t>.</a:t>
            </a:r>
            <a:endParaRPr lang="ru-RU" sz="3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Лінійний масштаб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92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07" y="1456402"/>
            <a:ext cx="5614556" cy="4007632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289922" y="4976950"/>
            <a:ext cx="1578067" cy="61873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10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05.12.2022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Запам’ятай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93 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5130" y="1405952"/>
            <a:ext cx="11416937" cy="152396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Для </a:t>
            </a:r>
            <a:r>
              <a:rPr lang="ru-RU" sz="2800" b="1" dirty="0" err="1"/>
              <a:t>вимірювання</a:t>
            </a:r>
            <a:r>
              <a:rPr lang="ru-RU" sz="2800" b="1" dirty="0"/>
              <a:t> </a:t>
            </a:r>
            <a:r>
              <a:rPr lang="ru-RU" sz="2800" b="1" dirty="0" err="1"/>
              <a:t>відстаней</a:t>
            </a:r>
            <a:r>
              <a:rPr lang="ru-RU" sz="2800" b="1" dirty="0"/>
              <a:t> за </a:t>
            </a:r>
            <a:r>
              <a:rPr lang="ru-RU" sz="2800" b="1" dirty="0" err="1"/>
              <a:t>допомогою</a:t>
            </a:r>
            <a:r>
              <a:rPr lang="ru-RU" sz="2800" b="1" dirty="0"/>
              <a:t> </a:t>
            </a:r>
            <a:r>
              <a:rPr lang="ru-RU" sz="2800" b="1" dirty="0" err="1"/>
              <a:t>лінійного</a:t>
            </a:r>
            <a:r>
              <a:rPr lang="ru-RU" sz="2800" b="1" dirty="0"/>
              <a:t> масштабу </a:t>
            </a:r>
            <a:r>
              <a:rPr lang="ru-RU" sz="2800" b="1" dirty="0" err="1"/>
              <a:t>використовують</a:t>
            </a:r>
            <a:r>
              <a:rPr lang="ru-RU" sz="2800" b="1" dirty="0"/>
              <a:t> циркуль-</a:t>
            </a:r>
            <a:r>
              <a:rPr lang="ru-RU" sz="2800" b="1" dirty="0" err="1"/>
              <a:t>вимірювач</a:t>
            </a:r>
            <a:r>
              <a:rPr lang="ru-RU" sz="2800" b="1" dirty="0"/>
              <a:t>.</a:t>
            </a:r>
            <a:endParaRPr lang="ru-RU" sz="48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596" y="3341134"/>
            <a:ext cx="4907215" cy="340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28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596</Words>
  <Application>Microsoft Office PowerPoint</Application>
  <PresentationFormat>Широкоэкранный</PresentationFormat>
  <Paragraphs>115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davidenko.jylia@gmail.com</cp:lastModifiedBy>
  <cp:revision>107</cp:revision>
  <dcterms:created xsi:type="dcterms:W3CDTF">2018-01-05T16:38:53Z</dcterms:created>
  <dcterms:modified xsi:type="dcterms:W3CDTF">2022-12-05T07:53:36Z</dcterms:modified>
</cp:coreProperties>
</file>