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4v" ContentType="video/mp4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309" r:id="rId3"/>
    <p:sldId id="1472" r:id="rId4"/>
    <p:sldId id="1473" r:id="rId5"/>
    <p:sldId id="1474" r:id="rId6"/>
    <p:sldId id="1478" r:id="rId7"/>
    <p:sldId id="1477" r:id="rId8"/>
    <p:sldId id="1480" r:id="rId9"/>
    <p:sldId id="1482" r:id="rId10"/>
    <p:sldId id="1481" r:id="rId11"/>
    <p:sldId id="1483" r:id="rId12"/>
    <p:sldId id="1479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асиль Цупа" initials="ВЦ" lastIdx="3" clrIdx="0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F3242"/>
    <a:srgbClr val="FF6565"/>
    <a:srgbClr val="FFFE66"/>
    <a:srgbClr val="FF3737"/>
    <a:srgbClr val="370401"/>
    <a:srgbClr val="AB4A15"/>
    <a:srgbClr val="FFFF00"/>
    <a:srgbClr val="1694E9"/>
    <a:srgbClr val="295FFF"/>
    <a:srgbClr val="FFB4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322" autoAdjust="0"/>
    <p:restoredTop sz="94660"/>
  </p:normalViewPr>
  <p:slideViewPr>
    <p:cSldViewPr snapToGrid="0">
      <p:cViewPr varScale="1">
        <p:scale>
          <a:sx n="46" d="100"/>
          <a:sy n="46" d="100"/>
        </p:scale>
        <p:origin x="74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06.12.2022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06.12.2022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06.12.2022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06.12.2022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06.12.2022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06.12.2022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4v"/><Relationship Id="rId1" Type="http://schemas.microsoft.com/office/2007/relationships/media" Target="../media/media4.m4v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png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8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jpe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Урок</a:t>
            </a:r>
          </a:p>
          <a:p>
            <a:pPr algn="ctr"/>
            <a:r>
              <a:rPr lang="uk-UA" sz="48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№12</a:t>
            </a:r>
            <a:endParaRPr lang="ru-RU" sz="48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52336" y="4263760"/>
            <a:ext cx="873436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>
                <a:solidFill>
                  <a:srgbClr val="2F324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Наша слава краса і велич. Українські народ</a:t>
            </a:r>
            <a:r>
              <a:rPr lang="uk-UA" sz="3600" b="1" dirty="0">
                <a:solidFill>
                  <a:srgbClr val="2F324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ні</a:t>
            </a:r>
            <a:r>
              <a:rPr lang="uk-UA" sz="3600" b="1" dirty="0">
                <a:solidFill>
                  <a:srgbClr val="2F3242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 пісні у виконанні </a:t>
            </a:r>
          </a:p>
          <a:p>
            <a:pPr algn="ctr"/>
            <a:r>
              <a:rPr lang="uk-UA" sz="36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С. Крушельницької, пісня М. </a:t>
            </a:r>
            <a:r>
              <a:rPr lang="uk-UA" sz="3600" b="1" dirty="0" err="1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Облещука</a:t>
            </a:r>
            <a:r>
              <a:rPr lang="uk-UA" sz="36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 та Р. </a:t>
            </a:r>
            <a:r>
              <a:rPr lang="uk-UA" sz="3600" b="1" dirty="0" err="1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Обшарської</a:t>
            </a:r>
            <a:r>
              <a:rPr lang="uk-UA" sz="3600" b="1" dirty="0">
                <a:solidFill>
                  <a:srgbClr val="2F3242"/>
                </a:solidFill>
                <a:effectLst/>
                <a:ea typeface="Calibri" panose="020F0502020204030204" pitchFamily="34" charset="0"/>
              </a:rPr>
              <a:t> «Гімнастика ранкова».</a:t>
            </a:r>
            <a:endParaRPr lang="ru-RU" sz="400000" b="1" dirty="0">
              <a:solidFill>
                <a:srgbClr val="2F3242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50106" y="285916"/>
            <a:ext cx="2402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Музичне мистецтво</a:t>
            </a:r>
            <a:endParaRPr lang="ru-RU" sz="20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Серия книг «Видатні українці. Люди, які творили історію» — 6 книг">
            <a:extLst>
              <a:ext uri="{FF2B5EF4-FFF2-40B4-BE49-F238E27FC236}">
                <a16:creationId xmlns:a16="http://schemas.microsoft.com/office/drawing/2014/main" id="{73DCCFED-787F-47F8-B04E-5751C429E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44" b="4981"/>
          <a:stretch/>
        </p:blipFill>
        <p:spPr bwMode="auto">
          <a:xfrm>
            <a:off x="7401227" y="160552"/>
            <a:ext cx="4455970" cy="3978079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Виконайте ритм вірша «соло – усі разом»</a:t>
            </a:r>
          </a:p>
        </p:txBody>
      </p:sp>
      <p:pic>
        <p:nvPicPr>
          <p:cNvPr id="7170" name="Picture 2" descr="Іван Піддубний: 143 річниця від дня народження | Новини на Gazeta.ua">
            <a:extLst>
              <a:ext uri="{FF2B5EF4-FFF2-40B4-BE49-F238E27FC236}">
                <a16:creationId xmlns:a16="http://schemas.microsoft.com/office/drawing/2014/main" id="{170123DF-30E5-4A6E-A898-37AC52015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67" y="1285874"/>
            <a:ext cx="3823917" cy="5377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CF07BFA-0019-4A5F-8C8F-2267D1F97D7F}"/>
              </a:ext>
            </a:extLst>
          </p:cNvPr>
          <p:cNvSpPr txBox="1"/>
          <p:nvPr/>
        </p:nvSpPr>
        <p:spPr>
          <a:xfrm>
            <a:off x="5203150" y="2569007"/>
            <a:ext cx="6539151" cy="286232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57150"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>
            <a:defPPr>
              <a:defRPr lang="ru-RU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2">
                    <a:lumMod val="50000"/>
                  </a:schemeClr>
                </a:solidFill>
              </a:defRPr>
            </a:lvl1pPr>
          </a:lstStyle>
          <a:p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Лине пісня з глибини віків</a:t>
            </a:r>
          </a:p>
          <a:p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про безсмертну славу козаків.</a:t>
            </a:r>
          </a:p>
          <a:p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Ми – спортсмени,</a:t>
            </a:r>
          </a:p>
          <a:p>
            <a:r>
              <a:rPr lang="uk-UA" sz="3600" dirty="0" err="1">
                <a:solidFill>
                  <a:schemeClr val="accent6">
                    <a:lumMod val="50000"/>
                  </a:schemeClr>
                </a:solidFill>
              </a:rPr>
              <a:t>хортинг</a:t>
            </a:r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 нас з’єднав.</a:t>
            </a:r>
          </a:p>
          <a:p>
            <a:r>
              <a:rPr lang="uk-UA" sz="3600" dirty="0">
                <a:solidFill>
                  <a:schemeClr val="accent6">
                    <a:lumMod val="50000"/>
                  </a:schemeClr>
                </a:solidFill>
              </a:rPr>
              <a:t>Долучись і ти до наших лав.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67756D0-4A4D-4612-B62A-7C5350EE738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4538" r="61996" b="37825"/>
          <a:stretch/>
        </p:blipFill>
        <p:spPr>
          <a:xfrm>
            <a:off x="4393303" y="2481071"/>
            <a:ext cx="602207" cy="52940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B99E9AB-A874-4DEC-8346-6B276EF9EF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9052" r="45806" b="59298"/>
          <a:stretch/>
        </p:blipFill>
        <p:spPr>
          <a:xfrm>
            <a:off x="4289483" y="3151512"/>
            <a:ext cx="706027" cy="53788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236323BD-7C82-4E1A-8742-6BC9665AC2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5" t="958" r="50699" b="64183"/>
          <a:stretch/>
        </p:blipFill>
        <p:spPr>
          <a:xfrm>
            <a:off x="4429324" y="3689394"/>
            <a:ext cx="530163" cy="412624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9CDF3C7-B319-469C-B912-94F22A651EA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27" t="9052" r="45806" b="59298"/>
          <a:stretch/>
        </p:blipFill>
        <p:spPr>
          <a:xfrm>
            <a:off x="4289483" y="4171931"/>
            <a:ext cx="706027" cy="53788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3D862D1-6589-4E78-9FB7-4691E7DDB36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0" t="34538" r="61996" b="37825"/>
          <a:stretch/>
        </p:blipFill>
        <p:spPr>
          <a:xfrm>
            <a:off x="4393303" y="4882726"/>
            <a:ext cx="602207" cy="52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731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Виконання пісні «Гімнастика ранкова» (</a:t>
            </a:r>
            <a:r>
              <a:rPr lang="uk-UA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М. </a:t>
            </a:r>
            <a:r>
              <a:rPr lang="uk-UA" sz="2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Облещук</a:t>
            </a:r>
            <a:r>
              <a:rPr lang="uk-UA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 та Р. </a:t>
            </a:r>
            <a:r>
              <a:rPr lang="uk-UA" sz="2000" b="1" dirty="0" err="1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Обшарська</a:t>
            </a:r>
            <a:r>
              <a:rPr lang="uk-UA" sz="2000" b="1" dirty="0">
                <a:solidFill>
                  <a:schemeClr val="bg1"/>
                </a:solidFill>
                <a:effectLst/>
                <a:ea typeface="Calibri" panose="020F0502020204030204" pitchFamily="34" charset="0"/>
              </a:rPr>
              <a:t>)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ACBBC2E-C32F-494F-BA5C-D2F083956BAA}"/>
              </a:ext>
            </a:extLst>
          </p:cNvPr>
          <p:cNvSpPr txBox="1"/>
          <p:nvPr/>
        </p:nvSpPr>
        <p:spPr>
          <a:xfrm>
            <a:off x="119968" y="2042492"/>
            <a:ext cx="4285648" cy="3970318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Ой, яка чудова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гімнастика ранкова.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Вгору руки підіймаєм,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присідаємо, стрибаєм,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розвиваємо поставу,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підростаємо на славу.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Все це робим залюбки.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веселі,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 веселі дітлахи.</a:t>
            </a:r>
          </a:p>
        </p:txBody>
      </p:sp>
      <p:pic>
        <p:nvPicPr>
          <p:cNvPr id="7" name="Гімнастика ранкова">
            <a:hlinkClick r:id="" action="ppaction://media"/>
            <a:extLst>
              <a:ext uri="{FF2B5EF4-FFF2-40B4-BE49-F238E27FC236}">
                <a16:creationId xmlns:a16="http://schemas.microsoft.com/office/drawing/2014/main" id="{BAA01F05-FF6D-4688-83BE-809CF017F3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43156" y="1122618"/>
            <a:ext cx="7544506" cy="5658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683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Хвилинка спілкування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1C09FA3-C8D0-4D02-AA2E-47C4C9057C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8" t="28210" b="10035"/>
          <a:stretch/>
        </p:blipFill>
        <p:spPr>
          <a:xfrm>
            <a:off x="77001" y="1227737"/>
            <a:ext cx="9230628" cy="55484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EF614B-F724-4C6F-8A20-1EFFF2B5B878}"/>
              </a:ext>
            </a:extLst>
          </p:cNvPr>
          <p:cNvSpPr txBox="1"/>
          <p:nvPr/>
        </p:nvSpPr>
        <p:spPr>
          <a:xfrm>
            <a:off x="7721629" y="4813152"/>
            <a:ext cx="4285648" cy="1815882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Обговоріть роль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хортингу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у фізичному розвитку і духовному вдосконаленні людини.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07DA9E-ADB5-4806-9839-09A69B42DEE8}"/>
              </a:ext>
            </a:extLst>
          </p:cNvPr>
          <p:cNvSpPr txBox="1"/>
          <p:nvPr/>
        </p:nvSpPr>
        <p:spPr>
          <a:xfrm>
            <a:off x="7721629" y="1352350"/>
            <a:ext cx="4285648" cy="1384995"/>
          </a:xfrm>
          <a:prstGeom prst="rect">
            <a:avLst/>
          </a:prstGeom>
          <a:solidFill>
            <a:schemeClr val="accent2">
              <a:lumMod val="75000"/>
            </a:schemeClr>
          </a:solidFill>
          <a:ln w="57150">
            <a:solidFill>
              <a:schemeClr val="accent2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Поцікався, які види єдиноборств включені до </a:t>
            </a:r>
            <a:r>
              <a:rPr lang="uk-UA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хортингу</a:t>
            </a:r>
            <a:r>
              <a:rPr lang="uk-UA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47415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Українці завжди пам’ятають тих, хто приніс славу нашій рідній країні</a:t>
            </a:r>
          </a:p>
        </p:txBody>
      </p:sp>
      <p:pic>
        <p:nvPicPr>
          <p:cNvPr id="2058" name="Picture 10">
            <a:extLst>
              <a:ext uri="{FF2B5EF4-FFF2-40B4-BE49-F238E27FC236}">
                <a16:creationId xmlns:a16="http://schemas.microsoft.com/office/drawing/2014/main" id="{796316C6-64DE-493E-8710-20A481333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5" t="4912" r="2873" b="4702"/>
          <a:stretch/>
        </p:blipFill>
        <p:spPr bwMode="auto">
          <a:xfrm>
            <a:off x="1934678" y="1195803"/>
            <a:ext cx="8604986" cy="5503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01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4" name="Picture 12" descr="У Полтаві відкрито пам'ятник гетьману Мазепі | CREDO">
            <a:extLst>
              <a:ext uri="{FF2B5EF4-FFF2-40B4-BE49-F238E27FC236}">
                <a16:creationId xmlns:a16="http://schemas.microsoft.com/office/drawing/2014/main" id="{C43A6661-477E-438E-983E-40BAB07178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73" r="22509"/>
          <a:stretch/>
        </p:blipFill>
        <p:spPr bwMode="auto">
          <a:xfrm>
            <a:off x="488519" y="1664823"/>
            <a:ext cx="3650878" cy="3667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2" name="Picture 10" descr="Урок- проект &quot;Славетні українці&quot; Я у світі 3 клас">
            <a:extLst>
              <a:ext uri="{FF2B5EF4-FFF2-40B4-BE49-F238E27FC236}">
                <a16:creationId xmlns:a16="http://schemas.microsoft.com/office/drawing/2014/main" id="{B4843202-87E9-486A-9163-26CAB3A16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22431">
            <a:off x="8430917" y="1652216"/>
            <a:ext cx="3125851" cy="46887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70862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Таким людям встановлюють пам’ятники та зображують на монетах і марках</a:t>
            </a:r>
          </a:p>
        </p:txBody>
      </p:sp>
      <p:pic>
        <p:nvPicPr>
          <p:cNvPr id="3078" name="Picture 6" descr="2 гривны 2015 Украина — Михаил Вербицкий | Купить монеты">
            <a:extLst>
              <a:ext uri="{FF2B5EF4-FFF2-40B4-BE49-F238E27FC236}">
                <a16:creationId xmlns:a16="http://schemas.microsoft.com/office/drawing/2014/main" id="{D24ABAB5-F0E9-4171-9243-9094E1DBB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1141" y="5536250"/>
            <a:ext cx="2287308" cy="114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98805EE-A925-47AD-95C3-E6675C032F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97366">
            <a:off x="6204367" y="3166497"/>
            <a:ext cx="2893530" cy="13958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7054E9E-9085-47CB-A8BC-4D64B3DD9E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9558" y="1516824"/>
            <a:ext cx="2927396" cy="15495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CA0D6D65-1786-4B92-806A-5B682D7C7A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6728">
            <a:off x="3261604" y="2034198"/>
            <a:ext cx="2793759" cy="14607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3080" name="Picture 8" descr="Список людей на поштових марках України — Вікіпедія">
            <a:extLst>
              <a:ext uri="{FF2B5EF4-FFF2-40B4-BE49-F238E27FC236}">
                <a16:creationId xmlns:a16="http://schemas.microsoft.com/office/drawing/2014/main" id="{B8058832-0EE0-4870-A801-A1273DE435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8236" y="5705980"/>
            <a:ext cx="1499129" cy="973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10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Автори державного гімну України</a:t>
            </a:r>
          </a:p>
        </p:txBody>
      </p:sp>
      <p:pic>
        <p:nvPicPr>
          <p:cNvPr id="6" name="Picture 6" descr="2 гривны 2015 Украина — Михаил Вербицкий | Купить монеты">
            <a:extLst>
              <a:ext uri="{FF2B5EF4-FFF2-40B4-BE49-F238E27FC236}">
                <a16:creationId xmlns:a16="http://schemas.microsoft.com/office/drawing/2014/main" id="{A3B8E5B3-5C94-4089-A866-38121A893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44"/>
          <a:stretch/>
        </p:blipFill>
        <p:spPr bwMode="auto">
          <a:xfrm>
            <a:off x="7330962" y="1910984"/>
            <a:ext cx="3955983" cy="396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25 років тому в України з'явився Державний гімн. Що ми про нього знаємо? ВІДЕО">
            <a:extLst>
              <a:ext uri="{FF2B5EF4-FFF2-40B4-BE49-F238E27FC236}">
                <a16:creationId xmlns:a16="http://schemas.microsoft.com/office/drawing/2014/main" id="{14B00FDA-E869-4559-B27C-07F061015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365" y="1608839"/>
            <a:ext cx="5075442" cy="4571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39665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Всесвітньо відома співачка європейської сцени</a:t>
            </a:r>
          </a:p>
        </p:txBody>
      </p:sp>
      <p:pic>
        <p:nvPicPr>
          <p:cNvPr id="6" name="Picture 10" descr="Урок- проект &quot;Славетні українці&quot; Я у світі 3 клас">
            <a:extLst>
              <a:ext uri="{FF2B5EF4-FFF2-40B4-BE49-F238E27FC236}">
                <a16:creationId xmlns:a16="http://schemas.microsoft.com/office/drawing/2014/main" id="{F4F840C5-1871-48FD-A829-3AAA1DA1B8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517"/>
          <a:stretch/>
        </p:blipFill>
        <p:spPr bwMode="auto">
          <a:xfrm>
            <a:off x="6544367" y="1190203"/>
            <a:ext cx="5188830" cy="54858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Прямокутник: округлені кути 7">
            <a:extLst>
              <a:ext uri="{FF2B5EF4-FFF2-40B4-BE49-F238E27FC236}">
                <a16:creationId xmlns:a16="http://schemas.microsoft.com/office/drawing/2014/main" id="{E41E7DA5-D312-4CB9-8F89-AA2245A701CE}"/>
              </a:ext>
            </a:extLst>
          </p:cNvPr>
          <p:cNvSpPr/>
          <p:nvPr/>
        </p:nvSpPr>
        <p:spPr>
          <a:xfrm>
            <a:off x="306924" y="1530038"/>
            <a:ext cx="5900287" cy="494590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Соломія Амвросіївна Крушельницька — українська оперна співачка, педагог. </a:t>
            </a:r>
          </a:p>
          <a:p>
            <a:pPr algn="ctr"/>
            <a:r>
              <a:rPr lang="uk-UA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життя Соломію Крушельницьку визнали найвидатнішою співачкою світу. Серед її численних нагород та відзнак, зокрема, звання «</a:t>
            </a:r>
            <a:r>
              <a:rPr lang="uk-UA" sz="2800" b="1" i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Вагнерівська</a:t>
            </a:r>
            <a:r>
              <a:rPr lang="uk-UA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примадонна» </a:t>
            </a:r>
            <a:r>
              <a:rPr lang="en-US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XX </a:t>
            </a:r>
            <a:r>
              <a:rPr lang="uk-UA" sz="28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століття.</a:t>
            </a:r>
            <a:endParaRPr lang="uk-UA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16076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Соломія Крушельницька «Ой летіли білі гуси»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181B59-B4B0-45BA-BEDC-5F315EB632D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68BC8F3-15C2-48A8-97EA-C6380210350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9C5F38DF-5160-42DB-B593-8301896624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Соломiя Крушельницька Ой, Летiли Бiлi Гуси  Solomiya Krushelnytska-1">
            <a:hlinkClick r:id="" action="ppaction://media"/>
            <a:extLst>
              <a:ext uri="{FF2B5EF4-FFF2-40B4-BE49-F238E27FC236}">
                <a16:creationId xmlns:a16="http://schemas.microsoft.com/office/drawing/2014/main" id="{5556C90F-9C61-4CD9-A4D9-11DB76B434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23898" y="1152624"/>
            <a:ext cx="7183655" cy="5387741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05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Іван Піддубний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0B06B00-778E-4B02-B733-05906FB9C02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374940" y="1456403"/>
            <a:ext cx="2340836" cy="166875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0E1DFD6-565B-4A6E-B037-F1317D0353B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8" t="-529" r="9385" b="10937"/>
          <a:stretch/>
        </p:blipFill>
        <p:spPr>
          <a:xfrm>
            <a:off x="137331" y="4628915"/>
            <a:ext cx="2578444" cy="2162846"/>
          </a:xfrm>
          <a:prstGeom prst="rect">
            <a:avLst/>
          </a:prstGeom>
        </p:spPr>
      </p:pic>
      <p:pic>
        <p:nvPicPr>
          <p:cNvPr id="10" name="Picture 2" descr="ÐÐ°ÑÑÐ¸Ð½ÐºÐ¸ Ð¿Ð¾ Ð·Ð°Ð¿ÑÐ¾ÑÑ Ð²Ð¸Ð´ÐµÐ¾">
            <a:extLst>
              <a:ext uri="{FF2B5EF4-FFF2-40B4-BE49-F238E27FC236}">
                <a16:creationId xmlns:a16="http://schemas.microsoft.com/office/drawing/2014/main" id="{F997A86A-399C-40CC-AEFB-3AD8C1CE08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34" b="17200"/>
          <a:stretch/>
        </p:blipFill>
        <p:spPr bwMode="auto">
          <a:xfrm>
            <a:off x="374939" y="3272773"/>
            <a:ext cx="2257425" cy="1450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Іван Піддубний">
            <a:hlinkClick r:id="" action="ppaction://media"/>
            <a:extLst>
              <a:ext uri="{FF2B5EF4-FFF2-40B4-BE49-F238E27FC236}">
                <a16:creationId xmlns:a16="http://schemas.microsoft.com/office/drawing/2014/main" id="{1585740E-079A-43B6-AEAD-39D6832893F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53383" y="1441969"/>
            <a:ext cx="8961120" cy="5040630"/>
          </a:xfrm>
          <a:prstGeom prst="rect">
            <a:avLst/>
          </a:prstGeom>
          <a:ln w="38100" cap="sq">
            <a:solidFill>
              <a:srgbClr val="2F324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83496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Богдан </a:t>
            </a:r>
            <a:r>
              <a:rPr lang="uk-UA" sz="2000" b="1" dirty="0" err="1">
                <a:solidFill>
                  <a:schemeClr val="bg1"/>
                </a:solidFill>
              </a:rPr>
              <a:t>Керичок</a:t>
            </a:r>
            <a:r>
              <a:rPr lang="uk-UA" sz="2000" b="1" dirty="0">
                <a:solidFill>
                  <a:schemeClr val="bg1"/>
                </a:solidFill>
              </a:rPr>
              <a:t> (марш Української федерації </a:t>
            </a:r>
            <a:r>
              <a:rPr lang="uk-UA" sz="2000" b="1" dirty="0" err="1">
                <a:solidFill>
                  <a:schemeClr val="bg1"/>
                </a:solidFill>
              </a:rPr>
              <a:t>хортингу</a:t>
            </a:r>
            <a:r>
              <a:rPr lang="uk-UA" sz="2000" b="1" dirty="0">
                <a:solidFill>
                  <a:schemeClr val="bg1"/>
                </a:solidFill>
              </a:rPr>
              <a:t>) «Спортивний дух»</a:t>
            </a:r>
          </a:p>
        </p:txBody>
      </p:sp>
      <p:pic>
        <p:nvPicPr>
          <p:cNvPr id="5122" name="Picture 2" descr="Украинская Федерация Хортинга&quot; - контакты, товары, услуги, цены">
            <a:extLst>
              <a:ext uri="{FF2B5EF4-FFF2-40B4-BE49-F238E27FC236}">
                <a16:creationId xmlns:a16="http://schemas.microsoft.com/office/drawing/2014/main" id="{D6C0EA58-97E8-46A9-8F4C-59E7AB8AD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61" y="1441969"/>
            <a:ext cx="4146711" cy="3914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bogdan-kerichok-marsh-ukrainskoj-federacii-hortinga-sportivnyj-duh_(Krolik.biz)">
            <a:hlinkClick r:id="" action="ppaction://media"/>
            <a:extLst>
              <a:ext uri="{FF2B5EF4-FFF2-40B4-BE49-F238E27FC236}">
                <a16:creationId xmlns:a16="http://schemas.microsoft.com/office/drawing/2014/main" id="{4E593B57-5D8E-4B71-BFDF-609FE1F451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37817" y="4516726"/>
            <a:ext cx="1384327" cy="1384327"/>
          </a:xfrm>
          <a:prstGeom prst="rect">
            <a:avLst/>
          </a:prstGeom>
        </p:spPr>
      </p:pic>
      <p:pic>
        <p:nvPicPr>
          <p:cNvPr id="5124" name="Picture 4" descr="Хортинг. Народжене в Україні унікальне бойове мистецтво | Українська правда  _Життя">
            <a:extLst>
              <a:ext uri="{FF2B5EF4-FFF2-40B4-BE49-F238E27FC236}">
                <a16:creationId xmlns:a16="http://schemas.microsoft.com/office/drawing/2014/main" id="{9BACF9F6-1ED7-4034-A951-1A2989E47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50" r="13327"/>
          <a:stretch/>
        </p:blipFill>
        <p:spPr bwMode="auto">
          <a:xfrm>
            <a:off x="4966351" y="1318457"/>
            <a:ext cx="3566269" cy="27285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6" name="Picture 6" descr="Хортинг: що це, правила, види, історія">
            <a:extLst>
              <a:ext uri="{FF2B5EF4-FFF2-40B4-BE49-F238E27FC236}">
                <a16:creationId xmlns:a16="http://schemas.microsoft.com/office/drawing/2014/main" id="{506697DD-322A-47A7-BABC-A8D39C2C14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29582">
            <a:off x="8612919" y="1969060"/>
            <a:ext cx="3104461" cy="2070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128" name="Picture 8" descr="Хортинг у світі - Хортинг: універсальне українське єдиноборство починає  завойовувати світ">
            <a:extLst>
              <a:ext uri="{FF2B5EF4-FFF2-40B4-BE49-F238E27FC236}">
                <a16:creationId xmlns:a16="http://schemas.microsoft.com/office/drawing/2014/main" id="{5AB76ECB-5ACF-435C-BA1D-51B91D4433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43" r="25882"/>
          <a:stretch/>
        </p:blipFill>
        <p:spPr bwMode="auto">
          <a:xfrm rot="966567">
            <a:off x="6419756" y="3534203"/>
            <a:ext cx="2459551" cy="20661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6" name="Прямокутник: округлені кути 5">
            <a:extLst>
              <a:ext uri="{FF2B5EF4-FFF2-40B4-BE49-F238E27FC236}">
                <a16:creationId xmlns:a16="http://schemas.microsoft.com/office/drawing/2014/main" id="{A56D5335-72A5-4DD1-934D-19B99F29C5E6}"/>
              </a:ext>
            </a:extLst>
          </p:cNvPr>
          <p:cNvSpPr/>
          <p:nvPr/>
        </p:nvSpPr>
        <p:spPr>
          <a:xfrm>
            <a:off x="259882" y="5826138"/>
            <a:ext cx="11640773" cy="894858"/>
          </a:xfrm>
          <a:prstGeom prst="roundRect">
            <a:avLst/>
          </a:prstGeom>
          <a:solidFill>
            <a:srgbClr val="FF656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err="1">
                <a:solidFill>
                  <a:srgbClr val="FFFF00"/>
                </a:solidFill>
              </a:rPr>
              <a:t>Хортинг</a:t>
            </a:r>
            <a:r>
              <a:rPr lang="uk-UA" sz="2800" b="1" dirty="0"/>
              <a:t> – національний вид спорту України (від назви острова Хортиця – історичного центру українського козацтва)</a:t>
            </a:r>
          </a:p>
        </p:txBody>
      </p:sp>
    </p:spTree>
    <p:extLst>
      <p:ext uri="{BB962C8B-B14F-4D97-AF65-F5344CB8AC3E}">
        <p14:creationId xmlns:p14="http://schemas.microsoft.com/office/powerpoint/2010/main" val="13538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686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06.12.2022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168B04-72DC-4B41-B1EF-263B2FA4CD5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54" y="1534938"/>
            <a:ext cx="4596098" cy="4942573"/>
          </a:xfrm>
          <a:prstGeom prst="rect">
            <a:avLst/>
          </a:prstGeom>
        </p:spPr>
      </p:pic>
      <p:sp>
        <p:nvSpPr>
          <p:cNvPr id="7" name="Бульбашка прямої мови: прямокутна з округленими кутами 6">
            <a:extLst>
              <a:ext uri="{FF2B5EF4-FFF2-40B4-BE49-F238E27FC236}">
                <a16:creationId xmlns:a16="http://schemas.microsoft.com/office/drawing/2014/main" id="{2EC97358-F872-4942-9B66-B1007A12E9DC}"/>
              </a:ext>
            </a:extLst>
          </p:cNvPr>
          <p:cNvSpPr/>
          <p:nvPr/>
        </p:nvSpPr>
        <p:spPr>
          <a:xfrm>
            <a:off x="5335601" y="649705"/>
            <a:ext cx="6275671" cy="1624263"/>
          </a:xfrm>
          <a:prstGeom prst="wedgeRoundRectCallout">
            <a:avLst>
              <a:gd name="adj1" fmla="val -57796"/>
              <a:gd name="adj2" fmla="val 42325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Поміркуй, чому голос відомої співачки вражав слухачів багатьох країн?</a:t>
            </a:r>
          </a:p>
        </p:txBody>
      </p:sp>
      <p:sp>
        <p:nvSpPr>
          <p:cNvPr id="8" name="Бульбашка прямої мови: прямокутна з округленими кутами 7">
            <a:extLst>
              <a:ext uri="{FF2B5EF4-FFF2-40B4-BE49-F238E27FC236}">
                <a16:creationId xmlns:a16="http://schemas.microsoft.com/office/drawing/2014/main" id="{51D8AE04-6DB8-4357-AD6C-05DCCC45C12F}"/>
              </a:ext>
            </a:extLst>
          </p:cNvPr>
          <p:cNvSpPr/>
          <p:nvPr/>
        </p:nvSpPr>
        <p:spPr>
          <a:xfrm>
            <a:off x="5332393" y="2766062"/>
            <a:ext cx="6275671" cy="1097280"/>
          </a:xfrm>
          <a:prstGeom prst="wedgeRoundRectCallout">
            <a:avLst>
              <a:gd name="adj1" fmla="val -57489"/>
              <a:gd name="adj2" fmla="val 19518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Схарактеризуй музику пісні-маршу.</a:t>
            </a:r>
          </a:p>
        </p:txBody>
      </p:sp>
      <p:sp>
        <p:nvSpPr>
          <p:cNvPr id="10" name="Бульбашка прямої мови: прямокутна з округленими кутами 9">
            <a:extLst>
              <a:ext uri="{FF2B5EF4-FFF2-40B4-BE49-F238E27FC236}">
                <a16:creationId xmlns:a16="http://schemas.microsoft.com/office/drawing/2014/main" id="{448DC158-78C0-44A4-B380-18C97E8DB03A}"/>
              </a:ext>
            </a:extLst>
          </p:cNvPr>
          <p:cNvSpPr/>
          <p:nvPr/>
        </p:nvSpPr>
        <p:spPr>
          <a:xfrm>
            <a:off x="5332394" y="4458905"/>
            <a:ext cx="6275671" cy="1749390"/>
          </a:xfrm>
          <a:prstGeom prst="wedgeRoundRectCallout">
            <a:avLst>
              <a:gd name="adj1" fmla="val -56722"/>
              <a:gd name="adj2" fmla="val -34867"/>
              <a:gd name="adj3" fmla="val 16667"/>
            </a:avLst>
          </a:prstGeom>
          <a:solidFill>
            <a:schemeClr val="accent2">
              <a:lumMod val="40000"/>
              <a:lumOff val="60000"/>
            </a:schemeClr>
          </a:solidFill>
          <a:ln w="38100"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accent2">
                    <a:lumMod val="50000"/>
                  </a:schemeClr>
                </a:solidFill>
              </a:rPr>
              <a:t>Поясни, як ти розумієш народну мудрість «Українці співають цілий рік і весь вік»</a:t>
            </a:r>
          </a:p>
        </p:txBody>
      </p:sp>
    </p:spTree>
    <p:extLst>
      <p:ext uri="{BB962C8B-B14F-4D97-AF65-F5344CB8AC3E}">
        <p14:creationId xmlns:p14="http://schemas.microsoft.com/office/powerpoint/2010/main" val="3787038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1469</TotalTime>
  <Words>297</Words>
  <Application>Microsoft Office PowerPoint</Application>
  <PresentationFormat>Широкоэкранный</PresentationFormat>
  <Paragraphs>61</Paragraphs>
  <Slides>12</Slides>
  <Notes>0</Notes>
  <HiddenSlides>0</HiddenSlides>
  <MMClips>4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Monotype Corsiva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Света</cp:lastModifiedBy>
  <cp:revision>534</cp:revision>
  <dcterms:created xsi:type="dcterms:W3CDTF">2018-01-05T16:38:53Z</dcterms:created>
  <dcterms:modified xsi:type="dcterms:W3CDTF">2022-12-05T22:32:37Z</dcterms:modified>
</cp:coreProperties>
</file>