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57" r:id="rId9"/>
    <p:sldId id="258" r:id="rId10"/>
    <p:sldId id="259" r:id="rId11"/>
    <p:sldId id="270" r:id="rId12"/>
    <p:sldId id="26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53563-C664-46D7-84AB-99E65E7DB15A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981F2-BF98-49A2-9F8F-B8A5B043C4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ru-RU" altLang="x-none" dirty="0"/>
          </a:p>
        </p:txBody>
      </p:sp>
      <p:sp>
        <p:nvSpPr>
          <p:cNvPr id="18436" name="Номер слайда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/>
            <a:fld id="{9A0DB2DC-4C9A-4742-B13C-FB6460FD3503}" type="slidenum">
              <a:rPr lang="uk-UA" sz="1200" dirty="0">
                <a:latin typeface="Calibri" panose="020F0502020204030204" pitchFamily="34" charset="0"/>
              </a:rPr>
              <a:pPr lvl="0" algn="r" eaLnBrk="1" hangingPunct="1"/>
              <a:t>4</a:t>
            </a:fld>
            <a:endParaRPr lang="uk-UA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ru-RU" altLang="x-none" dirty="0"/>
          </a:p>
        </p:txBody>
      </p:sp>
      <p:sp>
        <p:nvSpPr>
          <p:cNvPr id="17412" name="Номер слайда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/>
            <a:fld id="{9A0DB2DC-4C9A-4742-B13C-FB6460FD3503}" type="slidenum">
              <a:rPr lang="uk-UA" sz="1200" dirty="0">
                <a:latin typeface="Calibri" panose="020F0502020204030204" pitchFamily="34" charset="0"/>
              </a:rPr>
              <a:pPr lvl="0" algn="r" eaLnBrk="1" hangingPunct="1"/>
              <a:t>5</a:t>
            </a:fld>
            <a:endParaRPr lang="uk-UA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BC6955-ADEC-4E8B-9F9A-0DD178A53A84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8EACE6-EE55-4280-BAF1-0A498CF34A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635125" y="586414"/>
            <a:ext cx="7406640" cy="898370"/>
          </a:xfrm>
        </p:spPr>
        <p:txBody>
          <a:bodyPr/>
          <a:lstStyle/>
          <a:p>
            <a:pPr algn="ctr"/>
            <a:r>
              <a:rPr lang="uk-UA" altLang="ru-RU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Тема уроку</a:t>
            </a:r>
            <a:endParaRPr lang="uk-UA" altLang="ru-RU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879842" y="2924944"/>
            <a:ext cx="8264158" cy="2253526"/>
          </a:xfr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Додавання і віднімання дробів з різними знаменниками </a:t>
            </a:r>
            <a:endParaRPr kumimoji="0" lang="uk-UA" sz="5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56792"/>
            <a:ext cx="799288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uk-UA" sz="2400" dirty="0"/>
              <a:t>Нова машина може викопати канаву за 6 годин, а стара – за 9 годин. Яку частину канави залишилося викопати після того, як обидві машини працювали разом протягом години?</a:t>
            </a:r>
            <a:endParaRPr lang="ru-RU" sz="2400" dirty="0"/>
          </a:p>
          <a:p>
            <a:pPr algn="just"/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404664"/>
            <a:ext cx="2818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131840" y="548680"/>
            <a:ext cx="3811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dirty="0" smtClean="0">
                <a:ln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Century Gothic" panose="020B0502020202020204" pitchFamily="34" charset="0"/>
                <a:ea typeface="Cambria Math" panose="02040503050406030204" pitchFamily="18" charset="0"/>
                <a:cs typeface="+mn-cs"/>
              </a:rPr>
              <a:t>Самостійна робота</a:t>
            </a:r>
            <a:endParaRPr kumimoji="0" lang="uk-UA" sz="2400" b="1" i="0" u="none" strike="noStrike" kern="1200" cap="none" spc="0" normalizeH="0" baseline="0" noProof="0" dirty="0">
              <a:ln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0B0F0"/>
              </a:solidFill>
              <a:effectLst/>
              <a:uLnTx/>
              <a:uFillTx/>
              <a:latin typeface="Century Gothic" panose="020B0502020202020204" pitchFamily="34" charset="0"/>
              <a:ea typeface="Cambria Math" panose="02040503050406030204" pitchFamily="18" charset="0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484784"/>
            <a:ext cx="816185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171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1350" y="2967335"/>
            <a:ext cx="7361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Успіхів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у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навчанні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0250" y="1285875"/>
            <a:ext cx="2409825" cy="9858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274638"/>
            <a:ext cx="7497763" cy="1143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Повторення</a:t>
            </a:r>
            <a:endParaRPr kumimoji="0" lang="uk-UA" sz="43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221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9222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27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30875" y="1285875"/>
            <a:ext cx="2484438" cy="1016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285875" y="2357438"/>
            <a:ext cx="61785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sz="2400" b="1" dirty="0">
                <a:solidFill>
                  <a:srgbClr val="922223"/>
                </a:solidFill>
                <a:latin typeface="Corbel" panose="020B0503020204020204" pitchFamily="34" charset="0"/>
              </a:rPr>
              <a:t>Обчисліть значення виразів:</a:t>
            </a:r>
          </a:p>
        </p:txBody>
      </p:sp>
      <p:sp>
        <p:nvSpPr>
          <p:cNvPr id="9225" name="Rectangle 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9226" name="Rectangle 9"/>
          <p:cNvSpPr/>
          <p:nvPr/>
        </p:nvSpPr>
        <p:spPr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x-none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9227" name="Rectangle 10"/>
          <p:cNvSpPr/>
          <p:nvPr/>
        </p:nvSpPr>
        <p:spPr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x-none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x-none" dirty="0">
              <a:latin typeface="Arial" panose="020B0604020202020204" pitchFamily="34" charset="0"/>
            </a:endParaRPr>
          </a:p>
        </p:txBody>
      </p:sp>
      <p:sp>
        <p:nvSpPr>
          <p:cNvPr id="9228" name="Rectangle 11"/>
          <p:cNvSpPr/>
          <p:nvPr/>
        </p:nvSpPr>
        <p:spPr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29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9230" name="Rectangle 3"/>
          <p:cNvSpPr/>
          <p:nvPr/>
        </p:nvSpPr>
        <p:spPr>
          <a:xfrm>
            <a:off x="228600" y="10763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31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52" name="Picture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1125" y="3109913"/>
            <a:ext cx="1619250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3" name="Rectangle 6"/>
          <p:cNvSpPr/>
          <p:nvPr/>
        </p:nvSpPr>
        <p:spPr>
          <a:xfrm>
            <a:off x="228600" y="11334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34" name="Rectangle 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55" name="Picture 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7313" y="4171950"/>
            <a:ext cx="146685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6" name="Rectangle 9"/>
          <p:cNvSpPr/>
          <p:nvPr/>
        </p:nvSpPr>
        <p:spPr>
          <a:xfrm>
            <a:off x="228600" y="1143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37" name="Rectangle 1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58" name="Picture 1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57313" y="5172075"/>
            <a:ext cx="1971675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9" name="Rectangle 12"/>
          <p:cNvSpPr/>
          <p:nvPr/>
        </p:nvSpPr>
        <p:spPr>
          <a:xfrm>
            <a:off x="228600" y="1143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9240" name="Rectangle 1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61" name="Picture 1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14675" y="3100388"/>
            <a:ext cx="600075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42" name="Rectangle 1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243" name="Rectangle 17"/>
          <p:cNvSpPr/>
          <p:nvPr/>
        </p:nvSpPr>
        <p:spPr>
          <a:xfrm>
            <a:off x="0" y="5238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sz="8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244" name="Rectangle 1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66" name="Picture 18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57625" y="3109913"/>
            <a:ext cx="152400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46" name="Rectangle 2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9247" name="Rectangle 22"/>
          <p:cNvSpPr/>
          <p:nvPr/>
        </p:nvSpPr>
        <p:spPr>
          <a:xfrm>
            <a:off x="0" y="5238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248" name="Rectangle 2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9249" name="Rectangle 2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73" name="Picture 25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5225" y="4357688"/>
            <a:ext cx="1524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51" name="Rectangle 2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75" name="Picture 27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33700" y="4181475"/>
            <a:ext cx="638175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53" name="Rectangle 3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77" name="Picture 29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9000" y="5181600"/>
            <a:ext cx="800100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55" name="Rectangle 3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2079" name="Picture 31"/>
          <p:cNvPicPr>
            <a:picLocks noChangeAspect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7688" y="5181600"/>
            <a:ext cx="352425" cy="676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Повторення</a:t>
            </a:r>
            <a:endParaRPr kumimoji="0" lang="uk-UA" sz="43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30875" y="1285875"/>
            <a:ext cx="2484438" cy="1016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Picture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214563" y="1357313"/>
            <a:ext cx="2270125" cy="928687"/>
          </a:xfrm>
          <a:ln/>
        </p:spPr>
      </p:pic>
      <p:sp>
        <p:nvSpPr>
          <p:cNvPr id="8" name="Прямоугольник 7"/>
          <p:cNvSpPr/>
          <p:nvPr/>
        </p:nvSpPr>
        <p:spPr>
          <a:xfrm>
            <a:off x="1214438" y="2428875"/>
            <a:ext cx="408463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sz="2400" b="1" dirty="0">
                <a:solidFill>
                  <a:srgbClr val="922223"/>
                </a:solidFill>
                <a:latin typeface="Corbel" panose="020B0503020204020204" pitchFamily="34" charset="0"/>
              </a:rPr>
              <a:t>Обчисліть значення виразів:</a:t>
            </a:r>
          </a:p>
        </p:txBody>
      </p:sp>
      <p:sp>
        <p:nvSpPr>
          <p:cNvPr id="10247" name="Rectangle 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25" name="Picture 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68538" y="3068638"/>
            <a:ext cx="1619250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9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27" name="Picture 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36725" y="4071938"/>
            <a:ext cx="1971675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1" name="Rectangle 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29" name="Picture 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60563" y="5072063"/>
            <a:ext cx="1819275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3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31" name="Picture 7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300" y="3071813"/>
            <a:ext cx="304800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5" name="Rectangle 1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0257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35" name="Picture 11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2388" y="5072063"/>
            <a:ext cx="638175" cy="676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9" name="Rectangle 1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037" name="Picture 13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5084763"/>
            <a:ext cx="352425" cy="676275"/>
          </a:xfrm>
          <a:prstGeom prst="rect">
            <a:avLst/>
          </a:prstGeom>
          <a:noFill/>
          <a:ln w="9525">
            <a:noFill/>
          </a:ln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4051300" y="4091782"/>
                <a:ext cx="671979" cy="636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b="0" i="1" smtClean="0">
                          <a:latin typeface="Cambria Math"/>
                        </a:rPr>
                        <m:t>4</m:t>
                      </m:r>
                      <m:f>
                        <m:fPr>
                          <m:ctrlPr>
                            <a:rPr lang="uk-UA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uk-UA" b="0" i="1" smtClean="0">
                              <a:latin typeface="Cambria Math"/>
                            </a:rPr>
                            <m:t>29</m:t>
                          </m:r>
                        </m:den>
                      </m:f>
                    </m:oMath>
                  </m:oMathPara>
                </a14:m>
                <a:endParaRPr lang="uk-UA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300" y="4091782"/>
                <a:ext cx="671979" cy="636585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751" y="332656"/>
            <a:ext cx="7423150" cy="2154238"/>
          </a:xfrm>
        </p:spPr>
        <p:txBody>
          <a:bodyPr anchor="ctr">
            <a:normAutofit fontScale="9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Щоб додати (відняти) два дроби з різними знаменниками, треба звести їх до спільного знаменника, а потім застосувати правило додавання (віднімання) дробів з рівними знаменниками.</a:t>
            </a:r>
            <a:endParaRPr kumimoji="0" lang="uk-UA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270" name="Rectangle 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127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pic>
        <p:nvPicPr>
          <p:cNvPr id="1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7363" y="2906425"/>
            <a:ext cx="923925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Picture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83100" y="2901662"/>
            <a:ext cx="1238250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78500" y="2901662"/>
            <a:ext cx="304800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4488" y="4506625"/>
            <a:ext cx="1238250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1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27563" y="4530437"/>
            <a:ext cx="1238250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16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2963" y="4530437"/>
            <a:ext cx="304800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" name="Picture 22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54313" y="2901662"/>
            <a:ext cx="1628775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" name="Picture 24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5763" y="4520912"/>
            <a:ext cx="1628775" cy="685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77311"/>
            <a:ext cx="7499350" cy="1143000"/>
          </a:xfrm>
        </p:spPr>
        <p:txBody>
          <a:bodyPr anchor="ctr">
            <a:noAutofit/>
          </a:bodyPr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uk-UA" sz="4000" b="1" i="1" dirty="0" smtClean="0">
                <a:effectLst/>
              </a:rPr>
              <a:t>Обчислити</a:t>
            </a:r>
            <a:endParaRPr kumimoji="0" lang="uk-UA" sz="40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29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294" name="Rectangle 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296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298" name="Rectangle 1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300" name="Rectangle 1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302" name="Rectangle 1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Corbel" panose="020B0503020204020204" pitchFamily="34" charset="0"/>
            </a:endParaRPr>
          </a:p>
        </p:txBody>
      </p:sp>
      <p:sp>
        <p:nvSpPr>
          <p:cNvPr id="12306" name="Rectangle 2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12307" name="Rectangle 2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p:sp>
        <p:nvSpPr>
          <p:cNvPr id="12309" name="Rectangle 2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ru-RU" altLang="x-none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Прямоугольник 20"/>
              <p:cNvSpPr/>
              <p:nvPr/>
            </p:nvSpPr>
            <p:spPr>
              <a:xfrm>
                <a:off x="-324544" y="4869160"/>
                <a:ext cx="3600400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/>
                          </m:ctrlPr>
                        </m:fPr>
                        <m:num>
                          <m:r>
                            <a:rPr lang="uk-UA" i="1"/>
                            <m:t>4</m:t>
                          </m:r>
                        </m:num>
                        <m:den>
                          <m:r>
                            <a:rPr lang="uk-UA" i="1"/>
                            <m:t>5</m:t>
                          </m:r>
                        </m:den>
                      </m:f>
                      <m:r>
                        <a:rPr lang="uk-UA" i="1"/>
                        <m:t>+ </m:t>
                      </m:r>
                      <m:f>
                        <m:fPr>
                          <m:ctrlPr>
                            <a:rPr lang="ru-RU" i="1"/>
                          </m:ctrlPr>
                        </m:fPr>
                        <m:num>
                          <m:r>
                            <a:rPr lang="uk-UA" i="1"/>
                            <m:t>1</m:t>
                          </m:r>
                        </m:num>
                        <m:den>
                          <m:r>
                            <a:rPr lang="uk-UA" i="1"/>
                            <m:t>7</m:t>
                          </m:r>
                        </m:den>
                      </m:f>
                      <m:r>
                        <a:rPr lang="uk-UA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544" y="4869160"/>
                <a:ext cx="3600400" cy="612796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Прямоугольник 21"/>
              <p:cNvSpPr/>
              <p:nvPr/>
            </p:nvSpPr>
            <p:spPr>
              <a:xfrm>
                <a:off x="-324544" y="1453952"/>
                <a:ext cx="3600400" cy="612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/>
                          </m:ctrlPr>
                        </m:fPr>
                        <m:num>
                          <m:r>
                            <a:rPr lang="uk-UA" i="1"/>
                            <m:t>4</m:t>
                          </m:r>
                        </m:num>
                        <m:den>
                          <m:r>
                            <a:rPr lang="uk-UA" i="1"/>
                            <m:t>5</m:t>
                          </m:r>
                        </m:den>
                      </m:f>
                      <m:r>
                        <a:rPr lang="uk-UA" i="1"/>
                        <m:t>+</m:t>
                      </m:r>
                      <m:f>
                        <m:fPr>
                          <m:ctrlPr>
                            <a:rPr lang="ru-RU" i="1"/>
                          </m:ctrlPr>
                        </m:fPr>
                        <m:num>
                          <m:r>
                            <a:rPr lang="uk-UA" i="1"/>
                            <m:t>1</m:t>
                          </m:r>
                        </m:num>
                        <m:den>
                          <m:r>
                            <a:rPr lang="uk-UA" i="1"/>
                            <m:t>6</m:t>
                          </m:r>
                        </m:den>
                      </m:f>
                      <m:r>
                        <a:rPr lang="uk-UA" b="0" i="1" smtClean="0">
                          <a:latin typeface="Cambria Math"/>
                        </a:rPr>
                        <m:t>=</m:t>
                      </m:r>
                      <m:r>
                        <a:rPr lang="uk-UA" i="1" smtClean="0"/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544" y="1453952"/>
                <a:ext cx="3600400" cy="61279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Прямоугольник 22"/>
              <p:cNvSpPr/>
              <p:nvPr/>
            </p:nvSpPr>
            <p:spPr>
              <a:xfrm>
                <a:off x="971600" y="2302570"/>
                <a:ext cx="3600400" cy="8492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/>
                        </m:ctrlPr>
                      </m:fPr>
                      <m:num>
                        <m:r>
                          <a:rPr lang="uk-UA" sz="2000" b="1" i="1"/>
                          <m:t>𝟓</m:t>
                        </m:r>
                      </m:num>
                      <m:den>
                        <m:r>
                          <a:rPr lang="uk-UA" sz="2000" b="1" i="1"/>
                          <m:t>𝟖</m:t>
                        </m:r>
                      </m:den>
                    </m:f>
                    <m:r>
                      <a:rPr lang="uk-UA" sz="2000" b="1" i="1"/>
                      <m:t>−</m:t>
                    </m:r>
                    <m:f>
                      <m:fPr>
                        <m:ctrlPr>
                          <a:rPr lang="ru-RU" sz="2000" b="1" i="1"/>
                        </m:ctrlPr>
                      </m:fPr>
                      <m:num>
                        <m:r>
                          <a:rPr lang="uk-UA" sz="2000" b="1" i="1"/>
                          <m:t>𝟑</m:t>
                        </m:r>
                      </m:num>
                      <m:den>
                        <m:r>
                          <a:rPr lang="uk-UA" sz="2000" b="1" i="1"/>
                          <m:t>𝟕</m:t>
                        </m:r>
                      </m:den>
                    </m:f>
                  </m:oMath>
                </a14:m>
                <a:r>
                  <a:rPr lang="uk-UA" sz="2000" b="1" i="1" dirty="0" smtClean="0"/>
                  <a:t>=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1" i="1"/>
                        <m:t> 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302570"/>
                <a:ext cx="3600400" cy="849271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Прямоугольник 23"/>
              <p:cNvSpPr/>
              <p:nvPr/>
            </p:nvSpPr>
            <p:spPr>
              <a:xfrm>
                <a:off x="-324544" y="2766628"/>
                <a:ext cx="3600400" cy="9783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uk-UA" sz="2000" b="1" i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1" i="1"/>
                        <m:t> </m:t>
                      </m:r>
                      <m:f>
                        <m:fPr>
                          <m:ctrlPr>
                            <a:rPr lang="ru-RU" sz="2000" b="1" i="1"/>
                          </m:ctrlPr>
                        </m:fPr>
                        <m:num>
                          <m:r>
                            <a:rPr lang="uk-UA" sz="2000" b="1" i="1"/>
                            <m:t>𝟒</m:t>
                          </m:r>
                        </m:num>
                        <m:den>
                          <m:r>
                            <a:rPr lang="uk-UA" sz="2000" b="1" i="1"/>
                            <m:t>𝟗</m:t>
                          </m:r>
                        </m:den>
                      </m:f>
                      <m:r>
                        <a:rPr lang="uk-UA" sz="2000" b="1" i="1"/>
                        <m:t>+ </m:t>
                      </m:r>
                      <m:f>
                        <m:fPr>
                          <m:ctrlPr>
                            <a:rPr lang="ru-RU" sz="2000" b="1" i="1"/>
                          </m:ctrlPr>
                        </m:fPr>
                        <m:num>
                          <m:r>
                            <a:rPr lang="uk-UA" sz="2000" b="1" i="1"/>
                            <m:t>𝟏</m:t>
                          </m:r>
                          <m:r>
                            <a:rPr lang="uk-UA" sz="2000" b="1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uk-UA" sz="2000" b="1" i="1"/>
                            <m:t>𝟔</m:t>
                          </m:r>
                        </m:den>
                      </m:f>
                      <m:r>
                        <a:rPr lang="uk-UA" sz="2000" b="1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4544" y="2766628"/>
                <a:ext cx="3600400" cy="97834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Прямоугольник 24"/>
              <p:cNvSpPr/>
              <p:nvPr/>
            </p:nvSpPr>
            <p:spPr>
              <a:xfrm>
                <a:off x="-359390" y="4067338"/>
                <a:ext cx="3600400" cy="6365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/>
                          </m:ctrlPr>
                        </m:fPr>
                        <m:num>
                          <m:r>
                            <a:rPr lang="uk-UA" i="1"/>
                            <m:t>5</m:t>
                          </m:r>
                        </m:num>
                        <m:den>
                          <m:r>
                            <a:rPr lang="uk-UA" i="1"/>
                            <m:t>11</m:t>
                          </m:r>
                        </m:den>
                      </m:f>
                      <m:r>
                        <a:rPr lang="uk-UA" i="1"/>
                        <m:t>− </m:t>
                      </m:r>
                      <m:f>
                        <m:fPr>
                          <m:ctrlPr>
                            <a:rPr lang="ru-RU" i="1"/>
                          </m:ctrlPr>
                        </m:fPr>
                        <m:num>
                          <m:r>
                            <a:rPr lang="uk-UA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uk-UA" i="1"/>
                            <m:t>3</m:t>
                          </m:r>
                        </m:den>
                      </m:f>
                      <m:r>
                        <a:rPr lang="uk-UA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k-UA" i="1" dirty="0" smtClean="0"/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59390" y="4067338"/>
                <a:ext cx="3600400" cy="63658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Рисунок 5"/>
          <p:cNvPicPr>
            <a:picLocks noChangeAspect="1"/>
          </p:cNvPicPr>
          <p:nvPr/>
        </p:nvPicPr>
        <p:blipFill>
          <a:blip r:embed="rId2" cstate="print"/>
          <a:srcRect l="29295" t="25584" r="30035" b="17393"/>
          <a:stretch>
            <a:fillRect/>
          </a:stretch>
        </p:blipFill>
        <p:spPr>
          <a:xfrm>
            <a:off x="395536" y="0"/>
            <a:ext cx="7344816" cy="662516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627784" y="692696"/>
            <a:ext cx="3811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1200" cap="none" spc="0" normalizeH="0" baseline="0" noProof="0" dirty="0" smtClean="0">
                <a:ln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Century Gothic" panose="020B0502020202020204" pitchFamily="34" charset="0"/>
                <a:ea typeface="Cambria Math" panose="02040503050406030204" pitchFamily="18" charset="0"/>
                <a:cs typeface="+mn-cs"/>
              </a:rPr>
              <a:t>Колективна робота</a:t>
            </a:r>
            <a:endParaRPr kumimoji="0" lang="uk-UA" sz="2400" b="1" i="0" u="none" strike="noStrike" kern="1200" cap="none" spc="0" normalizeH="0" baseline="0" noProof="0" dirty="0">
              <a:ln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0B0F0"/>
              </a:solidFill>
              <a:effectLst/>
              <a:uLnTx/>
              <a:uFillTx/>
              <a:latin typeface="Century Gothic" panose="020B0502020202020204" pitchFamily="34" charset="0"/>
              <a:ea typeface="Cambria Math" panose="02040503050406030204" pitchFamily="18" charset="0"/>
              <a:cs typeface="+mn-c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/>
          <a:srcRect b="19978"/>
          <a:stretch/>
        </p:blipFill>
        <p:spPr>
          <a:xfrm>
            <a:off x="539552" y="1412776"/>
            <a:ext cx="813690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0962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71600" y="1556792"/>
            <a:ext cx="7992888" cy="1278170"/>
          </a:xfrm>
          <a:prstGeom prst="rect">
            <a:avLst/>
          </a:prstGeom>
          <a:blipFill rotWithShape="1">
            <a:blip r:embed="rId2" cstate="print"/>
            <a:stretch>
              <a:fillRect l="-915" r="-991"/>
            </a:stretch>
          </a:blipFill>
        </p:spPr>
        <p:txBody>
          <a:bodyPr/>
          <a:lstStyle/>
          <a:p>
            <a:r>
              <a:rPr lang="uk-UA">
                <a:noFill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332656"/>
            <a:ext cx="31683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71600" y="1556792"/>
            <a:ext cx="7992888" cy="1543628"/>
          </a:xfrm>
          <a:prstGeom prst="rect">
            <a:avLst/>
          </a:prstGeom>
          <a:blipFill rotWithShape="1">
            <a:blip r:embed="rId2" cstate="print"/>
            <a:stretch>
              <a:fillRect l="-1143" r="-1143" b="-5906"/>
            </a:stretch>
          </a:blipFill>
        </p:spPr>
        <p:txBody>
          <a:bodyPr/>
          <a:lstStyle/>
          <a:p>
            <a:r>
              <a:rPr lang="uk-UA">
                <a:noFill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476672"/>
            <a:ext cx="2818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101</Words>
  <Application>Microsoft Office PowerPoint</Application>
  <PresentationFormat>Экран (4:3)</PresentationFormat>
  <Paragraphs>30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Додавання і віднімання дробів з різними знаменниками </vt:lpstr>
      <vt:lpstr>Повторення</vt:lpstr>
      <vt:lpstr>Повторення</vt:lpstr>
      <vt:lpstr>Щоб додати (відняти) два дроби з різними знаменниками, треба звести їх до спільного знаменника, а потім застосувати правило додавання (віднімання) дробів з рівними знаменниками.</vt:lpstr>
      <vt:lpstr>Обчислити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Додавання і віднімання дробів з різними знаменниками</dc:title>
  <dc:creator>User</dc:creator>
  <cp:lastModifiedBy>User</cp:lastModifiedBy>
  <cp:revision>2</cp:revision>
  <dcterms:created xsi:type="dcterms:W3CDTF">2022-12-06T06:44:14Z</dcterms:created>
  <dcterms:modified xsi:type="dcterms:W3CDTF">2022-12-06T07:00:17Z</dcterms:modified>
</cp:coreProperties>
</file>