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258" r:id="rId2"/>
    <p:sldId id="285" r:id="rId3"/>
    <p:sldId id="379" r:id="rId4"/>
    <p:sldId id="259" r:id="rId5"/>
    <p:sldId id="332" r:id="rId6"/>
    <p:sldId id="362" r:id="rId7"/>
    <p:sldId id="363" r:id="rId8"/>
    <p:sldId id="364" r:id="rId9"/>
    <p:sldId id="297" r:id="rId10"/>
    <p:sldId id="381" r:id="rId11"/>
    <p:sldId id="382" r:id="rId12"/>
    <p:sldId id="383" r:id="rId13"/>
    <p:sldId id="338" r:id="rId14"/>
    <p:sldId id="371" r:id="rId15"/>
    <p:sldId id="384" r:id="rId16"/>
    <p:sldId id="385" r:id="rId17"/>
    <p:sldId id="372" r:id="rId18"/>
    <p:sldId id="373" r:id="rId19"/>
    <p:sldId id="374" r:id="rId20"/>
    <p:sldId id="375" r:id="rId21"/>
    <p:sldId id="376" r:id="rId22"/>
    <p:sldId id="266" r:id="rId23"/>
    <p:sldId id="365" r:id="rId24"/>
    <p:sldId id="345" r:id="rId25"/>
    <p:sldId id="273" r:id="rId26"/>
  </p:sldIdLst>
  <p:sldSz cx="8640763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27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660"/>
  </p:normalViewPr>
  <p:slideViewPr>
    <p:cSldViewPr>
      <p:cViewPr varScale="1">
        <p:scale>
          <a:sx n="86" d="100"/>
          <a:sy n="86" d="100"/>
        </p:scale>
        <p:origin x="1435" y="67"/>
      </p:cViewPr>
      <p:guideLst>
        <p:guide orient="horz" pos="2041"/>
        <p:guide pos="27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D9740-F747-4000-B91F-96081C290CEF}" type="datetimeFigureOut">
              <a:rPr lang="uk-UA" smtClean="0"/>
              <a:t>06.12.2022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70E78-3627-4DA2-A858-873D42E5E43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297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1pPr>
    <a:lvl2pPr marL="362880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2pPr>
    <a:lvl3pPr marL="725759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3pPr>
    <a:lvl4pPr marL="1088639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4pPr>
    <a:lvl5pPr marL="1451519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5pPr>
    <a:lvl6pPr marL="1814398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6pPr>
    <a:lvl7pPr marL="2177278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7pPr>
    <a:lvl8pPr marL="2540157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8pPr>
    <a:lvl9pPr marL="2903037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0E78-3627-4DA2-A858-873D42E5E43A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870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0E78-3627-4DA2-A858-873D42E5E43A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54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8640765" cy="64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1" y="0"/>
            <a:ext cx="2178193" cy="6480176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659" y="1060529"/>
            <a:ext cx="6230800" cy="2256061"/>
          </a:xfrm>
        </p:spPr>
        <p:txBody>
          <a:bodyPr anchor="b">
            <a:normAutofit/>
          </a:bodyPr>
          <a:lstStyle>
            <a:lvl1pPr algn="l">
              <a:defRPr sz="4536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659" y="3403592"/>
            <a:ext cx="6230800" cy="1564542"/>
          </a:xfrm>
        </p:spPr>
        <p:txBody>
          <a:bodyPr>
            <a:normAutofit/>
          </a:bodyPr>
          <a:lstStyle>
            <a:lvl1pPr marL="0" indent="0" algn="l">
              <a:buNone/>
              <a:defRPr sz="1890" cap="all" baseline="0">
                <a:solidFill>
                  <a:schemeClr val="tx2"/>
                </a:solidFill>
              </a:defRPr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1793" y="5112141"/>
            <a:ext cx="1944172" cy="345009"/>
          </a:xfrm>
        </p:spPr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95659" y="5112141"/>
            <a:ext cx="3632130" cy="34500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9971" y="5112139"/>
            <a:ext cx="546490" cy="345009"/>
          </a:xfrm>
        </p:spPr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64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45" y="4067510"/>
            <a:ext cx="7025124" cy="774215"/>
          </a:xfrm>
        </p:spPr>
        <p:txBody>
          <a:bodyPr anchor="b">
            <a:normAutofit/>
          </a:bodyPr>
          <a:lstStyle>
            <a:lvl1pPr>
              <a:defRPr sz="3024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8945" y="573016"/>
            <a:ext cx="7025124" cy="3117985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24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913" y="4841724"/>
            <a:ext cx="7024063" cy="644873"/>
          </a:xfrm>
        </p:spPr>
        <p:txBody>
          <a:bodyPr>
            <a:normAutofit/>
          </a:bodyPr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3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78" y="576015"/>
            <a:ext cx="7020588" cy="3240088"/>
          </a:xfrm>
        </p:spPr>
        <p:txBody>
          <a:bodyPr anchor="ctr">
            <a:normAutofit/>
          </a:bodyPr>
          <a:lstStyle>
            <a:lvl1pPr>
              <a:defRPr sz="3402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945" y="4176113"/>
            <a:ext cx="7019528" cy="1296034"/>
          </a:xfrm>
        </p:spPr>
        <p:txBody>
          <a:bodyPr anchor="ctr">
            <a:normAutofit/>
          </a:bodyPr>
          <a:lstStyle>
            <a:lvl1pPr marL="0" indent="0">
              <a:buNone/>
              <a:defRPr sz="1701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27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965" y="576016"/>
            <a:ext cx="6593084" cy="2597011"/>
          </a:xfrm>
        </p:spPr>
        <p:txBody>
          <a:bodyPr anchor="ctr">
            <a:normAutofit/>
          </a:bodyPr>
          <a:lstStyle>
            <a:lvl1pPr>
              <a:defRPr sz="3402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19463" y="3180140"/>
            <a:ext cx="6202964" cy="518724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945" y="4072474"/>
            <a:ext cx="7020622" cy="1407436"/>
          </a:xfrm>
        </p:spPr>
        <p:txBody>
          <a:bodyPr anchor="ctr">
            <a:normAutofit/>
          </a:bodyPr>
          <a:lstStyle>
            <a:lvl1pPr marL="0" indent="0">
              <a:buNone/>
              <a:defRPr sz="1701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8243" y="678876"/>
            <a:ext cx="432038" cy="552559"/>
          </a:xfrm>
          <a:prstGeom prst="rect">
            <a:avLst/>
          </a:prstGeom>
        </p:spPr>
        <p:txBody>
          <a:bodyPr vert="horz" lIns="86402" tIns="43201" rIns="86402" bIns="4320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559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387241" y="2612643"/>
            <a:ext cx="432038" cy="552559"/>
          </a:xfrm>
          <a:prstGeom prst="rect">
            <a:avLst/>
          </a:prstGeom>
        </p:spPr>
        <p:txBody>
          <a:bodyPr vert="horz" lIns="86402" tIns="43201" rIns="86402" bIns="4320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559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132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46" y="2016473"/>
            <a:ext cx="7020621" cy="2373451"/>
          </a:xfrm>
        </p:spPr>
        <p:txBody>
          <a:bodyPr anchor="b">
            <a:normAutofit/>
          </a:bodyPr>
          <a:lstStyle>
            <a:lvl1pPr>
              <a:defRPr sz="3402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912" y="4401053"/>
            <a:ext cx="7019561" cy="1077803"/>
          </a:xfrm>
        </p:spPr>
        <p:txBody>
          <a:bodyPr anchor="t">
            <a:normAutofit/>
          </a:bodyPr>
          <a:lstStyle>
            <a:lvl1pPr marL="0" indent="0">
              <a:buNone/>
              <a:defRPr sz="1701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17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8947" y="576015"/>
            <a:ext cx="7020619" cy="180004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08945" y="2527120"/>
            <a:ext cx="2265719" cy="64801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90" b="0" cap="all" baseline="0">
                <a:solidFill>
                  <a:schemeClr val="tx1"/>
                </a:solidFill>
              </a:defRPr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08946" y="3175138"/>
            <a:ext cx="2264545" cy="2297009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432008" indent="0">
              <a:buNone/>
              <a:defRPr sz="1134"/>
            </a:lvl2pPr>
            <a:lvl3pPr marL="864017" indent="0">
              <a:buNone/>
              <a:defRPr sz="945"/>
            </a:lvl3pPr>
            <a:lvl4pPr marL="1296025" indent="0">
              <a:buNone/>
              <a:defRPr sz="850"/>
            </a:lvl4pPr>
            <a:lvl5pPr marL="1728033" indent="0">
              <a:buNone/>
              <a:defRPr sz="850"/>
            </a:lvl5pPr>
            <a:lvl6pPr marL="2160041" indent="0">
              <a:buNone/>
              <a:defRPr sz="850"/>
            </a:lvl6pPr>
            <a:lvl7pPr marL="2592050" indent="0">
              <a:buNone/>
              <a:defRPr sz="850"/>
            </a:lvl7pPr>
            <a:lvl8pPr marL="3024058" indent="0">
              <a:buNone/>
              <a:defRPr sz="850"/>
            </a:lvl8pPr>
            <a:lvl9pPr marL="3456066" indent="0">
              <a:buNone/>
              <a:defRPr sz="8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99724" y="2530117"/>
            <a:ext cx="2256850" cy="64801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90" b="0" cap="all" baseline="0">
                <a:solidFill>
                  <a:schemeClr val="tx1"/>
                </a:solidFill>
              </a:defRPr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99724" y="3178135"/>
            <a:ext cx="2257482" cy="2297009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432008" indent="0">
              <a:buNone/>
              <a:defRPr sz="1134"/>
            </a:lvl2pPr>
            <a:lvl3pPr marL="864017" indent="0">
              <a:buNone/>
              <a:defRPr sz="945"/>
            </a:lvl3pPr>
            <a:lvl4pPr marL="1296025" indent="0">
              <a:buNone/>
              <a:defRPr sz="850"/>
            </a:lvl4pPr>
            <a:lvl5pPr marL="1728033" indent="0">
              <a:buNone/>
              <a:defRPr sz="850"/>
            </a:lvl5pPr>
            <a:lvl6pPr marL="2160041" indent="0">
              <a:buNone/>
              <a:defRPr sz="850"/>
            </a:lvl6pPr>
            <a:lvl7pPr marL="2592050" indent="0">
              <a:buNone/>
              <a:defRPr sz="850"/>
            </a:lvl7pPr>
            <a:lvl8pPr marL="3024058" indent="0">
              <a:buNone/>
              <a:defRPr sz="850"/>
            </a:lvl8pPr>
            <a:lvl9pPr marL="3456066" indent="0">
              <a:buNone/>
              <a:defRPr sz="8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65215" y="2527120"/>
            <a:ext cx="2264350" cy="64801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90" b="0" cap="all" baseline="0">
                <a:solidFill>
                  <a:schemeClr val="tx1"/>
                </a:solidFill>
              </a:defRPr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565215" y="3175138"/>
            <a:ext cx="2264350" cy="2297009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432008" indent="0">
              <a:buNone/>
              <a:defRPr sz="1134"/>
            </a:lvl2pPr>
            <a:lvl3pPr marL="864017" indent="0">
              <a:buNone/>
              <a:defRPr sz="945"/>
            </a:lvl3pPr>
            <a:lvl4pPr marL="1296025" indent="0">
              <a:buNone/>
              <a:defRPr sz="850"/>
            </a:lvl4pPr>
            <a:lvl5pPr marL="1728033" indent="0">
              <a:buNone/>
              <a:defRPr sz="850"/>
            </a:lvl5pPr>
            <a:lvl6pPr marL="2160041" indent="0">
              <a:buNone/>
              <a:defRPr sz="850"/>
            </a:lvl6pPr>
            <a:lvl7pPr marL="2592050" indent="0">
              <a:buNone/>
              <a:defRPr sz="850"/>
            </a:lvl7pPr>
            <a:lvl8pPr marL="3024058" indent="0">
              <a:buNone/>
              <a:defRPr sz="850"/>
            </a:lvl8pPr>
            <a:lvl9pPr marL="3456066" indent="0">
              <a:buNone/>
              <a:defRPr sz="8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02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08947" y="576015"/>
            <a:ext cx="7020619" cy="180004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08947" y="4161936"/>
            <a:ext cx="2264543" cy="544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90" b="0" cap="all" baseline="0">
                <a:solidFill>
                  <a:schemeClr val="tx1"/>
                </a:solidFill>
              </a:defRPr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08947" y="2520066"/>
            <a:ext cx="2264543" cy="1440039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701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08947" y="4706451"/>
            <a:ext cx="2264543" cy="772786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432008" indent="0">
              <a:buNone/>
              <a:defRPr sz="1134"/>
            </a:lvl2pPr>
            <a:lvl3pPr marL="864017" indent="0">
              <a:buNone/>
              <a:defRPr sz="945"/>
            </a:lvl3pPr>
            <a:lvl4pPr marL="1296025" indent="0">
              <a:buNone/>
              <a:defRPr sz="850"/>
            </a:lvl4pPr>
            <a:lvl5pPr marL="1728033" indent="0">
              <a:buNone/>
              <a:defRPr sz="850"/>
            </a:lvl5pPr>
            <a:lvl6pPr marL="2160041" indent="0">
              <a:buNone/>
              <a:defRPr sz="850"/>
            </a:lvl6pPr>
            <a:lvl7pPr marL="2592050" indent="0">
              <a:buNone/>
              <a:defRPr sz="850"/>
            </a:lvl7pPr>
            <a:lvl8pPr marL="3024058" indent="0">
              <a:buNone/>
              <a:defRPr sz="850"/>
            </a:lvl8pPr>
            <a:lvl9pPr marL="3456066" indent="0">
              <a:buNone/>
              <a:defRPr sz="8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81500" y="4161936"/>
            <a:ext cx="2268200" cy="544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90" b="0" cap="all" baseline="0">
                <a:solidFill>
                  <a:schemeClr val="tx1"/>
                </a:solidFill>
              </a:defRPr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81500" y="2520066"/>
            <a:ext cx="2267166" cy="1440039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701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80465" y="4706449"/>
            <a:ext cx="2268200" cy="765698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432008" indent="0">
              <a:buNone/>
              <a:defRPr sz="1134"/>
            </a:lvl2pPr>
            <a:lvl3pPr marL="864017" indent="0">
              <a:buNone/>
              <a:defRPr sz="945"/>
            </a:lvl3pPr>
            <a:lvl4pPr marL="1296025" indent="0">
              <a:buNone/>
              <a:defRPr sz="850"/>
            </a:lvl4pPr>
            <a:lvl5pPr marL="1728033" indent="0">
              <a:buNone/>
              <a:defRPr sz="850"/>
            </a:lvl5pPr>
            <a:lvl6pPr marL="2160041" indent="0">
              <a:buNone/>
              <a:defRPr sz="850"/>
            </a:lvl6pPr>
            <a:lvl7pPr marL="2592050" indent="0">
              <a:buNone/>
              <a:defRPr sz="850"/>
            </a:lvl7pPr>
            <a:lvl8pPr marL="3024058" indent="0">
              <a:buNone/>
              <a:defRPr sz="850"/>
            </a:lvl8pPr>
            <a:lvl9pPr marL="3456066" indent="0">
              <a:buNone/>
              <a:defRPr sz="8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65303" y="4161935"/>
            <a:ext cx="2261355" cy="544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90" b="0" cap="all" baseline="0">
                <a:solidFill>
                  <a:schemeClr val="tx1"/>
                </a:solidFill>
              </a:defRPr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565215" y="2520066"/>
            <a:ext cx="2264351" cy="1440039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701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565215" y="4706447"/>
            <a:ext cx="2264350" cy="765701"/>
          </a:xfrm>
        </p:spPr>
        <p:txBody>
          <a:bodyPr anchor="t">
            <a:normAutofit/>
          </a:bodyPr>
          <a:lstStyle>
            <a:lvl1pPr marL="0" indent="0">
              <a:buNone/>
              <a:defRPr sz="1323"/>
            </a:lvl1pPr>
            <a:lvl2pPr marL="432008" indent="0">
              <a:buNone/>
              <a:defRPr sz="1134"/>
            </a:lvl2pPr>
            <a:lvl3pPr marL="864017" indent="0">
              <a:buNone/>
              <a:defRPr sz="945"/>
            </a:lvl3pPr>
            <a:lvl4pPr marL="1296025" indent="0">
              <a:buNone/>
              <a:defRPr sz="850"/>
            </a:lvl4pPr>
            <a:lvl5pPr marL="1728033" indent="0">
              <a:buNone/>
              <a:defRPr sz="850"/>
            </a:lvl5pPr>
            <a:lvl6pPr marL="2160041" indent="0">
              <a:buNone/>
              <a:defRPr sz="850"/>
            </a:lvl6pPr>
            <a:lvl7pPr marL="2592050" indent="0">
              <a:buNone/>
              <a:defRPr sz="850"/>
            </a:lvl7pPr>
            <a:lvl8pPr marL="3024058" indent="0">
              <a:buNone/>
              <a:defRPr sz="850"/>
            </a:lvl8pPr>
            <a:lvl9pPr marL="3456066" indent="0">
              <a:buNone/>
              <a:defRPr sz="8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91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39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8567" y="576016"/>
            <a:ext cx="1420999" cy="4896133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945" y="576016"/>
            <a:ext cx="5491612" cy="4896133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77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08947" y="584442"/>
            <a:ext cx="7020619" cy="139711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08947" y="2125557"/>
            <a:ext cx="7020619" cy="334659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284899" y="5559153"/>
            <a:ext cx="1944172" cy="345009"/>
          </a:xfrm>
        </p:spPr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946" y="5559152"/>
            <a:ext cx="4421948" cy="345009"/>
          </a:xfrm>
        </p:spPr>
        <p:txBody>
          <a:bodyPr/>
          <a:lstStyle/>
          <a:p>
            <a:endParaRPr lang="ru-R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3076" y="5559151"/>
            <a:ext cx="546490" cy="345009"/>
          </a:xfrm>
        </p:spPr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8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45" y="1341039"/>
            <a:ext cx="7020620" cy="2695572"/>
          </a:xfrm>
        </p:spPr>
        <p:txBody>
          <a:bodyPr anchor="b">
            <a:normAutofit/>
          </a:bodyPr>
          <a:lstStyle>
            <a:lvl1pPr>
              <a:defRPr sz="3402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945" y="4180612"/>
            <a:ext cx="7020620" cy="1299036"/>
          </a:xfrm>
        </p:spPr>
        <p:txBody>
          <a:bodyPr>
            <a:normAutofit/>
          </a:bodyPr>
          <a:lstStyle>
            <a:lvl1pPr marL="0" indent="0">
              <a:buNone/>
              <a:defRPr sz="1701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8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945" y="2125556"/>
            <a:ext cx="3457432" cy="334659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4387" y="2125556"/>
            <a:ext cx="3455179" cy="334659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25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45" y="585018"/>
            <a:ext cx="7020620" cy="1396536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9525" y="2125556"/>
            <a:ext cx="3246853" cy="778521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268" b="0" cap="all" baseline="0">
                <a:solidFill>
                  <a:schemeClr val="tx1"/>
                </a:solidFill>
              </a:defRPr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8945" y="2904077"/>
            <a:ext cx="3457433" cy="256807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4965" y="2125555"/>
            <a:ext cx="3244600" cy="778521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268" b="0" cap="all" baseline="0">
                <a:solidFill>
                  <a:schemeClr val="tx1"/>
                </a:solidFill>
              </a:defRPr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74386" y="2904077"/>
            <a:ext cx="3455179" cy="256807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4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47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03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98" y="576016"/>
            <a:ext cx="2732866" cy="1549539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4323" y="560015"/>
            <a:ext cx="4175241" cy="4912133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698" y="2125556"/>
            <a:ext cx="2732866" cy="3346592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9E2B5-7CEA-44EF-88C7-34BAC4A5F44D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531AC-407C-4E17-B5E1-7A32AA0DEFA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1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948" y="576016"/>
            <a:ext cx="3547364" cy="1549540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66891" y="576016"/>
            <a:ext cx="3262675" cy="4896134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024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946" y="2125556"/>
            <a:ext cx="3547366" cy="3346592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4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8640765" cy="648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3502" y="0"/>
            <a:ext cx="8544163" cy="6480176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8947" y="584442"/>
            <a:ext cx="7020619" cy="1397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8947" y="2125557"/>
            <a:ext cx="7020619" cy="3346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84899" y="5559153"/>
            <a:ext cx="1944172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946" y="5559152"/>
            <a:ext cx="4421948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3076" y="5559151"/>
            <a:ext cx="54649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267C8C-F359-457B-950C-731C5EE42B4B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15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3402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120000"/>
        </a:lnSpc>
        <a:spcBef>
          <a:spcPts val="945"/>
        </a:spcBef>
        <a:buSzPct val="125000"/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120000"/>
        </a:lnSpc>
        <a:spcBef>
          <a:spcPts val="472"/>
        </a:spcBef>
        <a:buSzPct val="125000"/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120000"/>
        </a:lnSpc>
        <a:spcBef>
          <a:spcPts val="472"/>
        </a:spcBef>
        <a:buSzPct val="125000"/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120000"/>
        </a:lnSpc>
        <a:spcBef>
          <a:spcPts val="472"/>
        </a:spcBef>
        <a:buSzPct val="125000"/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120000"/>
        </a:lnSpc>
        <a:spcBef>
          <a:spcPts val="472"/>
        </a:spcBef>
        <a:buSzPct val="125000"/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120000"/>
        </a:lnSpc>
        <a:spcBef>
          <a:spcPts val="472"/>
        </a:spcBef>
        <a:buSzPct val="125000"/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120000"/>
        </a:lnSpc>
        <a:spcBef>
          <a:spcPts val="472"/>
        </a:spcBef>
        <a:buSzPct val="125000"/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120000"/>
        </a:lnSpc>
        <a:spcBef>
          <a:spcPts val="472"/>
        </a:spcBef>
        <a:buSzPct val="125000"/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120000"/>
        </a:lnSpc>
        <a:spcBef>
          <a:spcPts val="472"/>
        </a:spcBef>
        <a:buSzPct val="125000"/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ownloads\1 клас\Новая папка\bambini-dietro-il-cartello-259519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11268" r="5063" b="10879"/>
          <a:stretch/>
        </p:blipFill>
        <p:spPr bwMode="auto">
          <a:xfrm>
            <a:off x="1001645" y="935831"/>
            <a:ext cx="6480344" cy="41042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3"/>
          <p:cNvSpPr txBox="1">
            <a:spLocks/>
          </p:cNvSpPr>
          <p:nvPr/>
        </p:nvSpPr>
        <p:spPr>
          <a:xfrm>
            <a:off x="1382301" y="3342154"/>
            <a:ext cx="5154413" cy="1071710"/>
          </a:xfrm>
          <a:prstGeom prst="rect">
            <a:avLst/>
          </a:prstGeom>
        </p:spPr>
        <p:txBody>
          <a:bodyPr vert="horz" lIns="64806" tIns="32403" rIns="64806" bIns="3240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35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  <a:ea typeface="Batang" pitchFamily="18" charset="-127"/>
              </a:rPr>
              <a:t>         </a:t>
            </a:r>
            <a:r>
              <a:rPr lang="ru-RU" sz="3000" dirty="0" err="1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  <a:ea typeface="Batang" pitchFamily="18" charset="-127"/>
              </a:rPr>
              <a:t>Розв’язуємо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  <a:ea typeface="Batang" pitchFamily="18" charset="-127"/>
              </a:rPr>
              <a:t> </a:t>
            </a:r>
            <a:r>
              <a:rPr lang="ru-RU" sz="3000" dirty="0" err="1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  <a:ea typeface="Batang" pitchFamily="18" charset="-127"/>
              </a:rPr>
              <a:t>задачі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  <a:ea typeface="Batang" pitchFamily="18" charset="-127"/>
              </a:rPr>
              <a:t> </a:t>
            </a:r>
          </a:p>
          <a:p>
            <a:pPr marL="0" indent="0" algn="ctr">
              <a:buNone/>
            </a:pP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  <a:ea typeface="Batang" pitchFamily="18" charset="-127"/>
              </a:rPr>
              <a:t>           </a:t>
            </a:r>
            <a:r>
              <a:rPr lang="ru-RU" sz="3000" dirty="0" err="1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  <a:ea typeface="Batang" pitchFamily="18" charset="-127"/>
              </a:rPr>
              <a:t>різними</a:t>
            </a:r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Franklin Gothic Medium Cond" pitchFamily="34" charset="0"/>
                <a:ea typeface="Batang" pitchFamily="18" charset="-127"/>
              </a:rPr>
              <a:t> способами</a:t>
            </a:r>
          </a:p>
        </p:txBody>
      </p:sp>
      <p:sp>
        <p:nvSpPr>
          <p:cNvPr id="4" name="Объект 3"/>
          <p:cNvSpPr txBox="1">
            <a:spLocks/>
          </p:cNvSpPr>
          <p:nvPr/>
        </p:nvSpPr>
        <p:spPr>
          <a:xfrm>
            <a:off x="4218314" y="3035952"/>
            <a:ext cx="1428946" cy="612406"/>
          </a:xfrm>
          <a:prstGeom prst="rect">
            <a:avLst/>
          </a:prstGeom>
        </p:spPr>
        <p:txBody>
          <a:bodyPr vert="horz" lIns="64806" tIns="32403" rIns="64806" bIns="32403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68" u="sng" dirty="0">
                <a:latin typeface="Batang" pitchFamily="18" charset="-127"/>
                <a:ea typeface="Batang" pitchFamily="18" charset="-127"/>
              </a:rPr>
              <a:t>Урок 11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2F856FB-F820-49E7-BCDD-49BE64D3411F}"/>
              </a:ext>
            </a:extLst>
          </p:cNvPr>
          <p:cNvSpPr/>
          <p:nvPr/>
        </p:nvSpPr>
        <p:spPr>
          <a:xfrm>
            <a:off x="5010242" y="5077890"/>
            <a:ext cx="2751532" cy="619437"/>
          </a:xfrm>
          <a:prstGeom prst="rect">
            <a:avLst/>
          </a:prstGeom>
          <a:noFill/>
        </p:spPr>
        <p:txBody>
          <a:bodyPr wrap="none" lIns="64806" tIns="32403" rIns="64806" bIns="32403">
            <a:spAutoFit/>
          </a:bodyPr>
          <a:lstStyle/>
          <a:p>
            <a:pPr algn="ctr"/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Вчитель початкових класів</a:t>
            </a:r>
          </a:p>
          <a:p>
            <a:pPr algn="ctr"/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Саглай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С.В.</a:t>
            </a:r>
            <a:endParaRPr lang="uk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960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B5D23B-991A-4E40-99E3-237743863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2962" b="60197"/>
          <a:stretch/>
        </p:blipFill>
        <p:spPr>
          <a:xfrm>
            <a:off x="85476" y="645563"/>
            <a:ext cx="8469809" cy="484175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93D8B0-CB0B-4CF8-B0B6-1F6324B5A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332" y="647799"/>
            <a:ext cx="2514799" cy="1372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FC74-DE75-4B8C-8B20-CA53CDB27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682" y="1439887"/>
            <a:ext cx="3034098" cy="6952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1B26B-D5D5-474B-B7E6-1078A39B5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53" y="1439887"/>
            <a:ext cx="1953977" cy="6736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1E1860-893C-464C-BBDC-FDEDB8D2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3911053" y="992855"/>
            <a:ext cx="409328" cy="519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545C98-AC51-46FE-877A-D300EB3670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31949" y="2303983"/>
            <a:ext cx="432048" cy="5390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CA86F7-F890-4BF7-882A-7AC9201510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987658" y="2303983"/>
            <a:ext cx="432048" cy="5390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E7655D-6443-4602-A216-8D6E988276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872109" y="2303983"/>
            <a:ext cx="432048" cy="5390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7F85CB-CA0A-4CFE-B5AB-B8CD8D4A6C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1203682" y="2303982"/>
            <a:ext cx="432048" cy="5390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B54B1B-D4A3-4AA5-A67A-4D8CA73AC0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087412" y="2303982"/>
            <a:ext cx="432048" cy="5390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5A8D16-214F-4AFE-A4ED-A5D3277F1F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2321888" y="2301542"/>
            <a:ext cx="432048" cy="5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7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12069" y="902499"/>
            <a:ext cx="5976664" cy="663439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Математичний диктант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Downloads\1 клас\Новая папка\18458934-Illustration-of-a-young-lady-beside-an-empty-signboard-on-a-white-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2206" y="2404139"/>
            <a:ext cx="2454101" cy="25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0AAC66-CBE1-4526-A376-47AA8C084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5" t="17801" r="23226" b="10801"/>
          <a:stretch/>
        </p:blipFill>
        <p:spPr>
          <a:xfrm>
            <a:off x="4116246" y="1658040"/>
            <a:ext cx="2347555" cy="31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9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>
            <a:extLst>
              <a:ext uri="{FF2B5EF4-FFF2-40B4-BE49-F238E27FC236}">
                <a16:creationId xmlns:a16="http://schemas.microsoft.com/office/drawing/2014/main" id="{63DE94DE-9111-4F0B-B5B5-FC74A9ED95E7}"/>
              </a:ext>
            </a:extLst>
          </p:cNvPr>
          <p:cNvSpPr/>
          <p:nvPr/>
        </p:nvSpPr>
        <p:spPr>
          <a:xfrm>
            <a:off x="1245308" y="1151855"/>
            <a:ext cx="6150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Знайти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різницю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чисел 56 і 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F1BA19-B66A-43D3-9E2D-E3955BEF100B}"/>
              </a:ext>
            </a:extLst>
          </p:cNvPr>
          <p:cNvSpPr/>
          <p:nvPr/>
        </p:nvSpPr>
        <p:spPr>
          <a:xfrm>
            <a:off x="1296045" y="1943943"/>
            <a:ext cx="5209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Знайти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суму чисел 9 і 8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34ED93-D156-4CE7-B229-29912F6B7274}"/>
              </a:ext>
            </a:extLst>
          </p:cNvPr>
          <p:cNvSpPr/>
          <p:nvPr/>
        </p:nvSpPr>
        <p:spPr>
          <a:xfrm>
            <a:off x="1305815" y="2736031"/>
            <a:ext cx="4993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числа 13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відняти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82DDE9-A7AE-4F97-A680-CEAD1F25A484}"/>
              </a:ext>
            </a:extLst>
          </p:cNvPr>
          <p:cNvSpPr/>
          <p:nvPr/>
        </p:nvSpPr>
        <p:spPr>
          <a:xfrm>
            <a:off x="1403918" y="3528119"/>
            <a:ext cx="4797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До числа 40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додати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5B2403A-D902-452C-B2F4-DCFF30B4FABC}"/>
              </a:ext>
            </a:extLst>
          </p:cNvPr>
          <p:cNvSpPr/>
          <p:nvPr/>
        </p:nvSpPr>
        <p:spPr>
          <a:xfrm>
            <a:off x="1414042" y="4464223"/>
            <a:ext cx="4797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До числа 15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додати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1308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>
            <a:extLst>
              <a:ext uri="{FF2B5EF4-FFF2-40B4-BE49-F238E27FC236}">
                <a16:creationId xmlns:a16="http://schemas.microsoft.com/office/drawing/2014/main" id="{4C59BAD7-A929-4CB1-8225-41981537A049}"/>
              </a:ext>
            </a:extLst>
          </p:cNvPr>
          <p:cNvSpPr/>
          <p:nvPr/>
        </p:nvSpPr>
        <p:spPr>
          <a:xfrm>
            <a:off x="2304157" y="2593756"/>
            <a:ext cx="3775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58  17  18  43  19</a:t>
            </a:r>
          </a:p>
        </p:txBody>
      </p:sp>
    </p:spTree>
    <p:extLst>
      <p:ext uri="{BB962C8B-B14F-4D97-AF65-F5344CB8AC3E}">
        <p14:creationId xmlns:p14="http://schemas.microsoft.com/office/powerpoint/2010/main" val="2692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B93AF28D-0C24-436B-91CB-E7AA2444D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801" t="14925" r="879" b="65672"/>
          <a:stretch/>
        </p:blipFill>
        <p:spPr>
          <a:xfrm>
            <a:off x="619401" y="1439887"/>
            <a:ext cx="7648405" cy="93610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55416A-93FC-4C01-8734-1FB15737F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02" y="143743"/>
            <a:ext cx="7401958" cy="7240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B61092-2EB6-4FBE-AB90-A9DFEEAC0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473" y="3045782"/>
            <a:ext cx="1515816" cy="15216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859B6E-17B9-4BE9-B912-A745A2E6A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41" y="2641892"/>
            <a:ext cx="2829320" cy="29245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7D8EE7-5A4F-4AFE-89A1-E65C223B1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501" y="2641892"/>
            <a:ext cx="2724530" cy="3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14CA53-0837-403F-88F1-3F210B0635A6}"/>
              </a:ext>
            </a:extLst>
          </p:cNvPr>
          <p:cNvSpPr txBox="1"/>
          <p:nvPr/>
        </p:nvSpPr>
        <p:spPr>
          <a:xfrm>
            <a:off x="687333" y="1587019"/>
            <a:ext cx="7776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 бензобаку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машини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19 л бензину. 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понеділок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витратили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10 л бензину, а 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вівторок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7 л.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Скільки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літрів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бензину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залишилось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у баку? 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FABF9-6D4E-4385-8928-BBCFF0ECBC46}"/>
              </a:ext>
            </a:extLst>
          </p:cNvPr>
          <p:cNvSpPr txBox="1"/>
          <p:nvPr/>
        </p:nvSpPr>
        <p:spPr>
          <a:xfrm>
            <a:off x="719981" y="3671842"/>
            <a:ext cx="7776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 бензобаку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машини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2 л бензину. 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п’ятницю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долили 9 л, а 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неділю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ще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6 л бензину.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Скільки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літрів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бензину стало в баку?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C7E6F2-E7FA-4E97-BC58-E25352036FF3}"/>
              </a:ext>
            </a:extLst>
          </p:cNvPr>
          <p:cNvSpPr txBox="1"/>
          <p:nvPr/>
        </p:nvSpPr>
        <p:spPr>
          <a:xfrm>
            <a:off x="863997" y="240860"/>
            <a:ext cx="7560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Зістав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подані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задачи.</a:t>
            </a:r>
          </a:p>
          <a:p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змінилося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Як </a:t>
            </a:r>
            <a:r>
              <a:rPr 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ця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зміна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вплине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розв’язання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9815AD-483F-4672-9693-B0947292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69" y="470374"/>
            <a:ext cx="8271611" cy="858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DDFC4D-205D-448C-9937-BE1DE7C1141E}"/>
              </a:ext>
            </a:extLst>
          </p:cNvPr>
          <p:cNvSpPr txBox="1"/>
          <p:nvPr/>
        </p:nvSpPr>
        <p:spPr>
          <a:xfrm>
            <a:off x="575965" y="1583903"/>
            <a:ext cx="7920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 кожного плану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розв’язування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задачі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добери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вираз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B7DC51-55C4-4534-9F8F-B7B92E27C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69" y="2372795"/>
            <a:ext cx="3934374" cy="20005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17B43C-B403-4B11-A059-B32D1EDB6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309" y="2360858"/>
            <a:ext cx="3896269" cy="1971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B7F06F-8325-46BE-92D4-4B36A608BC4E}"/>
              </a:ext>
            </a:extLst>
          </p:cNvPr>
          <p:cNvSpPr txBox="1"/>
          <p:nvPr/>
        </p:nvSpPr>
        <p:spPr>
          <a:xfrm>
            <a:off x="1154556" y="4819892"/>
            <a:ext cx="2232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/>
              <a:t>а) (2 + 9) + 6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D1CFC-8773-47B9-99B9-C7D7B0CCA400}"/>
              </a:ext>
            </a:extLst>
          </p:cNvPr>
          <p:cNvSpPr txBox="1"/>
          <p:nvPr/>
        </p:nvSpPr>
        <p:spPr>
          <a:xfrm>
            <a:off x="4967736" y="4811846"/>
            <a:ext cx="2497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/>
              <a:t>б) 2 + (9 + 6)</a:t>
            </a:r>
          </a:p>
        </p:txBody>
      </p:sp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44270D7D-B029-4B88-8E81-70E8E0FF36F7}"/>
              </a:ext>
            </a:extLst>
          </p:cNvPr>
          <p:cNvCxnSpPr/>
          <p:nvPr/>
        </p:nvCxnSpPr>
        <p:spPr>
          <a:xfrm>
            <a:off x="3168253" y="4389144"/>
            <a:ext cx="2736304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 зі стрілкою 16">
            <a:extLst>
              <a:ext uri="{FF2B5EF4-FFF2-40B4-BE49-F238E27FC236}">
                <a16:creationId xmlns:a16="http://schemas.microsoft.com/office/drawing/2014/main" id="{1BC1C80A-EE30-4E02-83D3-A5B095999AF6}"/>
              </a:ext>
            </a:extLst>
          </p:cNvPr>
          <p:cNvCxnSpPr/>
          <p:nvPr/>
        </p:nvCxnSpPr>
        <p:spPr>
          <a:xfrm flipH="1">
            <a:off x="2569871" y="4389144"/>
            <a:ext cx="3096344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25E9F1-2611-4C4E-9BEF-92C358C1064F}"/>
              </a:ext>
            </a:extLst>
          </p:cNvPr>
          <p:cNvSpPr txBox="1"/>
          <p:nvPr/>
        </p:nvSpPr>
        <p:spPr>
          <a:xfrm>
            <a:off x="431948" y="5513092"/>
            <a:ext cx="8023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Прочитай </a:t>
            </a:r>
            <a:r>
              <a:rPr lang="ru-RU" dirty="0" err="1"/>
              <a:t>кожний</a:t>
            </a:r>
            <a:r>
              <a:rPr lang="ru-RU" dirty="0"/>
              <a:t> </a:t>
            </a:r>
            <a:r>
              <a:rPr lang="ru-RU" dirty="0" err="1"/>
              <a:t>вираз</a:t>
            </a:r>
            <a:r>
              <a:rPr lang="ru-RU" dirty="0"/>
              <a:t>.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вирази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? </a:t>
            </a:r>
            <a:r>
              <a:rPr lang="ru-RU" dirty="0" err="1"/>
              <a:t>Який</a:t>
            </a:r>
            <a:r>
              <a:rPr lang="ru-RU" dirty="0"/>
              <a:t> знак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поставити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ними? </a:t>
            </a:r>
            <a:r>
              <a:rPr lang="ru-RU" dirty="0" err="1"/>
              <a:t>Прокоментуй</a:t>
            </a:r>
            <a:r>
              <a:rPr lang="ru-RU" dirty="0"/>
              <a:t>, як </a:t>
            </a:r>
            <a:r>
              <a:rPr lang="ru-RU" dirty="0" err="1"/>
              <a:t>додати</a:t>
            </a:r>
            <a:r>
              <a:rPr lang="ru-RU" dirty="0"/>
              <a:t> число до </a:t>
            </a:r>
            <a:r>
              <a:rPr lang="ru-RU" dirty="0" err="1"/>
              <a:t>суми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55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A29DAC-FDCE-4162-9B8A-2471755F9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6" t="15925" r="47500" b="75185"/>
          <a:stretch/>
        </p:blipFill>
        <p:spPr>
          <a:xfrm>
            <a:off x="143917" y="2447999"/>
            <a:ext cx="8184904" cy="1584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8BEC43-1ACA-437A-BFC7-F18F6FA12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41" y="575791"/>
            <a:ext cx="4523425" cy="10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2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F1026-B2DB-48C4-9E80-479214CA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уханка _Крокуй до укриття_. Світлана Ройз, ТНМК">
            <a:hlinkClick r:id="" action="ppaction://media"/>
            <a:extLst>
              <a:ext uri="{FF2B5EF4-FFF2-40B4-BE49-F238E27FC236}">
                <a16:creationId xmlns:a16="http://schemas.microsoft.com/office/drawing/2014/main" id="{9DBD1C50-F2C4-44E5-A08E-5A9FD0E8A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743" y="0"/>
            <a:ext cx="8918248" cy="6480175"/>
          </a:xfrm>
        </p:spPr>
      </p:pic>
    </p:spTree>
    <p:extLst>
      <p:ext uri="{BB962C8B-B14F-4D97-AF65-F5344CB8AC3E}">
        <p14:creationId xmlns:p14="http://schemas.microsoft.com/office/powerpoint/2010/main" val="11041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Місце для вмісту 10">
            <a:extLst>
              <a:ext uri="{FF2B5EF4-FFF2-40B4-BE49-F238E27FC236}">
                <a16:creationId xmlns:a16="http://schemas.microsoft.com/office/drawing/2014/main" id="{27987E1F-1D3E-42AA-9C2E-3CE7790BC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3139" y="1489789"/>
            <a:ext cx="2067213" cy="233395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88A698-2B7C-4CCF-8A64-7497191A2A2B}"/>
              </a:ext>
            </a:extLst>
          </p:cNvPr>
          <p:cNvSpPr txBox="1"/>
          <p:nvPr/>
        </p:nvSpPr>
        <p:spPr>
          <a:xfrm>
            <a:off x="1008013" y="361695"/>
            <a:ext cx="7308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Поясни </a:t>
            </a:r>
            <a:r>
              <a:rPr lang="ru-RU" sz="2400" dirty="0" err="1"/>
              <a:t>розв’язання</a:t>
            </a:r>
            <a:r>
              <a:rPr lang="ru-RU" sz="2400" dirty="0"/>
              <a:t> </a:t>
            </a:r>
            <a:r>
              <a:rPr lang="ru-RU" sz="2400" dirty="0" err="1"/>
              <a:t>задачі</a:t>
            </a:r>
            <a:r>
              <a:rPr lang="ru-RU" sz="2400" dirty="0"/>
              <a:t> </a:t>
            </a:r>
            <a:r>
              <a:rPr lang="ru-RU" sz="2400" dirty="0" err="1"/>
              <a:t>різними</a:t>
            </a:r>
            <a:r>
              <a:rPr lang="ru-RU" sz="2400" dirty="0"/>
              <a:t> способами за </a:t>
            </a:r>
            <a:r>
              <a:rPr lang="ru-RU" sz="2400" dirty="0" err="1"/>
              <a:t>поданими</a:t>
            </a:r>
            <a:r>
              <a:rPr lang="ru-RU" sz="2400" dirty="0"/>
              <a:t> схемами</a:t>
            </a:r>
            <a:endParaRPr lang="uk-U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19EF8-9661-4455-81D4-0842E73576DF}"/>
              </a:ext>
            </a:extLst>
          </p:cNvPr>
          <p:cNvSpPr txBox="1"/>
          <p:nvPr/>
        </p:nvSpPr>
        <p:spPr>
          <a:xfrm>
            <a:off x="355586" y="1871935"/>
            <a:ext cx="575406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2"/>
                </a:solidFill>
              </a:rPr>
              <a:t>Дідусь</a:t>
            </a:r>
            <a:r>
              <a:rPr lang="ru-RU" sz="2400" dirty="0">
                <a:solidFill>
                  <a:schemeClr val="bg2"/>
                </a:solidFill>
              </a:rPr>
              <a:t> посадив у садку 7 </a:t>
            </a:r>
            <a:r>
              <a:rPr lang="ru-RU" sz="2400" dirty="0" err="1">
                <a:solidFill>
                  <a:schemeClr val="bg2"/>
                </a:solidFill>
              </a:rPr>
              <a:t>кущів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аґрусу</a:t>
            </a:r>
            <a:r>
              <a:rPr lang="ru-RU" sz="2400" dirty="0">
                <a:solidFill>
                  <a:schemeClr val="bg2"/>
                </a:solidFill>
              </a:rPr>
              <a:t> і  9  </a:t>
            </a:r>
            <a:r>
              <a:rPr lang="ru-RU" sz="2400" dirty="0" err="1">
                <a:solidFill>
                  <a:schemeClr val="bg2"/>
                </a:solidFill>
              </a:rPr>
              <a:t>кущів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малини</a:t>
            </a:r>
            <a:r>
              <a:rPr lang="ru-RU" sz="2400" dirty="0">
                <a:solidFill>
                  <a:schemeClr val="bg2"/>
                </a:solidFill>
              </a:rPr>
              <a:t>. </a:t>
            </a:r>
            <a:r>
              <a:rPr lang="ru-RU" sz="2400" dirty="0" err="1">
                <a:solidFill>
                  <a:schemeClr val="bg2"/>
                </a:solidFill>
              </a:rPr>
              <a:t>Узимку</a:t>
            </a:r>
            <a:r>
              <a:rPr lang="ru-RU" sz="2400" dirty="0">
                <a:solidFill>
                  <a:schemeClr val="bg2"/>
                </a:solidFill>
              </a:rPr>
              <a:t> 3 </a:t>
            </a:r>
            <a:r>
              <a:rPr lang="ru-RU" sz="2400" dirty="0" err="1">
                <a:solidFill>
                  <a:schemeClr val="bg2"/>
                </a:solidFill>
              </a:rPr>
              <a:t>кущі</a:t>
            </a:r>
            <a:r>
              <a:rPr lang="ru-RU" sz="2400" dirty="0">
                <a:solidFill>
                  <a:schemeClr val="bg2"/>
                </a:solidFill>
              </a:rPr>
              <a:t> замерзли. </a:t>
            </a:r>
            <a:r>
              <a:rPr lang="ru-RU" sz="2400" dirty="0" err="1">
                <a:solidFill>
                  <a:schemeClr val="bg2"/>
                </a:solidFill>
              </a:rPr>
              <a:t>Скільки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кущів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залишилося</a:t>
            </a:r>
            <a:r>
              <a:rPr lang="ru-RU" sz="2400" dirty="0">
                <a:solidFill>
                  <a:schemeClr val="bg2"/>
                </a:solidFill>
              </a:rPr>
              <a:t> </a:t>
            </a:r>
            <a:r>
              <a:rPr lang="ru-RU" sz="2400" dirty="0" err="1">
                <a:solidFill>
                  <a:schemeClr val="bg2"/>
                </a:solidFill>
              </a:rPr>
              <a:t>рости</a:t>
            </a:r>
            <a:r>
              <a:rPr lang="ru-RU" sz="2400" dirty="0">
                <a:solidFill>
                  <a:schemeClr val="bg2"/>
                </a:solidFill>
              </a:rPr>
              <a:t> в садку?</a:t>
            </a:r>
            <a:endParaRPr lang="uk-UA" sz="2400" dirty="0">
              <a:solidFill>
                <a:schemeClr val="bg2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45FC83-F94C-43C1-83EF-389BEDA5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05" y="4152356"/>
            <a:ext cx="1762371" cy="13813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9E113C-97FD-4976-8B16-0CE5FE892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394" y="4219040"/>
            <a:ext cx="1752845" cy="12479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DA95F5-8A90-497E-8FC9-EA1A43B2F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316" y="4209514"/>
            <a:ext cx="1638529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2 клас\Новая папка\1409817695_ytoa9zqp1xbnep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45" y="359767"/>
            <a:ext cx="6365310" cy="538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6BD3F199-36C4-4919-BAB9-81259E766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288" y="2682875"/>
            <a:ext cx="6010275" cy="247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Не просто </a:t>
            </a:r>
            <a:r>
              <a:rPr lang="ru-RU" sz="2800" dirty="0" err="1">
                <a:solidFill>
                  <a:srgbClr val="0070C0"/>
                </a:solidFill>
              </a:rPr>
              <a:t>слухати</a:t>
            </a:r>
            <a:r>
              <a:rPr lang="ru-RU" sz="2800" dirty="0">
                <a:solidFill>
                  <a:srgbClr val="0070C0"/>
                </a:solidFill>
              </a:rPr>
              <a:t>, а </a:t>
            </a:r>
            <a:r>
              <a:rPr lang="ru-RU" sz="2800" dirty="0" err="1">
                <a:solidFill>
                  <a:srgbClr val="0070C0"/>
                </a:solidFill>
              </a:rPr>
              <a:t>чути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>
                <a:solidFill>
                  <a:srgbClr val="0070C0"/>
                </a:solidFill>
              </a:rPr>
              <a:t>Не просто </a:t>
            </a:r>
            <a:r>
              <a:rPr lang="ru-RU" sz="2800" dirty="0" err="1">
                <a:solidFill>
                  <a:srgbClr val="0070C0"/>
                </a:solidFill>
              </a:rPr>
              <a:t>дивитися</a:t>
            </a:r>
            <a:r>
              <a:rPr lang="ru-RU" sz="2800" dirty="0">
                <a:solidFill>
                  <a:srgbClr val="0070C0"/>
                </a:solidFill>
              </a:rPr>
              <a:t>, а </a:t>
            </a:r>
            <a:r>
              <a:rPr lang="ru-RU" sz="2800" dirty="0" err="1">
                <a:solidFill>
                  <a:srgbClr val="0070C0"/>
                </a:solidFill>
              </a:rPr>
              <a:t>бачити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>
                <a:solidFill>
                  <a:srgbClr val="0070C0"/>
                </a:solidFill>
              </a:rPr>
              <a:t>Не просто </a:t>
            </a:r>
            <a:r>
              <a:rPr lang="ru-RU" sz="2800" dirty="0" err="1">
                <a:solidFill>
                  <a:srgbClr val="0070C0"/>
                </a:solidFill>
              </a:rPr>
              <a:t>відповідати</a:t>
            </a:r>
            <a:r>
              <a:rPr lang="ru-RU" sz="2800" dirty="0">
                <a:solidFill>
                  <a:srgbClr val="0070C0"/>
                </a:solidFill>
              </a:rPr>
              <a:t>, а </a:t>
            </a:r>
            <a:r>
              <a:rPr lang="ru-RU" sz="2800" dirty="0" err="1">
                <a:solidFill>
                  <a:srgbClr val="0070C0"/>
                </a:solidFill>
              </a:rPr>
              <a:t>міркувати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>
                <a:solidFill>
                  <a:srgbClr val="0070C0"/>
                </a:solidFill>
              </a:rPr>
              <a:t>Дружно і </a:t>
            </a:r>
            <a:r>
              <a:rPr lang="ru-RU" sz="2800" dirty="0" err="1">
                <a:solidFill>
                  <a:srgbClr val="0070C0"/>
                </a:solidFill>
              </a:rPr>
              <a:t>плідно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 err="1">
                <a:solidFill>
                  <a:srgbClr val="0070C0"/>
                </a:solidFill>
              </a:rPr>
              <a:t>працювати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11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E66D75-D45B-4050-AB7D-D6C65383C59A}"/>
              </a:ext>
            </a:extLst>
          </p:cNvPr>
          <p:cNvSpPr txBox="1"/>
          <p:nvPr/>
        </p:nvSpPr>
        <p:spPr>
          <a:xfrm>
            <a:off x="808947" y="59566"/>
            <a:ext cx="7471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/>
              <a:t>Розглянь</a:t>
            </a:r>
            <a:r>
              <a:rPr lang="ru-RU" sz="2800" dirty="0"/>
              <a:t>, у </a:t>
            </a:r>
            <a:r>
              <a:rPr lang="ru-RU" sz="2800" dirty="0" err="1"/>
              <a:t>якому</a:t>
            </a:r>
            <a:r>
              <a:rPr lang="ru-RU" sz="2800" dirty="0"/>
              <a:t> порядку </a:t>
            </a:r>
            <a:r>
              <a:rPr lang="ru-RU" sz="2800" dirty="0" err="1"/>
              <a:t>виконали</a:t>
            </a:r>
            <a:r>
              <a:rPr lang="ru-RU" sz="2800" dirty="0"/>
              <a:t> </a:t>
            </a:r>
            <a:r>
              <a:rPr lang="ru-RU" sz="2800" dirty="0" err="1"/>
              <a:t>дії</a:t>
            </a:r>
            <a:r>
              <a:rPr lang="ru-RU" sz="2800" dirty="0"/>
              <a:t>. Поясни, як </a:t>
            </a:r>
            <a:r>
              <a:rPr lang="ru-RU" sz="2800" dirty="0" err="1"/>
              <a:t>слід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виконувати</a:t>
            </a:r>
            <a:r>
              <a:rPr lang="ru-RU" sz="2800" dirty="0"/>
              <a:t>. </a:t>
            </a:r>
            <a:r>
              <a:rPr lang="ru-RU" sz="2800" dirty="0" err="1"/>
              <a:t>Виправ</a:t>
            </a:r>
            <a:r>
              <a:rPr lang="ru-RU" sz="2800" dirty="0"/>
              <a:t> </a:t>
            </a:r>
            <a:r>
              <a:rPr lang="ru-RU" sz="2800" dirty="0" err="1"/>
              <a:t>помилки</a:t>
            </a:r>
            <a:r>
              <a:rPr lang="ru-RU" sz="2800" dirty="0"/>
              <a:t>.</a:t>
            </a:r>
            <a:endParaRPr lang="uk-UA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06A6F-842C-4547-BEAC-C0672DB37467}"/>
              </a:ext>
            </a:extLst>
          </p:cNvPr>
          <p:cNvSpPr txBox="1"/>
          <p:nvPr/>
        </p:nvSpPr>
        <p:spPr>
          <a:xfrm flipH="1">
            <a:off x="215925" y="1871935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98 – 12 + (11 – 7)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C3158-DA6B-44FD-9667-BB36C0FA1E68}"/>
              </a:ext>
            </a:extLst>
          </p:cNvPr>
          <p:cNvSpPr txBox="1"/>
          <p:nvPr/>
        </p:nvSpPr>
        <p:spPr>
          <a:xfrm>
            <a:off x="4571034" y="1871935"/>
            <a:ext cx="4040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(16 – 9)+8 –(12 – 5)=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C0DA6-2011-4477-836E-FCE2CD711296}"/>
              </a:ext>
            </a:extLst>
          </p:cNvPr>
          <p:cNvSpPr txBox="1"/>
          <p:nvPr/>
        </p:nvSpPr>
        <p:spPr>
          <a:xfrm>
            <a:off x="2448173" y="176938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0E3739-0362-4BF6-BFBB-AFA399760FDE}"/>
              </a:ext>
            </a:extLst>
          </p:cNvPr>
          <p:cNvSpPr txBox="1"/>
          <p:nvPr/>
        </p:nvSpPr>
        <p:spPr>
          <a:xfrm>
            <a:off x="5184477" y="178395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B8CD8F-EFBF-4F2A-9E0D-46AD5E186299}"/>
              </a:ext>
            </a:extLst>
          </p:cNvPr>
          <p:cNvSpPr txBox="1"/>
          <p:nvPr/>
        </p:nvSpPr>
        <p:spPr>
          <a:xfrm>
            <a:off x="7128693" y="175927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E6F62F-A02B-47ED-B6A8-E4D642CDE719}"/>
              </a:ext>
            </a:extLst>
          </p:cNvPr>
          <p:cNvSpPr txBox="1"/>
          <p:nvPr/>
        </p:nvSpPr>
        <p:spPr>
          <a:xfrm>
            <a:off x="768717" y="178069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E42F4F-6A0E-467C-9103-2F9C03317B67}"/>
              </a:ext>
            </a:extLst>
          </p:cNvPr>
          <p:cNvSpPr txBox="1"/>
          <p:nvPr/>
        </p:nvSpPr>
        <p:spPr>
          <a:xfrm>
            <a:off x="1536469" y="175927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B7DB5D-D66F-4772-A816-DE0684674B70}"/>
              </a:ext>
            </a:extLst>
          </p:cNvPr>
          <p:cNvSpPr txBox="1"/>
          <p:nvPr/>
        </p:nvSpPr>
        <p:spPr>
          <a:xfrm>
            <a:off x="6311218" y="178069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54AFC4-0D8B-44C7-AE01-A14FA4F125CB}"/>
              </a:ext>
            </a:extLst>
          </p:cNvPr>
          <p:cNvSpPr txBox="1"/>
          <p:nvPr/>
        </p:nvSpPr>
        <p:spPr>
          <a:xfrm>
            <a:off x="5805048" y="176938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4234EE-0F9A-4F09-8425-E4B8330A1590}"/>
              </a:ext>
            </a:extLst>
          </p:cNvPr>
          <p:cNvSpPr txBox="1"/>
          <p:nvPr/>
        </p:nvSpPr>
        <p:spPr>
          <a:xfrm>
            <a:off x="575965" y="2736031"/>
            <a:ext cx="1679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uk-UA" sz="2800" dirty="0"/>
              <a:t>11-7 =</a:t>
            </a:r>
          </a:p>
          <a:p>
            <a:endParaRPr lang="uk-U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6934D8-AA7B-4BF4-800C-C070975088F8}"/>
              </a:ext>
            </a:extLst>
          </p:cNvPr>
          <p:cNvSpPr txBox="1"/>
          <p:nvPr/>
        </p:nvSpPr>
        <p:spPr>
          <a:xfrm>
            <a:off x="2048475" y="2714131"/>
            <a:ext cx="41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29540F-C3D0-462C-AE39-25BDB25FB1A1}"/>
              </a:ext>
            </a:extLst>
          </p:cNvPr>
          <p:cNvSpPr txBox="1"/>
          <p:nvPr/>
        </p:nvSpPr>
        <p:spPr>
          <a:xfrm>
            <a:off x="547687" y="3406055"/>
            <a:ext cx="2211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2) 98 – 12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581E63-1FA3-4454-85DB-D6D23D7E4A02}"/>
              </a:ext>
            </a:extLst>
          </p:cNvPr>
          <p:cNvSpPr txBox="1"/>
          <p:nvPr/>
        </p:nvSpPr>
        <p:spPr>
          <a:xfrm>
            <a:off x="2033927" y="3406055"/>
            <a:ext cx="11397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uk-UA" sz="2800" dirty="0">
                <a:solidFill>
                  <a:srgbClr val="FFFF00"/>
                </a:solidFill>
              </a:rPr>
              <a:t>86</a:t>
            </a:r>
          </a:p>
          <a:p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711C1D-EB0C-4E80-A906-7D070EEBE963}"/>
              </a:ext>
            </a:extLst>
          </p:cNvPr>
          <p:cNvSpPr txBox="1"/>
          <p:nvPr/>
        </p:nvSpPr>
        <p:spPr>
          <a:xfrm>
            <a:off x="585933" y="4076079"/>
            <a:ext cx="2006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3) 86 + 4 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CBE55C-C8EB-4018-852D-148B1E4B4A1F}"/>
              </a:ext>
            </a:extLst>
          </p:cNvPr>
          <p:cNvSpPr txBox="1"/>
          <p:nvPr/>
        </p:nvSpPr>
        <p:spPr>
          <a:xfrm>
            <a:off x="2448173" y="4076079"/>
            <a:ext cx="701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FF00"/>
                </a:solidFill>
              </a:rPr>
              <a:t>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7FE96B-8C75-4FA7-897A-FA83D73BCA85}"/>
              </a:ext>
            </a:extLst>
          </p:cNvPr>
          <p:cNvSpPr txBox="1"/>
          <p:nvPr/>
        </p:nvSpPr>
        <p:spPr>
          <a:xfrm>
            <a:off x="4544884" y="2688164"/>
            <a:ext cx="2006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1) 16 -9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32A1E-FF25-4FCD-8BAB-F284FD2E5C0A}"/>
              </a:ext>
            </a:extLst>
          </p:cNvPr>
          <p:cNvSpPr txBox="1"/>
          <p:nvPr/>
        </p:nvSpPr>
        <p:spPr>
          <a:xfrm>
            <a:off x="6239586" y="2679722"/>
            <a:ext cx="45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671032-1EB3-40F0-A769-7CFF6867DD7C}"/>
              </a:ext>
            </a:extLst>
          </p:cNvPr>
          <p:cNvSpPr txBox="1"/>
          <p:nvPr/>
        </p:nvSpPr>
        <p:spPr>
          <a:xfrm>
            <a:off x="4553847" y="3266905"/>
            <a:ext cx="2006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2) 12 – 5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10FF78-6B44-4F44-8162-E835095E8CC1}"/>
              </a:ext>
            </a:extLst>
          </p:cNvPr>
          <p:cNvSpPr txBox="1"/>
          <p:nvPr/>
        </p:nvSpPr>
        <p:spPr>
          <a:xfrm>
            <a:off x="6436869" y="3212683"/>
            <a:ext cx="413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173E65-A358-464B-946F-8D42773BB7BC}"/>
              </a:ext>
            </a:extLst>
          </p:cNvPr>
          <p:cNvSpPr txBox="1"/>
          <p:nvPr/>
        </p:nvSpPr>
        <p:spPr>
          <a:xfrm>
            <a:off x="4571034" y="3828636"/>
            <a:ext cx="2006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3) 7 + 8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A2B79B-2AAD-4542-827C-22D5A8F31657}"/>
              </a:ext>
            </a:extLst>
          </p:cNvPr>
          <p:cNvSpPr txBox="1"/>
          <p:nvPr/>
        </p:nvSpPr>
        <p:spPr>
          <a:xfrm>
            <a:off x="6194906" y="3802319"/>
            <a:ext cx="70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DBFC9-5216-4103-A6EE-EE1225225B28}"/>
              </a:ext>
            </a:extLst>
          </p:cNvPr>
          <p:cNvSpPr txBox="1"/>
          <p:nvPr/>
        </p:nvSpPr>
        <p:spPr>
          <a:xfrm>
            <a:off x="4645763" y="4385341"/>
            <a:ext cx="1970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4) 15 – 7 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50F71A-FF04-4F37-ABC7-DAEB2C7B6437}"/>
              </a:ext>
            </a:extLst>
          </p:cNvPr>
          <p:cNvSpPr txBox="1"/>
          <p:nvPr/>
        </p:nvSpPr>
        <p:spPr>
          <a:xfrm>
            <a:off x="6436869" y="4362655"/>
            <a:ext cx="488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FF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0181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AC5E16-38A7-45AC-A47E-3037FB0EB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25" y="1151855"/>
            <a:ext cx="7144747" cy="1752845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4D498D2-2D3D-4116-A225-791505BB22B2}"/>
              </a:ext>
            </a:extLst>
          </p:cNvPr>
          <p:cNvSpPr/>
          <p:nvPr/>
        </p:nvSpPr>
        <p:spPr>
          <a:xfrm>
            <a:off x="1218203" y="3518247"/>
            <a:ext cx="20505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(56 + 6) + 7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5B832B01-7CD9-4EB0-8A5E-EE71741ADC85}"/>
              </a:ext>
            </a:extLst>
          </p:cNvPr>
          <p:cNvSpPr/>
          <p:nvPr/>
        </p:nvSpPr>
        <p:spPr>
          <a:xfrm>
            <a:off x="3600301" y="3510720"/>
            <a:ext cx="20505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 + (6 + 7)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99C26B79-7F0F-4D31-A611-D3795549BDB3}"/>
              </a:ext>
            </a:extLst>
          </p:cNvPr>
          <p:cNvSpPr/>
          <p:nvPr/>
        </p:nvSpPr>
        <p:spPr>
          <a:xfrm>
            <a:off x="1326437" y="4655014"/>
            <a:ext cx="19912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 – (8 + 4)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7FBF8997-9210-4DB1-8553-7037B737EE3B}"/>
              </a:ext>
            </a:extLst>
          </p:cNvPr>
          <p:cNvSpPr/>
          <p:nvPr/>
        </p:nvSpPr>
        <p:spPr>
          <a:xfrm>
            <a:off x="3738159" y="4639960"/>
            <a:ext cx="1912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( 17 - 8) - 4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927DD6BA-F9E0-4D17-AB69-49E44403E45C}"/>
              </a:ext>
            </a:extLst>
          </p:cNvPr>
          <p:cNvSpPr/>
          <p:nvPr/>
        </p:nvSpPr>
        <p:spPr>
          <a:xfrm>
            <a:off x="3205143" y="3500659"/>
            <a:ext cx="458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=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966BD581-66D0-48A0-A9AE-FBD4A5AD63C0}"/>
              </a:ext>
            </a:extLst>
          </p:cNvPr>
          <p:cNvSpPr/>
          <p:nvPr/>
        </p:nvSpPr>
        <p:spPr>
          <a:xfrm>
            <a:off x="3279379" y="4647487"/>
            <a:ext cx="458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7888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1 клас\Новая папка\18458934-Illustration-of-a-young-lady-beside-an-empty-signboard-on-a-white-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4699" y="1047230"/>
            <a:ext cx="3871035" cy="43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ownloads\2 клас\Новая папка\2kl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387" y="3993299"/>
            <a:ext cx="1208726" cy="14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8E2B64E-F527-49B3-B331-B3B2ADD24506}"/>
              </a:ext>
            </a:extLst>
          </p:cNvPr>
          <p:cNvSpPr/>
          <p:nvPr/>
        </p:nvSpPr>
        <p:spPr>
          <a:xfrm>
            <a:off x="5120954" y="2593588"/>
            <a:ext cx="1618464" cy="654383"/>
          </a:xfrm>
          <a:prstGeom prst="rect">
            <a:avLst/>
          </a:prstGeom>
          <a:noFill/>
        </p:spPr>
        <p:txBody>
          <a:bodyPr wrap="none" lIns="64806" tIns="32403" rIns="64806" bIns="32403">
            <a:spAutoFit/>
          </a:bodyPr>
          <a:lstStyle/>
          <a:p>
            <a:pPr algn="ctr"/>
            <a:r>
              <a:rPr lang="uk-UA" sz="3827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Задача</a:t>
            </a:r>
          </a:p>
        </p:txBody>
      </p:sp>
    </p:spTree>
    <p:extLst>
      <p:ext uri="{BB962C8B-B14F-4D97-AF65-F5344CB8AC3E}">
        <p14:creationId xmlns:p14="http://schemas.microsoft.com/office/powerpoint/2010/main" val="3777417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935CCBE-A6BD-4E23-8C90-AAFD6AB0B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95061D-CE93-4C70-9213-058953FA7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" y="575791"/>
            <a:ext cx="8547065" cy="55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88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43183-1DC8-4FC4-A91F-347AD90E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5" y="284436"/>
            <a:ext cx="6017109" cy="1047898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Самостійна робота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1966A-AF2D-4203-AC88-17BF31A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929"/>
            <a:ext cx="8640763" cy="4316317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EF3C648A-0997-4EDE-8409-99CE2BD544CF}"/>
              </a:ext>
            </a:extLst>
          </p:cNvPr>
          <p:cNvSpPr/>
          <p:nvPr/>
        </p:nvSpPr>
        <p:spPr>
          <a:xfrm>
            <a:off x="1958988" y="5633396"/>
            <a:ext cx="44110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Підручник сторінка 55 № 2</a:t>
            </a:r>
          </a:p>
        </p:txBody>
      </p:sp>
    </p:spTree>
    <p:extLst>
      <p:ext uri="{BB962C8B-B14F-4D97-AF65-F5344CB8AC3E}">
        <p14:creationId xmlns:p14="http://schemas.microsoft.com/office/powerpoint/2010/main" val="684756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ownloads\1 клас\Новая папка\bambini-dietro-il-cartello-259519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13318" r="4795" b="10879"/>
          <a:stretch/>
        </p:blipFill>
        <p:spPr bwMode="auto">
          <a:xfrm>
            <a:off x="1232837" y="1402870"/>
            <a:ext cx="6175089" cy="37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3"/>
          <p:cNvSpPr txBox="1">
            <a:spLocks/>
          </p:cNvSpPr>
          <p:nvPr/>
        </p:nvSpPr>
        <p:spPr>
          <a:xfrm>
            <a:off x="2891435" y="3291121"/>
            <a:ext cx="2704791" cy="1020676"/>
          </a:xfrm>
          <a:prstGeom prst="rect">
            <a:avLst/>
          </a:prstGeom>
        </p:spPr>
        <p:txBody>
          <a:bodyPr vert="horz" lIns="64806" tIns="32403" rIns="64806" bIns="32403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103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ea typeface="Batang" pitchFamily="18" charset="-127"/>
              </a:rPr>
              <a:t>Все </a:t>
            </a:r>
            <a:r>
              <a:rPr lang="ru-RU" sz="5103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ea typeface="Batang" pitchFamily="18" charset="-127"/>
              </a:rPr>
              <a:t>виконали</a:t>
            </a:r>
            <a:r>
              <a:rPr lang="ru-RU" sz="5103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ea typeface="Batang" pitchFamily="18" charset="-127"/>
              </a:rPr>
              <a:t>! </a:t>
            </a:r>
          </a:p>
          <a:p>
            <a:pPr marL="0" indent="0" algn="ctr">
              <a:buNone/>
            </a:pPr>
            <a:r>
              <a:rPr lang="ru-RU" sz="5103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ea typeface="Batang" pitchFamily="18" charset="-127"/>
              </a:rPr>
              <a:t>Молодці</a:t>
            </a:r>
            <a:r>
              <a:rPr lang="ru-RU" sz="5103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ea typeface="Batang" pitchFamily="18" charset="-127"/>
              </a:rPr>
              <a:t>!</a:t>
            </a:r>
            <a:endParaRPr lang="ru-RU" sz="4677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661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B5D23B-991A-4E40-99E3-237743863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52962" b="60197"/>
          <a:stretch/>
        </p:blipFill>
        <p:spPr>
          <a:xfrm>
            <a:off x="2876" y="647799"/>
            <a:ext cx="8469809" cy="484175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93D8B0-CB0B-4CF8-B0B6-1F6324B5A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332" y="647799"/>
            <a:ext cx="2514799" cy="13725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FC74-DE75-4B8C-8B20-CA53CDB27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682" y="1439887"/>
            <a:ext cx="3034098" cy="6952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1B26B-D5D5-474B-B7E6-1078A39B5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453" y="1439887"/>
            <a:ext cx="1953977" cy="6736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1E1860-893C-464C-BBDC-FDEDB8D2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3989124" y="974858"/>
            <a:ext cx="409328" cy="5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3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53009" y="2576648"/>
            <a:ext cx="2704791" cy="663439"/>
          </a:xfrm>
        </p:spPr>
        <p:txBody>
          <a:bodyPr>
            <a:noAutofit/>
          </a:bodyPr>
          <a:lstStyle/>
          <a:p>
            <a:pPr algn="ctr"/>
            <a:r>
              <a:rPr lang="uk-UA" sz="2835" b="1" i="1" dirty="0"/>
              <a:t>Математична розминка</a:t>
            </a:r>
            <a:endParaRPr lang="ru-RU" sz="2835" b="1" i="1" dirty="0"/>
          </a:p>
        </p:txBody>
      </p:sp>
      <p:pic>
        <p:nvPicPr>
          <p:cNvPr id="2050" name="Picture 2" descr="C:\Users\User\Downloads\1 клас\Новая папка\18458934-Illustration-of-a-young-lady-beside-an-empty-signboard-on-a-white-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2069" y="1871935"/>
            <a:ext cx="2520280" cy="25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62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2 клас\Новая папка\4 (2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590" y="2372513"/>
            <a:ext cx="5220999" cy="25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8353" y="1686230"/>
            <a:ext cx="6226123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18" dirty="0" err="1">
                <a:solidFill>
                  <a:prstClr val="black"/>
                </a:solidFill>
              </a:rPr>
              <a:t>Прочитати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  <a:r>
              <a:rPr lang="ru-RU" sz="3118" dirty="0" err="1">
                <a:solidFill>
                  <a:prstClr val="black"/>
                </a:solidFill>
              </a:rPr>
              <a:t>вираз</a:t>
            </a:r>
            <a:r>
              <a:rPr lang="ru-RU" sz="3118" dirty="0">
                <a:solidFill>
                  <a:prstClr val="black"/>
                </a:solidFill>
              </a:rPr>
              <a:t>  </a:t>
            </a:r>
            <a:r>
              <a:rPr lang="ru-RU" sz="3118" dirty="0">
                <a:solidFill>
                  <a:srgbClr val="FF0000"/>
                </a:solidFill>
              </a:rPr>
              <a:t>17 + (9 – 2)= 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4894" y="3444222"/>
            <a:ext cx="4333719" cy="113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2" b="1" i="1" dirty="0">
                <a:solidFill>
                  <a:srgbClr val="4BACC6">
                    <a:lumMod val="50000"/>
                  </a:srgbClr>
                </a:solidFill>
              </a:rPr>
              <a:t>До 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числа</a:t>
            </a:r>
            <a:r>
              <a:rPr lang="ru-RU" sz="3402" b="1" i="1" dirty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ru-RU" sz="3402" b="1" i="1" dirty="0">
                <a:solidFill>
                  <a:srgbClr val="FF0000"/>
                </a:solidFill>
              </a:rPr>
              <a:t>17 </a:t>
            </a:r>
            <a:r>
              <a:rPr lang="ru-RU" sz="3402" b="1" i="1" dirty="0" err="1">
                <a:solidFill>
                  <a:schemeClr val="accent5">
                    <a:lumMod val="50000"/>
                  </a:schemeClr>
                </a:solidFill>
              </a:rPr>
              <a:t>додаємо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402" b="1" i="1" dirty="0" err="1">
                <a:solidFill>
                  <a:schemeClr val="accent6">
                    <a:lumMod val="75000"/>
                  </a:schemeClr>
                </a:solidFill>
              </a:rPr>
              <a:t>різницю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 чисел </a:t>
            </a:r>
            <a:r>
              <a:rPr lang="ru-RU" sz="3402" b="1" i="1" dirty="0">
                <a:solidFill>
                  <a:srgbClr val="92D050"/>
                </a:solidFill>
              </a:rPr>
              <a:t>9 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і </a:t>
            </a:r>
            <a:r>
              <a:rPr lang="ru-RU" sz="3402" b="1" i="1" dirty="0">
                <a:solidFill>
                  <a:srgbClr val="92D050"/>
                </a:solidFill>
              </a:rPr>
              <a:t>2</a:t>
            </a:r>
            <a:r>
              <a:rPr lang="ru-RU" sz="3402" b="1" i="1" dirty="0">
                <a:solidFill>
                  <a:srgbClr val="FF0000"/>
                </a:solidFill>
              </a:rPr>
              <a:t> </a:t>
            </a:r>
            <a:endParaRPr lang="ru-RU" sz="3402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2133A4-CE85-42BD-A217-5F02520C334D}"/>
              </a:ext>
            </a:extLst>
          </p:cNvPr>
          <p:cNvSpPr txBox="1"/>
          <p:nvPr/>
        </p:nvSpPr>
        <p:spPr>
          <a:xfrm>
            <a:off x="6745697" y="1658537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69869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2 клас\Новая папка\4 (2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590" y="2372513"/>
            <a:ext cx="5220999" cy="25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8353" y="1686230"/>
            <a:ext cx="6226123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18" dirty="0" err="1">
                <a:solidFill>
                  <a:prstClr val="black"/>
                </a:solidFill>
              </a:rPr>
              <a:t>Прочитати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  <a:r>
              <a:rPr lang="ru-RU" sz="3118" dirty="0" err="1">
                <a:solidFill>
                  <a:prstClr val="black"/>
                </a:solidFill>
              </a:rPr>
              <a:t>вираз</a:t>
            </a:r>
            <a:r>
              <a:rPr lang="ru-RU" sz="3118" dirty="0">
                <a:solidFill>
                  <a:prstClr val="black"/>
                </a:solidFill>
              </a:rPr>
              <a:t>  </a:t>
            </a:r>
            <a:r>
              <a:rPr lang="ru-RU" sz="3118" dirty="0">
                <a:solidFill>
                  <a:srgbClr val="FF0000"/>
                </a:solidFill>
              </a:rPr>
              <a:t>26 - (6 + 2)= 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21791" y="3444222"/>
            <a:ext cx="4914797" cy="113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2" b="1" i="1" dirty="0" err="1">
                <a:solidFill>
                  <a:srgbClr val="4BACC6">
                    <a:lumMod val="50000"/>
                  </a:srgbClr>
                </a:solidFill>
              </a:rPr>
              <a:t>Від</a:t>
            </a:r>
            <a:r>
              <a:rPr lang="ru-RU" sz="3402" b="1" i="1" dirty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числа</a:t>
            </a:r>
            <a:r>
              <a:rPr lang="ru-RU" sz="3402" b="1" i="1" dirty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ru-RU" sz="3402" b="1" i="1" dirty="0">
                <a:solidFill>
                  <a:srgbClr val="FF0000"/>
                </a:solidFill>
              </a:rPr>
              <a:t>26 </a:t>
            </a:r>
            <a:r>
              <a:rPr lang="ru-RU" sz="3402" b="1" i="1" dirty="0" err="1">
                <a:solidFill>
                  <a:schemeClr val="accent5">
                    <a:lumMod val="50000"/>
                  </a:schemeClr>
                </a:solidFill>
              </a:rPr>
              <a:t>віднімаємо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402" b="1" i="1" dirty="0">
                <a:solidFill>
                  <a:schemeClr val="accent6">
                    <a:lumMod val="75000"/>
                  </a:schemeClr>
                </a:solidFill>
              </a:rPr>
              <a:t>суму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 чисел </a:t>
            </a:r>
            <a:r>
              <a:rPr lang="ru-RU" sz="3402" b="1" i="1" dirty="0">
                <a:solidFill>
                  <a:srgbClr val="92D050"/>
                </a:solidFill>
              </a:rPr>
              <a:t>6 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і </a:t>
            </a:r>
            <a:r>
              <a:rPr lang="ru-RU" sz="3402" b="1" i="1" dirty="0">
                <a:solidFill>
                  <a:srgbClr val="92D050"/>
                </a:solidFill>
              </a:rPr>
              <a:t>2</a:t>
            </a:r>
            <a:r>
              <a:rPr lang="ru-RU" sz="3402" b="1" i="1" dirty="0">
                <a:solidFill>
                  <a:srgbClr val="FF0000"/>
                </a:solidFill>
              </a:rPr>
              <a:t> </a:t>
            </a:r>
            <a:endParaRPr lang="ru-RU" sz="3402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73249-BE6B-4AB5-83B4-E50AD31433B1}"/>
              </a:ext>
            </a:extLst>
          </p:cNvPr>
          <p:cNvSpPr txBox="1"/>
          <p:nvPr/>
        </p:nvSpPr>
        <p:spPr>
          <a:xfrm>
            <a:off x="6745697" y="1658537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90869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2 клас\Новая папка\4 (2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590" y="2372513"/>
            <a:ext cx="5220999" cy="25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8353" y="1686230"/>
            <a:ext cx="6226123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18" dirty="0" err="1">
                <a:solidFill>
                  <a:prstClr val="black"/>
                </a:solidFill>
              </a:rPr>
              <a:t>Прочитати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  <a:r>
              <a:rPr lang="ru-RU" sz="3118" dirty="0" err="1">
                <a:solidFill>
                  <a:prstClr val="black"/>
                </a:solidFill>
              </a:rPr>
              <a:t>вираз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  <a:r>
              <a:rPr lang="ru-RU" sz="3118" dirty="0">
                <a:solidFill>
                  <a:srgbClr val="FF0000"/>
                </a:solidFill>
              </a:rPr>
              <a:t> (15 + 3) - 6= 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21792" y="3444222"/>
            <a:ext cx="4593042" cy="113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2" b="1" i="1" dirty="0" err="1">
                <a:solidFill>
                  <a:srgbClr val="4BACC6">
                    <a:lumMod val="50000"/>
                  </a:srgbClr>
                </a:solidFill>
              </a:rPr>
              <a:t>Від</a:t>
            </a:r>
            <a:r>
              <a:rPr lang="ru-RU" sz="3402" b="1" i="1" dirty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ru-RU" sz="3402" b="1" i="1" dirty="0" err="1">
                <a:solidFill>
                  <a:schemeClr val="accent6">
                    <a:lumMod val="75000"/>
                  </a:schemeClr>
                </a:solidFill>
              </a:rPr>
              <a:t>суми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 чисел </a:t>
            </a:r>
            <a:r>
              <a:rPr lang="ru-RU" sz="3402" b="1" i="1" dirty="0">
                <a:solidFill>
                  <a:srgbClr val="92D050"/>
                </a:solidFill>
              </a:rPr>
              <a:t>15 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і </a:t>
            </a:r>
            <a:r>
              <a:rPr lang="ru-RU" sz="3402" b="1" i="1" dirty="0">
                <a:solidFill>
                  <a:srgbClr val="92D050"/>
                </a:solidFill>
              </a:rPr>
              <a:t>3 </a:t>
            </a:r>
          </a:p>
          <a:p>
            <a:pPr algn="ctr"/>
            <a:r>
              <a:rPr lang="ru-RU" sz="3402" b="1" i="1" dirty="0" err="1">
                <a:solidFill>
                  <a:schemeClr val="accent5">
                    <a:lumMod val="50000"/>
                  </a:schemeClr>
                </a:solidFill>
              </a:rPr>
              <a:t>віднімаємо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402" b="1" i="1" dirty="0">
                <a:solidFill>
                  <a:srgbClr val="92D050"/>
                </a:solidFill>
              </a:rPr>
              <a:t>6</a:t>
            </a:r>
            <a:r>
              <a:rPr lang="ru-RU" sz="3402" b="1" i="1" dirty="0">
                <a:solidFill>
                  <a:srgbClr val="FF0000"/>
                </a:solidFill>
              </a:rPr>
              <a:t> </a:t>
            </a:r>
            <a:endParaRPr lang="ru-RU" sz="3402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080C7-A4D8-423C-8FDB-F9227F8687DA}"/>
              </a:ext>
            </a:extLst>
          </p:cNvPr>
          <p:cNvSpPr txBox="1"/>
          <p:nvPr/>
        </p:nvSpPr>
        <p:spPr>
          <a:xfrm>
            <a:off x="6745697" y="1658537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6855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2 клас\Новая папка\4 (2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590" y="2372513"/>
            <a:ext cx="5220999" cy="25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8353" y="1686230"/>
            <a:ext cx="6226123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18" dirty="0" err="1">
                <a:solidFill>
                  <a:prstClr val="black"/>
                </a:solidFill>
              </a:rPr>
              <a:t>Прочитати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  <a:r>
              <a:rPr lang="ru-RU" sz="3118" dirty="0" err="1">
                <a:solidFill>
                  <a:prstClr val="black"/>
                </a:solidFill>
              </a:rPr>
              <a:t>вираз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  <a:r>
              <a:rPr lang="ru-RU" sz="3118" dirty="0">
                <a:solidFill>
                  <a:srgbClr val="FF0000"/>
                </a:solidFill>
              </a:rPr>
              <a:t> (5 + 13) + 6= </a:t>
            </a:r>
            <a:r>
              <a:rPr lang="ru-RU" sz="3118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21792" y="3444222"/>
            <a:ext cx="4593042" cy="113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2" b="1" i="1" dirty="0">
                <a:solidFill>
                  <a:srgbClr val="4BACC6">
                    <a:lumMod val="50000"/>
                  </a:srgbClr>
                </a:solidFill>
              </a:rPr>
              <a:t>До </a:t>
            </a:r>
            <a:r>
              <a:rPr lang="ru-RU" sz="3402" b="1" i="1" dirty="0" err="1">
                <a:solidFill>
                  <a:schemeClr val="accent6">
                    <a:lumMod val="75000"/>
                  </a:schemeClr>
                </a:solidFill>
              </a:rPr>
              <a:t>суми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 чисел </a:t>
            </a:r>
            <a:r>
              <a:rPr lang="ru-RU" sz="3402" b="1" i="1" dirty="0">
                <a:solidFill>
                  <a:srgbClr val="92D050"/>
                </a:solidFill>
              </a:rPr>
              <a:t>5 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і </a:t>
            </a:r>
            <a:r>
              <a:rPr lang="ru-RU" sz="3402" b="1" i="1" dirty="0">
                <a:solidFill>
                  <a:srgbClr val="92D050"/>
                </a:solidFill>
              </a:rPr>
              <a:t>13 </a:t>
            </a:r>
          </a:p>
          <a:p>
            <a:pPr algn="ctr"/>
            <a:r>
              <a:rPr lang="ru-RU" sz="3402" b="1" i="1" dirty="0" err="1">
                <a:solidFill>
                  <a:schemeClr val="accent5">
                    <a:lumMod val="50000"/>
                  </a:schemeClr>
                </a:solidFill>
              </a:rPr>
              <a:t>додаємо</a:t>
            </a:r>
            <a:r>
              <a:rPr lang="ru-RU" sz="3402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402" b="1" i="1" dirty="0">
                <a:solidFill>
                  <a:srgbClr val="92D050"/>
                </a:solidFill>
              </a:rPr>
              <a:t>6</a:t>
            </a:r>
            <a:r>
              <a:rPr lang="ru-RU" sz="3402" b="1" i="1" dirty="0">
                <a:solidFill>
                  <a:srgbClr val="FF0000"/>
                </a:solidFill>
              </a:rPr>
              <a:t> </a:t>
            </a:r>
            <a:endParaRPr lang="ru-RU" sz="3402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423F2-9491-4A74-80FD-086F9100DB1A}"/>
              </a:ext>
            </a:extLst>
          </p:cNvPr>
          <p:cNvSpPr txBox="1"/>
          <p:nvPr/>
        </p:nvSpPr>
        <p:spPr>
          <a:xfrm>
            <a:off x="6745697" y="1658537"/>
            <a:ext cx="636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91709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12069" y="902499"/>
            <a:ext cx="4645529" cy="66343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Робота з зошитом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Downloads\1 клас\Новая папка\18458934-Illustration-of-a-young-lady-beside-an-empty-signboard-on-a-white-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2206" y="2404139"/>
            <a:ext cx="2454101" cy="251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0AAC66-CBE1-4526-A376-47AA8C084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25" t="17801" r="23226" b="10801"/>
          <a:stretch/>
        </p:blipFill>
        <p:spPr>
          <a:xfrm>
            <a:off x="4116246" y="1658040"/>
            <a:ext cx="2347555" cy="31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036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Схема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Схем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хема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Схема</Template>
  <TotalTime>2304</TotalTime>
  <Words>450</Words>
  <Application>Microsoft Office PowerPoint</Application>
  <PresentationFormat>Довільний</PresentationFormat>
  <Paragraphs>79</Paragraphs>
  <Slides>25</Slides>
  <Notes>2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1" baseType="lpstr">
      <vt:lpstr>Batang</vt:lpstr>
      <vt:lpstr>Arial</vt:lpstr>
      <vt:lpstr>Calibri</vt:lpstr>
      <vt:lpstr>Franklin Gothic Medium Cond</vt:lpstr>
      <vt:lpstr>Tw Cen MT</vt:lpstr>
      <vt:lpstr>Схема</vt:lpstr>
      <vt:lpstr>Презентація PowerPoint</vt:lpstr>
      <vt:lpstr>Презентація PowerPoint</vt:lpstr>
      <vt:lpstr>Презентація PowerPoint</vt:lpstr>
      <vt:lpstr>Математична розминка</vt:lpstr>
      <vt:lpstr>Презентація PowerPoint</vt:lpstr>
      <vt:lpstr>Презентація PowerPoint</vt:lpstr>
      <vt:lpstr>Презентація PowerPoint</vt:lpstr>
      <vt:lpstr>Презентація PowerPoint</vt:lpstr>
      <vt:lpstr>Робота з зошитом</vt:lpstr>
      <vt:lpstr>Презентація PowerPoint</vt:lpstr>
      <vt:lpstr>Математичний диктант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     Самостійна робота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Математичний диктант.</dc:title>
  <dc:creator>User</dc:creator>
  <cp:lastModifiedBy>вікторовна</cp:lastModifiedBy>
  <cp:revision>95</cp:revision>
  <dcterms:created xsi:type="dcterms:W3CDTF">2016-11-08T08:48:47Z</dcterms:created>
  <dcterms:modified xsi:type="dcterms:W3CDTF">2022-12-06T20:44:02Z</dcterms:modified>
</cp:coreProperties>
</file>