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8" r:id="rId6"/>
    <p:sldId id="264" r:id="rId7"/>
    <p:sldId id="265" r:id="rId8"/>
    <p:sldId id="266" r:id="rId9"/>
    <p:sldId id="267" r:id="rId10"/>
    <p:sldId id="260" r:id="rId11"/>
    <p:sldId id="274" r:id="rId12"/>
    <p:sldId id="273" r:id="rId13"/>
    <p:sldId id="261" r:id="rId14"/>
    <p:sldId id="262" r:id="rId15"/>
    <p:sldId id="263" r:id="rId16"/>
    <p:sldId id="269" r:id="rId17"/>
    <p:sldId id="270" r:id="rId18"/>
    <p:sldId id="271" r:id="rId19"/>
    <p:sldId id="275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80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2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56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5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54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88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69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75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91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111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04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2306C647-0B83-41BC-9F4D-1C721B47EE7E}" type="datetimeFigureOut">
              <a:rPr lang="ru-RU" smtClean="0"/>
              <a:pPr/>
              <a:t>07.12.2022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CC93F66-A159-4D49-B83E-750BF75F8E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ediku.com.ua/patofiziologiya-travlennya-nedostatniste-travlennya-maledigest.html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9898"/>
            <a:ext cx="7481910" cy="3283416"/>
          </a:xfrm>
        </p:spPr>
        <p:txBody>
          <a:bodyPr>
            <a:noAutofit/>
          </a:bodyPr>
          <a:lstStyle/>
          <a:p>
            <a:r>
              <a:rPr lang="uk-UA" sz="8000" b="1" i="1" dirty="0" smtClean="0">
                <a:solidFill>
                  <a:srgbClr val="0070C0"/>
                </a:solidFill>
              </a:rPr>
              <a:t>Корінь: </a:t>
            </a:r>
            <a:r>
              <a:rPr lang="uk-UA" sz="6000" b="1" i="1" dirty="0" smtClean="0">
                <a:solidFill>
                  <a:srgbClr val="0070C0"/>
                </a:solidFill>
              </a:rPr>
              <a:t/>
            </a:r>
            <a:br>
              <a:rPr lang="uk-UA" sz="6000" b="1" i="1" dirty="0" smtClean="0">
                <a:solidFill>
                  <a:srgbClr val="0070C0"/>
                </a:solidFill>
              </a:rPr>
            </a:br>
            <a:r>
              <a:rPr lang="uk-UA" sz="6000" b="1" i="1" dirty="0" smtClean="0">
                <a:solidFill>
                  <a:srgbClr val="0070C0"/>
                </a:solidFill>
              </a:rPr>
              <a:t>будова, основні функції </a:t>
            </a:r>
            <a:endParaRPr lang="ru-RU" sz="6000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3857628"/>
            <a:ext cx="5195894" cy="1000132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Людина без </a:t>
            </a:r>
            <a:r>
              <a:rPr lang="ru-RU" sz="3600" b="1" dirty="0" err="1" smtClean="0">
                <a:solidFill>
                  <a:srgbClr val="7030A0"/>
                </a:solidFill>
              </a:rPr>
              <a:t>друзів</a:t>
            </a:r>
            <a:r>
              <a:rPr lang="ru-RU" sz="3600" b="1" dirty="0" smtClean="0">
                <a:solidFill>
                  <a:srgbClr val="7030A0"/>
                </a:solidFill>
              </a:rPr>
              <a:t>, </a:t>
            </a:r>
            <a:r>
              <a:rPr lang="ru-RU" sz="3600" b="1" dirty="0" err="1" smtClean="0">
                <a:solidFill>
                  <a:srgbClr val="7030A0"/>
                </a:solidFill>
              </a:rPr>
              <a:t>що</a:t>
            </a:r>
            <a:r>
              <a:rPr lang="ru-RU" sz="3600" b="1" dirty="0" smtClean="0">
                <a:solidFill>
                  <a:srgbClr val="7030A0"/>
                </a:solidFill>
              </a:rPr>
              <a:t> дерево без </a:t>
            </a:r>
            <a:r>
              <a:rPr lang="ru-RU" sz="3600" b="1" dirty="0" err="1" smtClean="0">
                <a:solidFill>
                  <a:srgbClr val="7030A0"/>
                </a:solidFill>
              </a:rPr>
              <a:t>коріння</a:t>
            </a:r>
            <a:r>
              <a:rPr lang="ru-RU" sz="3600" b="1" dirty="0" smtClean="0">
                <a:solidFill>
                  <a:srgbClr val="7030A0"/>
                </a:solidFill>
              </a:rPr>
              <a:t>.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4000500"/>
            <a:ext cx="2071688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143500" y="274638"/>
            <a:ext cx="4000500" cy="6011862"/>
          </a:xfrm>
        </p:spPr>
        <p:txBody>
          <a:bodyPr>
            <a:normAutofit/>
          </a:bodyPr>
          <a:lstStyle/>
          <a:p>
            <a:pPr algn="ctr"/>
            <a:r>
              <a:rPr lang="ru-RU" b="1" i="1" dirty="0" err="1" smtClean="0">
                <a:solidFill>
                  <a:srgbClr val="7030A0"/>
                </a:solidFill>
              </a:rPr>
              <a:t>Поперечний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</a:rPr>
              <a:t>переріз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</a:rPr>
              <a:t>кореня</a:t>
            </a:r>
            <a:r>
              <a:rPr lang="ru-RU" b="1" i="1" dirty="0" smtClean="0">
                <a:solidFill>
                  <a:srgbClr val="7030A0"/>
                </a:solidFill>
              </a:rPr>
              <a:t>                                 </a:t>
            </a:r>
            <a:r>
              <a:rPr lang="ru-RU" b="1" i="1" dirty="0" err="1" smtClean="0">
                <a:solidFill>
                  <a:srgbClr val="002060"/>
                </a:solidFill>
              </a:rPr>
              <a:t>Внутрішня</a:t>
            </a:r>
            <a:r>
              <a:rPr lang="ru-RU" b="1" i="1" dirty="0" smtClean="0">
                <a:solidFill>
                  <a:srgbClr val="002060"/>
                </a:solidFill>
              </a:rPr>
              <a:t>    </a:t>
            </a:r>
            <a:r>
              <a:rPr lang="ru-RU" b="1" i="1" dirty="0" err="1" smtClean="0">
                <a:solidFill>
                  <a:srgbClr val="002060"/>
                </a:solidFill>
              </a:rPr>
              <a:t>будова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кореня</a:t>
            </a:r>
            <a:r>
              <a:rPr lang="ru-RU" b="1" i="1" dirty="0" smtClean="0">
                <a:solidFill>
                  <a:srgbClr val="002060"/>
                </a:solidFill>
              </a:rPr>
              <a:t>   </a:t>
            </a:r>
            <a:br>
              <a:rPr lang="ru-RU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-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покривна</a:t>
            </a:r>
            <a:r>
              <a:rPr lang="ru-RU" sz="2000" b="1" i="1" dirty="0" smtClean="0">
                <a:solidFill>
                  <a:srgbClr val="002060"/>
                </a:solidFill>
              </a:rPr>
              <a:t>  тканина (4)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-кора , 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основна</a:t>
            </a:r>
            <a:r>
              <a:rPr lang="ru-RU" sz="2000" b="1" i="1" dirty="0" smtClean="0">
                <a:solidFill>
                  <a:srgbClr val="002060"/>
                </a:solidFill>
              </a:rPr>
              <a:t> тканина (2,7)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камбій</a:t>
            </a:r>
            <a:r>
              <a:rPr lang="ru-RU" sz="2000" b="1" i="1" dirty="0" smtClean="0">
                <a:solidFill>
                  <a:srgbClr val="002060"/>
                </a:solidFill>
              </a:rPr>
              <a:t> –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твірна</a:t>
            </a:r>
            <a:r>
              <a:rPr lang="ru-RU" sz="2000" b="1" i="1" dirty="0" smtClean="0">
                <a:solidFill>
                  <a:srgbClr val="002060"/>
                </a:solidFill>
              </a:rPr>
              <a:t>  тканина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- центр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циліндру</a:t>
            </a:r>
            <a:r>
              <a:rPr lang="ru-RU" sz="2000" b="1" i="1" dirty="0" smtClean="0">
                <a:solidFill>
                  <a:srgbClr val="002060"/>
                </a:solidFill>
              </a:rPr>
              <a:t> (1)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 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провідна</a:t>
            </a:r>
            <a:r>
              <a:rPr lang="ru-RU" sz="2000" b="1" i="1" dirty="0" smtClean="0">
                <a:solidFill>
                  <a:srgbClr val="002060"/>
                </a:solidFill>
              </a:rPr>
              <a:t> тканина  (3,5)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narodna-osvita.com.ua/uploads/bio-6-ostap-ukr/bio-6-ostap-ukr-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28604"/>
            <a:ext cx="3571900" cy="6259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arodna-osvita.com.ua/uploads/bio-6-ostap-ukr/bio-6-ostap-ukr-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85728"/>
            <a:ext cx="3571900" cy="625917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6154758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Покривна</a:t>
            </a:r>
            <a:r>
              <a:rPr lang="ru-RU" sz="2000" dirty="0" smtClean="0"/>
              <a:t> тканина в </a:t>
            </a:r>
            <a:r>
              <a:rPr lang="uk-UA" sz="2000" dirty="0" smtClean="0"/>
              <a:t>ці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д</a:t>
            </a:r>
            <a:r>
              <a:rPr lang="uk-UA" sz="2000" dirty="0" smtClean="0"/>
              <a:t>і</a:t>
            </a:r>
            <a:r>
              <a:rPr lang="ru-RU" sz="2000" dirty="0" smtClean="0"/>
              <a:t>лян</a:t>
            </a:r>
            <a:r>
              <a:rPr lang="uk-UA" sz="2000" dirty="0" smtClean="0"/>
              <a:t>ці 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кореня</a:t>
            </a:r>
            <a:r>
              <a:rPr lang="ru-RU" sz="2000" dirty="0" smtClean="0"/>
              <a:t> склада</a:t>
            </a:r>
            <a:r>
              <a:rPr lang="uk-UA" sz="2000" dirty="0" smtClean="0"/>
              <a:t>є</a:t>
            </a:r>
            <a:r>
              <a:rPr lang="ru-RU" sz="2000" dirty="0" err="1" smtClean="0"/>
              <a:t>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одного шару </a:t>
            </a:r>
            <a:r>
              <a:rPr lang="ru-RU" sz="2000" dirty="0" err="1" smtClean="0"/>
              <a:t>кл</a:t>
            </a:r>
            <a:r>
              <a:rPr lang="uk-UA" sz="2000" dirty="0" smtClean="0"/>
              <a:t>і</a:t>
            </a:r>
            <a:r>
              <a:rPr lang="ru-RU" sz="2000" dirty="0" smtClean="0"/>
              <a:t>тин </a:t>
            </a:r>
            <a:r>
              <a:rPr lang="ru-RU" sz="2000" dirty="0" err="1" smtClean="0"/>
              <a:t>шк</a:t>
            </a:r>
            <a:r>
              <a:rPr lang="uk-UA" sz="2000" dirty="0" smtClean="0"/>
              <a:t>і</a:t>
            </a:r>
            <a:r>
              <a:rPr lang="ru-RU" sz="2000" dirty="0" err="1" smtClean="0"/>
              <a:t>рки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тоненькими </a:t>
            </a:r>
            <a:r>
              <a:rPr lang="ru-RU" sz="2000" dirty="0" err="1" smtClean="0"/>
              <a:t>ст</a:t>
            </a:r>
            <a:r>
              <a:rPr lang="uk-UA" sz="2000" dirty="0" err="1" smtClean="0"/>
              <a:t>ін</a:t>
            </a:r>
            <a:r>
              <a:rPr lang="ru-RU" sz="2000" dirty="0" err="1" smtClean="0"/>
              <a:t>ками</a:t>
            </a:r>
            <a:r>
              <a:rPr lang="ru-RU" sz="2000" dirty="0" smtClean="0"/>
              <a:t>. </a:t>
            </a:r>
            <a:r>
              <a:rPr lang="ru-RU" sz="2000" dirty="0" err="1" smtClean="0"/>
              <a:t>Саме</a:t>
            </a:r>
            <a:r>
              <a:rPr lang="ru-RU" sz="2000" dirty="0" smtClean="0"/>
              <a:t> </a:t>
            </a:r>
            <a:r>
              <a:rPr lang="uk-UA" sz="2000" dirty="0" smtClean="0"/>
              <a:t>ці</a:t>
            </a:r>
            <a:r>
              <a:rPr lang="ru-RU" sz="2000" dirty="0" smtClean="0"/>
              <a:t> </a:t>
            </a:r>
            <a:r>
              <a:rPr lang="ru-RU" sz="2000" dirty="0" err="1" smtClean="0"/>
              <a:t>кл</a:t>
            </a:r>
            <a:r>
              <a:rPr lang="uk-UA" sz="2000" dirty="0" smtClean="0"/>
              <a:t>і</a:t>
            </a:r>
            <a:r>
              <a:rPr lang="ru-RU" sz="2000" dirty="0" err="1" smtClean="0"/>
              <a:t>тини</a:t>
            </a:r>
            <a:r>
              <a:rPr lang="ru-RU" sz="2000" dirty="0" smtClean="0"/>
              <a:t> 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утворюють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коренев</a:t>
            </a:r>
            <a:r>
              <a:rPr lang="uk-UA" sz="2000" dirty="0" smtClean="0"/>
              <a:t>і</a:t>
            </a:r>
            <a:r>
              <a:rPr lang="ru-RU" sz="2000" dirty="0" smtClean="0"/>
              <a:t> волоски.</a:t>
            </a:r>
            <a:br>
              <a:rPr lang="ru-RU" sz="2000" dirty="0" smtClean="0"/>
            </a:br>
            <a:r>
              <a:rPr lang="ru-RU" sz="2000" dirty="0" err="1" smtClean="0"/>
              <a:t>Глибше</a:t>
            </a:r>
            <a:r>
              <a:rPr lang="ru-RU" sz="2000" dirty="0" smtClean="0"/>
              <a:t>, </a:t>
            </a:r>
            <a:r>
              <a:rPr lang="uk-UA" sz="2000" dirty="0" smtClean="0"/>
              <a:t>пі</a:t>
            </a:r>
            <a:r>
              <a:rPr lang="ru-RU" sz="2000" dirty="0" err="1" smtClean="0"/>
              <a:t>д</a:t>
            </a:r>
            <a:r>
              <a:rPr lang="ru-RU" sz="2000" dirty="0" smtClean="0"/>
              <a:t> </a:t>
            </a:r>
            <a:r>
              <a:rPr lang="uk-UA" sz="2000" dirty="0" err="1" smtClean="0"/>
              <a:t>шкі</a:t>
            </a:r>
            <a:r>
              <a:rPr lang="ru-RU" sz="2000" dirty="0" err="1" smtClean="0"/>
              <a:t>ркою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розмщена</a:t>
            </a:r>
            <a:r>
              <a:rPr lang="ru-RU" sz="2000" dirty="0" smtClean="0"/>
              <a:t>  кора </a:t>
            </a:r>
            <a:r>
              <a:rPr lang="ru-RU" sz="2000" dirty="0" err="1" smtClean="0"/>
              <a:t>кореня</a:t>
            </a:r>
            <a:r>
              <a:rPr lang="ru-RU" sz="2000" b="1" i="1" dirty="0" smtClean="0"/>
              <a:t>.</a:t>
            </a:r>
            <a:r>
              <a:rPr lang="ru-RU" sz="2000" dirty="0" smtClean="0"/>
              <a:t> Вона склада</a:t>
            </a:r>
            <a:r>
              <a:rPr lang="uk-UA" sz="2000" dirty="0" smtClean="0"/>
              <a:t>є</a:t>
            </a:r>
            <a:r>
              <a:rPr lang="ru-RU" sz="2000" dirty="0" err="1" smtClean="0"/>
              <a:t>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багатьох</a:t>
            </a:r>
            <a:r>
              <a:rPr lang="ru-RU" sz="2000" dirty="0" smtClean="0"/>
              <a:t> </a:t>
            </a:r>
            <a:r>
              <a:rPr lang="uk-UA" sz="2000" dirty="0" smtClean="0"/>
              <a:t>шарів </a:t>
            </a:r>
            <a:r>
              <a:rPr lang="ru-RU" sz="2000" dirty="0" err="1" smtClean="0"/>
              <a:t>кл</a:t>
            </a:r>
            <a:r>
              <a:rPr lang="uk-UA" sz="2000" dirty="0" smtClean="0"/>
              <a:t>і</a:t>
            </a:r>
            <a:r>
              <a:rPr lang="ru-RU" sz="2000" dirty="0" smtClean="0"/>
              <a:t>тин </a:t>
            </a:r>
            <a:r>
              <a:rPr lang="ru-RU" sz="2000" dirty="0" err="1" smtClean="0"/>
              <a:t>основно</a:t>
            </a:r>
            <a:r>
              <a:rPr lang="uk-UA" sz="2000" dirty="0" smtClean="0"/>
              <a:t>ї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. По </a:t>
            </a:r>
            <a:r>
              <a:rPr lang="ru-RU" sz="2000" dirty="0" err="1" smtClean="0"/>
              <a:t>ц</a:t>
            </a:r>
            <a:r>
              <a:rPr lang="uk-UA" sz="2000" dirty="0" err="1" smtClean="0"/>
              <a:t>ій</a:t>
            </a:r>
            <a:r>
              <a:rPr lang="uk-UA" sz="2000" dirty="0" smtClean="0"/>
              <a:t> </a:t>
            </a:r>
            <a:r>
              <a:rPr lang="ru-RU" sz="2000" dirty="0" smtClean="0"/>
              <a:t>тканин</a:t>
            </a:r>
            <a:r>
              <a:rPr lang="uk-UA" sz="2000" dirty="0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розчини</a:t>
            </a:r>
            <a:r>
              <a:rPr lang="ru-RU" sz="2000" dirty="0" smtClean="0"/>
              <a:t> </a:t>
            </a:r>
            <a:r>
              <a:rPr lang="uk-UA" sz="2000" dirty="0" smtClean="0"/>
              <a:t>п</a:t>
            </a:r>
            <a:r>
              <a:rPr lang="ru-RU" sz="2000" dirty="0" err="1" smtClean="0"/>
              <a:t>оживних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речовин</a:t>
            </a:r>
            <a:r>
              <a:rPr lang="ru-RU" sz="2000" dirty="0" smtClean="0"/>
              <a:t> </a:t>
            </a:r>
            <a:r>
              <a:rPr lang="ru-RU" sz="2000" dirty="0" err="1" smtClean="0"/>
              <a:t>рухаються</a:t>
            </a:r>
            <a:r>
              <a:rPr lang="ru-RU" sz="2000" dirty="0" smtClean="0"/>
              <a:t> в</a:t>
            </a:r>
            <a:r>
              <a:rPr lang="uk-UA" sz="2000" dirty="0" err="1" smtClean="0"/>
              <a:t>ід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кореневих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волоск</a:t>
            </a:r>
            <a:r>
              <a:rPr lang="uk-UA" sz="2000" dirty="0" smtClean="0"/>
              <a:t>і</a:t>
            </a:r>
            <a:r>
              <a:rPr lang="ru-RU" sz="2000" dirty="0" smtClean="0"/>
              <a:t>в до </a:t>
            </a:r>
            <a:r>
              <a:rPr lang="ru-RU" sz="2000" dirty="0" err="1" smtClean="0"/>
              <a:t>пров</a:t>
            </a:r>
            <a:r>
              <a:rPr lang="uk-UA" sz="2000" dirty="0" err="1" smtClean="0"/>
              <a:t>ід</a:t>
            </a:r>
            <a:r>
              <a:rPr lang="ru-RU" sz="2000" dirty="0" smtClean="0"/>
              <a:t>них тканин, </a:t>
            </a:r>
            <a:r>
              <a:rPr lang="ru-RU" sz="2000" dirty="0" err="1" smtClean="0"/>
              <a:t>розташованих</a:t>
            </a:r>
            <a:r>
              <a:rPr lang="ru-RU" sz="2000" dirty="0" smtClean="0"/>
              <a:t> у </a:t>
            </a:r>
            <a:r>
              <a:rPr lang="ru-RU" sz="2000" dirty="0" err="1" smtClean="0"/>
              <a:t>центральн</a:t>
            </a:r>
            <a:r>
              <a:rPr lang="uk-UA" sz="2000" dirty="0" err="1" smtClean="0"/>
              <a:t>ій</a:t>
            </a:r>
            <a:r>
              <a:rPr lang="uk-UA" sz="2000" dirty="0" smtClean="0"/>
              <a:t> </a:t>
            </a:r>
            <a:r>
              <a:rPr lang="ru-RU" sz="2000" dirty="0" smtClean="0"/>
              <a:t> части</a:t>
            </a:r>
            <a:r>
              <a:rPr lang="uk-UA" sz="2000" dirty="0" smtClean="0"/>
              <a:t>ні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кореня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 err="1" smtClean="0"/>
              <a:t>Центральну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частину</a:t>
            </a:r>
            <a:r>
              <a:rPr lang="ru-RU" sz="2000" dirty="0" smtClean="0"/>
              <a:t> </a:t>
            </a:r>
            <a:r>
              <a:rPr lang="ru-RU" sz="2000" dirty="0" err="1" smtClean="0"/>
              <a:t>кореня</a:t>
            </a:r>
            <a:r>
              <a:rPr lang="ru-RU" sz="2000" dirty="0" smtClean="0"/>
              <a:t> </a:t>
            </a:r>
            <a:r>
              <a:rPr lang="ru-RU" sz="2000" dirty="0" err="1" smtClean="0"/>
              <a:t>утворю</a:t>
            </a:r>
            <a:r>
              <a:rPr lang="uk-UA" sz="2000" dirty="0" smtClean="0"/>
              <a:t>є </a:t>
            </a:r>
            <a:r>
              <a:rPr lang="ru-RU" sz="2000" dirty="0" err="1" smtClean="0"/>
              <a:t>центральн</a:t>
            </a:r>
            <a:r>
              <a:rPr lang="uk-UA" sz="2000" dirty="0" smtClean="0"/>
              <a:t>и</a:t>
            </a:r>
            <a:r>
              <a:rPr lang="ru-RU" sz="2000" dirty="0" err="1" smtClean="0"/>
              <a:t>й</a:t>
            </a:r>
            <a:r>
              <a:rPr lang="ru-RU" sz="2000" dirty="0" smtClean="0"/>
              <a:t> </a:t>
            </a:r>
            <a:r>
              <a:rPr lang="ru-RU" sz="2000" dirty="0" err="1" smtClean="0"/>
              <a:t>цил</a:t>
            </a:r>
            <a:r>
              <a:rPr lang="uk-UA" sz="2000" dirty="0" err="1" smtClean="0"/>
              <a:t>ін</a:t>
            </a:r>
            <a:r>
              <a:rPr lang="ru-RU" sz="2000" dirty="0" smtClean="0"/>
              <a:t>др</a:t>
            </a:r>
            <a:r>
              <a:rPr lang="ru-RU" sz="2000" b="1" i="1" dirty="0" smtClean="0"/>
              <a:t>.</a:t>
            </a:r>
            <a:r>
              <a:rPr lang="ru-RU" sz="2000" dirty="0" smtClean="0"/>
              <a:t> У </a:t>
            </a:r>
            <a:r>
              <a:rPr lang="ru-RU" sz="2000" dirty="0" err="1" smtClean="0"/>
              <a:t>багатор</a:t>
            </a:r>
            <a:r>
              <a:rPr lang="uk-UA" sz="2000" dirty="0" smtClean="0"/>
              <a:t>і</a:t>
            </a:r>
            <a:r>
              <a:rPr lang="ru-RU" sz="2000" dirty="0" err="1" smtClean="0"/>
              <a:t>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рослин</a:t>
            </a:r>
            <a:r>
              <a:rPr lang="ru-RU" sz="2000" dirty="0" smtClean="0"/>
              <a:t> в</a:t>
            </a:r>
            <a:r>
              <a:rPr lang="uk-UA" sz="2000" dirty="0" smtClean="0"/>
              <a:t>і</a:t>
            </a:r>
            <a:r>
              <a:rPr lang="ru-RU" sz="2000" dirty="0" err="1" smtClean="0"/>
              <a:t>н</a:t>
            </a:r>
            <a:r>
              <a:rPr lang="ru-RU" sz="2000" dirty="0" smtClean="0"/>
              <a:t> </a:t>
            </a:r>
            <a:r>
              <a:rPr lang="ru-RU" sz="2000" dirty="0" err="1" smtClean="0"/>
              <a:t>може</a:t>
            </a:r>
            <a:r>
              <a:rPr lang="ru-RU" sz="2000" dirty="0" smtClean="0"/>
              <a:t> бути </a:t>
            </a:r>
            <a:r>
              <a:rPr lang="ru-RU" sz="2000" dirty="0" err="1" smtClean="0"/>
              <a:t>оточений</a:t>
            </a:r>
            <a:r>
              <a:rPr lang="ru-RU" sz="2000" dirty="0" smtClean="0"/>
              <a:t> шаром </a:t>
            </a:r>
            <a:r>
              <a:rPr lang="ru-RU" sz="2000" dirty="0" err="1" smtClean="0"/>
              <a:t>кл</a:t>
            </a:r>
            <a:r>
              <a:rPr lang="uk-UA" sz="2000" dirty="0" err="1" smtClean="0"/>
              <a:t>іт</a:t>
            </a:r>
            <a:r>
              <a:rPr lang="ru-RU" sz="2000" dirty="0" smtClean="0"/>
              <a:t>ин б</a:t>
            </a:r>
            <a:r>
              <a:rPr lang="uk-UA" sz="2000" dirty="0" smtClean="0"/>
              <a:t>і</a:t>
            </a:r>
            <a:r>
              <a:rPr lang="ru-RU" sz="2000" dirty="0" err="1" smtClean="0"/>
              <a:t>чно</a:t>
            </a:r>
            <a:r>
              <a:rPr lang="uk-UA" sz="2000" dirty="0" smtClean="0"/>
              <a:t>ї</a:t>
            </a:r>
            <a:r>
              <a:rPr lang="ru-RU" sz="2000" dirty="0" smtClean="0"/>
              <a:t> </a:t>
            </a:r>
            <a:r>
              <a:rPr lang="ru-RU" sz="2000" dirty="0" err="1" smtClean="0"/>
              <a:t>тв</a:t>
            </a:r>
            <a:r>
              <a:rPr lang="uk-UA" sz="2000" dirty="0" smtClean="0"/>
              <a:t>і</a:t>
            </a:r>
            <a:r>
              <a:rPr lang="ru-RU" sz="2000" dirty="0" err="1" smtClean="0"/>
              <a:t>рно</a:t>
            </a:r>
            <a:r>
              <a:rPr lang="uk-UA" sz="2000" dirty="0" smtClean="0"/>
              <a:t>ї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. </a:t>
            </a:r>
            <a:r>
              <a:rPr lang="ru-RU" sz="2000" dirty="0" err="1" smtClean="0"/>
              <a:t>Завдяки</a:t>
            </a:r>
            <a:r>
              <a:rPr lang="ru-RU" sz="2000" dirty="0" smtClean="0"/>
              <a:t> </a:t>
            </a:r>
            <a:r>
              <a:rPr lang="uk-UA" sz="2000" dirty="0" smtClean="0"/>
              <a:t>п</a:t>
            </a:r>
            <a:r>
              <a:rPr lang="ru-RU" sz="2000" dirty="0" smtClean="0"/>
              <a:t>од</a:t>
            </a:r>
            <a:r>
              <a:rPr lang="uk-UA" sz="2000" dirty="0" smtClean="0"/>
              <a:t>і</a:t>
            </a:r>
            <a:r>
              <a:rPr lang="ru-RU" sz="2000" dirty="0" err="1" smtClean="0"/>
              <a:t>лу</a:t>
            </a:r>
            <a:r>
              <a:rPr lang="ru-RU" sz="2000" dirty="0" smtClean="0"/>
              <a:t> </a:t>
            </a:r>
            <a:r>
              <a:rPr lang="ru-RU" sz="2000" dirty="0" err="1" smtClean="0"/>
              <a:t>цих</a:t>
            </a:r>
            <a:r>
              <a:rPr lang="ru-RU" sz="2000" dirty="0" smtClean="0"/>
              <a:t> </a:t>
            </a:r>
            <a:r>
              <a:rPr lang="ru-RU" sz="2000" dirty="0" err="1" smtClean="0"/>
              <a:t>кл</a:t>
            </a:r>
            <a:r>
              <a:rPr lang="uk-UA" sz="2000" dirty="0" err="1" smtClean="0"/>
              <a:t>іт</a:t>
            </a:r>
            <a:r>
              <a:rPr lang="ru-RU" sz="2000" dirty="0" smtClean="0"/>
              <a:t>ин </a:t>
            </a:r>
            <a:r>
              <a:rPr lang="ru-RU" sz="2000" dirty="0" err="1" smtClean="0"/>
              <a:t>кор</a:t>
            </a:r>
            <a:r>
              <a:rPr lang="uk-UA" sz="2000" dirty="0" smtClean="0"/>
              <a:t>і</a:t>
            </a:r>
            <a:r>
              <a:rPr lang="ru-RU" sz="2000" dirty="0" err="1" smtClean="0"/>
              <a:t>нь</a:t>
            </a:r>
            <a:r>
              <a:rPr lang="ru-RU" sz="2000" dirty="0" smtClean="0"/>
              <a:t> </a:t>
            </a:r>
            <a:r>
              <a:rPr lang="uk-UA" sz="2000" dirty="0" smtClean="0"/>
              <a:t>п</a:t>
            </a:r>
            <a:r>
              <a:rPr lang="ru-RU" sz="2000" dirty="0" err="1" smtClean="0"/>
              <a:t>отовщу</a:t>
            </a:r>
            <a:r>
              <a:rPr lang="uk-UA" sz="2000" dirty="0" smtClean="0"/>
              <a:t>є</a:t>
            </a:r>
            <a:r>
              <a:rPr lang="ru-RU" sz="2000" dirty="0" err="1" smtClean="0"/>
              <a:t>ться</a:t>
            </a:r>
            <a:r>
              <a:rPr lang="ru-RU" sz="2000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narodna-osvita.com.ua/uploads/bio-6-ostap-ukr/bio-6-ostap-ukr-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3571900" cy="625917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29124" y="274638"/>
            <a:ext cx="4257676" cy="6154758"/>
          </a:xfrm>
        </p:spPr>
        <p:txBody>
          <a:bodyPr/>
          <a:lstStyle/>
          <a:p>
            <a:r>
              <a:rPr lang="ru-RU" sz="2200" dirty="0" smtClean="0"/>
              <a:t>У центральному </a:t>
            </a:r>
            <a:r>
              <a:rPr lang="ru-RU" sz="2200" dirty="0" err="1" smtClean="0"/>
              <a:t>цилшдр</a:t>
            </a:r>
            <a:r>
              <a:rPr lang="uk-UA" sz="2200" dirty="0" smtClean="0"/>
              <a:t>і </a:t>
            </a:r>
            <a:r>
              <a:rPr lang="ru-RU" sz="2200" dirty="0" smtClean="0"/>
              <a:t> форму</a:t>
            </a:r>
            <a:r>
              <a:rPr lang="uk-UA" sz="2200" dirty="0" smtClean="0"/>
              <a:t>є</a:t>
            </a:r>
            <a:r>
              <a:rPr lang="ru-RU" sz="2200" dirty="0" err="1" smtClean="0"/>
              <a:t>ться</a:t>
            </a:r>
            <a:r>
              <a:rPr lang="ru-RU" sz="2200" dirty="0" smtClean="0"/>
              <a:t> </a:t>
            </a:r>
            <a:r>
              <a:rPr lang="en-US" sz="2200" dirty="0" err="1" smtClean="0"/>
              <a:t>npo</a:t>
            </a:r>
            <a:r>
              <a:rPr lang="uk-UA" sz="2200" dirty="0" err="1" smtClean="0"/>
              <a:t>відн</a:t>
            </a:r>
            <a:r>
              <a:rPr lang="en-US" sz="2200" dirty="0" smtClean="0"/>
              <a:t>a </a:t>
            </a:r>
            <a:r>
              <a:rPr lang="ru-RU" sz="2200" dirty="0" smtClean="0"/>
              <a:t>система </a:t>
            </a:r>
            <a:r>
              <a:rPr lang="ru-RU" sz="2200" dirty="0" err="1" smtClean="0"/>
              <a:t>рослини</a:t>
            </a:r>
            <a:r>
              <a:rPr lang="ru-RU" sz="2200" dirty="0" smtClean="0"/>
              <a:t>, до складу яко</a:t>
            </a:r>
            <a:r>
              <a:rPr lang="uk-UA" sz="2200" dirty="0" smtClean="0"/>
              <a:t>ї</a:t>
            </a:r>
            <a:r>
              <a:rPr lang="ru-RU" sz="2200" dirty="0" smtClean="0"/>
              <a:t> </a:t>
            </a:r>
            <a:r>
              <a:rPr lang="ru-RU" sz="2200" dirty="0" err="1" smtClean="0"/>
              <a:t>входять</a:t>
            </a:r>
            <a:r>
              <a:rPr lang="ru-RU" sz="2200" dirty="0" smtClean="0"/>
              <a:t> </a:t>
            </a:r>
            <a:r>
              <a:rPr lang="ru-RU" sz="2200" dirty="0" err="1" smtClean="0"/>
              <a:t>судини</a:t>
            </a:r>
            <a:r>
              <a:rPr lang="ru-RU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ru-RU" sz="2200" dirty="0" err="1" smtClean="0"/>
              <a:t>ситопод</a:t>
            </a:r>
            <a:r>
              <a:rPr lang="uk-UA" sz="2200" dirty="0" smtClean="0"/>
              <a:t>і</a:t>
            </a:r>
            <a:r>
              <a:rPr lang="ru-RU" sz="2200" dirty="0" smtClean="0"/>
              <a:t>б</a:t>
            </a:r>
            <a:r>
              <a:rPr lang="uk-UA" sz="2200" dirty="0" smtClean="0"/>
              <a:t>ні</a:t>
            </a:r>
            <a:r>
              <a:rPr lang="ru-RU" sz="2200" dirty="0" smtClean="0"/>
              <a:t> трубки. По </a:t>
            </a:r>
            <a:r>
              <a:rPr lang="ru-RU" sz="2200" dirty="0" err="1" smtClean="0"/>
              <a:t>судинах</a:t>
            </a:r>
            <a:r>
              <a:rPr lang="ru-RU" sz="2200" dirty="0" smtClean="0"/>
              <a:t> в</a:t>
            </a:r>
            <a:r>
              <a:rPr lang="uk-UA" sz="2200" dirty="0" err="1" smtClean="0"/>
              <a:t>ід</a:t>
            </a:r>
            <a:r>
              <a:rPr lang="ru-RU" sz="2200" dirty="0" err="1" smtClean="0"/>
              <a:t>бува</a:t>
            </a:r>
            <a:r>
              <a:rPr lang="uk-UA" sz="2200" dirty="0" smtClean="0"/>
              <a:t>є</a:t>
            </a:r>
            <a:r>
              <a:rPr lang="ru-RU" sz="2200" dirty="0" err="1" smtClean="0"/>
              <a:t>ться</a:t>
            </a:r>
            <a:r>
              <a:rPr lang="ru-RU" sz="2200" dirty="0" smtClean="0"/>
              <a:t> </a:t>
            </a:r>
            <a:r>
              <a:rPr lang="uk-UA" sz="2200" dirty="0" smtClean="0"/>
              <a:t>висхідний </a:t>
            </a:r>
            <a:r>
              <a:rPr lang="en-US" sz="2200" dirty="0" err="1" smtClean="0"/>
              <a:t>pyx</a:t>
            </a:r>
            <a:r>
              <a:rPr lang="en-US" sz="2200" dirty="0" smtClean="0"/>
              <a:t> </a:t>
            </a:r>
            <a:r>
              <a:rPr lang="ru-RU" sz="2200" dirty="0" smtClean="0"/>
              <a:t>води </a:t>
            </a:r>
            <a:r>
              <a:rPr lang="ru-RU" sz="2200" dirty="0" err="1" smtClean="0"/>
              <a:t>з</a:t>
            </a:r>
            <a:r>
              <a:rPr lang="ru-RU" sz="2200" dirty="0" smtClean="0"/>
              <a:t> </a:t>
            </a:r>
            <a:r>
              <a:rPr lang="ru-RU" sz="2200" dirty="0" err="1" smtClean="0"/>
              <a:t>розчиненими</a:t>
            </a:r>
            <a:r>
              <a:rPr lang="ru-RU" sz="2200" dirty="0" smtClean="0"/>
              <a:t> м</a:t>
            </a:r>
            <a:r>
              <a:rPr lang="uk-UA" sz="2200" dirty="0" err="1" smtClean="0"/>
              <a:t>ін</a:t>
            </a:r>
            <a:r>
              <a:rPr lang="ru-RU" sz="2200" dirty="0" err="1" smtClean="0"/>
              <a:t>еральними</a:t>
            </a:r>
            <a:r>
              <a:rPr lang="ru-RU" sz="2200" dirty="0" smtClean="0"/>
              <a:t> </a:t>
            </a:r>
            <a:r>
              <a:rPr lang="ru-RU" sz="2200" dirty="0" err="1" smtClean="0"/>
              <a:t>речовинами</a:t>
            </a:r>
            <a:r>
              <a:rPr lang="ru-RU" sz="2200" dirty="0" smtClean="0"/>
              <a:t>, </a:t>
            </a:r>
            <a:r>
              <a:rPr lang="ru-RU" sz="2200" dirty="0" err="1" smtClean="0"/>
              <a:t>тобто</a:t>
            </a:r>
            <a:r>
              <a:rPr lang="ru-RU" sz="2200" dirty="0" smtClean="0"/>
              <a:t> в</a:t>
            </a:r>
            <a:r>
              <a:rPr lang="uk-UA" sz="2200" dirty="0" smtClean="0"/>
              <a:t>і</a:t>
            </a:r>
            <a:r>
              <a:rPr lang="ru-RU" sz="2200" dirty="0" err="1" smtClean="0"/>
              <a:t>д</a:t>
            </a:r>
            <a:r>
              <a:rPr lang="ru-RU" sz="2200" dirty="0" smtClean="0"/>
              <a:t> </a:t>
            </a:r>
            <a:r>
              <a:rPr lang="ru-RU" sz="2200" dirty="0" err="1" smtClean="0"/>
              <a:t>кореня</a:t>
            </a:r>
            <a:r>
              <a:rPr lang="ru-RU" sz="2200" dirty="0" smtClean="0"/>
              <a:t> до </a:t>
            </a:r>
            <a:r>
              <a:rPr lang="ru-RU" sz="2200" dirty="0" err="1" smtClean="0"/>
              <a:t>надземно</a:t>
            </a:r>
            <a:r>
              <a:rPr lang="uk-UA" sz="2200" dirty="0" smtClean="0"/>
              <a:t>ї</a:t>
            </a:r>
            <a:r>
              <a:rPr lang="ru-RU" sz="2200" dirty="0" smtClean="0"/>
              <a:t> </a:t>
            </a:r>
            <a:r>
              <a:rPr lang="ru-RU" sz="2200" dirty="0" err="1" smtClean="0"/>
              <a:t>частини</a:t>
            </a:r>
            <a:r>
              <a:rPr lang="ru-RU" sz="2200" dirty="0" smtClean="0"/>
              <a:t> </a:t>
            </a:r>
            <a:r>
              <a:rPr lang="ru-RU" sz="2200" dirty="0" err="1" smtClean="0"/>
              <a:t>рослин</a:t>
            </a:r>
            <a:r>
              <a:rPr lang="ru-RU" sz="2200" dirty="0" smtClean="0"/>
              <a:t>. А по </a:t>
            </a:r>
            <a:r>
              <a:rPr lang="ru-RU" sz="2200" dirty="0" err="1" smtClean="0"/>
              <a:t>ситопод</a:t>
            </a:r>
            <a:r>
              <a:rPr lang="uk-UA" sz="2200" dirty="0" smtClean="0"/>
              <a:t>і</a:t>
            </a:r>
            <a:r>
              <a:rPr lang="ru-RU" sz="2200" dirty="0" err="1" smtClean="0"/>
              <a:t>бних</a:t>
            </a:r>
            <a:r>
              <a:rPr lang="ru-RU" sz="2200" dirty="0" smtClean="0"/>
              <a:t> трубках </a:t>
            </a:r>
            <a:r>
              <a:rPr lang="ru-RU" sz="2200" dirty="0" err="1" smtClean="0"/>
              <a:t>орга</a:t>
            </a:r>
            <a:r>
              <a:rPr lang="uk-UA" sz="2200" dirty="0" smtClean="0"/>
              <a:t>ні</a:t>
            </a:r>
            <a:r>
              <a:rPr lang="ru-RU" sz="2200" dirty="0" smtClean="0"/>
              <a:t>ч</a:t>
            </a:r>
            <a:r>
              <a:rPr lang="uk-UA" sz="2200" dirty="0" smtClean="0"/>
              <a:t>ні</a:t>
            </a:r>
            <a:r>
              <a:rPr lang="ru-RU" sz="2200" dirty="0" smtClean="0"/>
              <a:t> </a:t>
            </a:r>
            <a:r>
              <a:rPr lang="ru-RU" sz="2200" dirty="0" err="1" smtClean="0"/>
              <a:t>речовини</a:t>
            </a:r>
            <a:r>
              <a:rPr lang="ru-RU" sz="2200" dirty="0" smtClean="0"/>
              <a:t> </a:t>
            </a:r>
            <a:r>
              <a:rPr lang="ru-RU" sz="2200" dirty="0" err="1" smtClean="0"/>
              <a:t>транспортуються</a:t>
            </a:r>
            <a:r>
              <a:rPr lang="ru-RU" sz="2200" dirty="0" smtClean="0"/>
              <a:t> в</a:t>
            </a:r>
            <a:r>
              <a:rPr lang="uk-UA" sz="2200" dirty="0" smtClean="0"/>
              <a:t>і</a:t>
            </a:r>
            <a:r>
              <a:rPr lang="ru-RU" sz="2200" dirty="0" err="1" smtClean="0"/>
              <a:t>д</a:t>
            </a:r>
            <a:r>
              <a:rPr lang="ru-RU" sz="2200" dirty="0" smtClean="0"/>
              <a:t> </a:t>
            </a:r>
            <a:r>
              <a:rPr lang="ru-RU" sz="2200" dirty="0" err="1" smtClean="0"/>
              <a:t>зелених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надземних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частин</a:t>
            </a:r>
            <a:r>
              <a:rPr lang="ru-RU" sz="2200" dirty="0" smtClean="0"/>
              <a:t> до </a:t>
            </a:r>
            <a:r>
              <a:rPr lang="ru-RU" sz="2200" dirty="0" err="1" smtClean="0"/>
              <a:t>кореня</a:t>
            </a:r>
            <a:r>
              <a:rPr lang="ru-RU" sz="2200" dirty="0" smtClean="0"/>
              <a:t> - </a:t>
            </a:r>
            <a:r>
              <a:rPr lang="ru-RU" sz="2200" dirty="0" err="1" smtClean="0"/>
              <a:t>це</a:t>
            </a:r>
            <a:r>
              <a:rPr lang="ru-RU" sz="2200" dirty="0" smtClean="0"/>
              <a:t> </a:t>
            </a:r>
            <a:r>
              <a:rPr lang="en-US" sz="2200" dirty="0" err="1" smtClean="0"/>
              <a:t>низх</a:t>
            </a:r>
            <a:r>
              <a:rPr lang="uk-UA" sz="2200" dirty="0" smtClean="0"/>
              <a:t>і</a:t>
            </a:r>
            <a:r>
              <a:rPr lang="ru-RU" sz="2200" dirty="0" err="1" smtClean="0"/>
              <a:t>дний</a:t>
            </a:r>
            <a:r>
              <a:rPr lang="ru-RU" sz="2200" dirty="0" smtClean="0"/>
              <a:t> </a:t>
            </a:r>
            <a:r>
              <a:rPr lang="ru-RU" sz="2200" dirty="0" err="1" smtClean="0"/>
              <a:t>рух</a:t>
            </a:r>
            <a:r>
              <a:rPr lang="ru-RU" sz="2200" i="1" dirty="0" smtClean="0"/>
              <a:t>.</a:t>
            </a:r>
            <a:r>
              <a:rPr lang="ru-RU" sz="2200" dirty="0" smtClean="0"/>
              <a:t> У центральному </a:t>
            </a:r>
            <a:r>
              <a:rPr lang="ru-RU" sz="2200" dirty="0" err="1" smtClean="0"/>
              <a:t>цил</a:t>
            </a:r>
            <a:r>
              <a:rPr lang="uk-UA" sz="2200" dirty="0" err="1" smtClean="0"/>
              <a:t>інд</a:t>
            </a:r>
            <a:r>
              <a:rPr lang="ru-RU" sz="2200" dirty="0" err="1" smtClean="0"/>
              <a:t>р</a:t>
            </a:r>
            <a:r>
              <a:rPr lang="uk-UA" sz="2200" dirty="0" smtClean="0"/>
              <a:t>і</a:t>
            </a:r>
            <a:r>
              <a:rPr lang="ru-RU" sz="2200" dirty="0" smtClean="0"/>
              <a:t> </a:t>
            </a:r>
            <a:r>
              <a:rPr lang="ru-RU" sz="2200" dirty="0" err="1" smtClean="0"/>
              <a:t>також</a:t>
            </a:r>
            <a:r>
              <a:rPr lang="ru-RU" sz="2200" dirty="0" smtClean="0"/>
              <a:t> </a:t>
            </a:r>
            <a:r>
              <a:rPr lang="ru-RU" sz="2200" dirty="0" err="1" smtClean="0"/>
              <a:t>розташова</a:t>
            </a:r>
            <a:r>
              <a:rPr lang="uk-UA" sz="2200" dirty="0" smtClean="0"/>
              <a:t>на</a:t>
            </a:r>
            <a:r>
              <a:rPr lang="ru-RU" sz="2200" dirty="0" smtClean="0"/>
              <a:t> меха</a:t>
            </a:r>
            <a:r>
              <a:rPr lang="uk-UA" sz="2200" dirty="0" smtClean="0"/>
              <a:t>ні</a:t>
            </a:r>
            <a:r>
              <a:rPr lang="ru-RU" sz="2200" dirty="0" err="1" smtClean="0"/>
              <a:t>чна</a:t>
            </a:r>
            <a:r>
              <a:rPr lang="ru-RU" sz="2200" dirty="0" smtClean="0"/>
              <a:t> та </a:t>
            </a:r>
            <a:r>
              <a:rPr lang="ru-RU" sz="2200" dirty="0" err="1" smtClean="0"/>
              <a:t>основна</a:t>
            </a:r>
            <a:r>
              <a:rPr lang="ru-RU" sz="2200" dirty="0" smtClean="0"/>
              <a:t> </a:t>
            </a:r>
            <a:r>
              <a:rPr lang="ru-RU" sz="2000" dirty="0" err="1" smtClean="0"/>
              <a:t>запасаюча</a:t>
            </a:r>
            <a:r>
              <a:rPr lang="ru-RU" sz="2000" dirty="0" smtClean="0"/>
              <a:t> </a:t>
            </a:r>
            <a:r>
              <a:rPr lang="ru-RU" sz="2000" dirty="0" err="1" smtClean="0"/>
              <a:t>тканини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7030A0"/>
                </a:solidFill>
              </a:rPr>
              <a:t>Функції</a:t>
            </a:r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dirty="0" err="1" smtClean="0">
                <a:solidFill>
                  <a:srgbClr val="7030A0"/>
                </a:solidFill>
              </a:rPr>
              <a:t>кореня</a:t>
            </a:r>
            <a:r>
              <a:rPr lang="ru-RU" b="1" i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трофічна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dirty="0" smtClean="0"/>
              <a:t>– </a:t>
            </a:r>
            <a:r>
              <a:rPr lang="ru-RU" dirty="0" err="1" smtClean="0"/>
              <a:t>поглинання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ґрунту</a:t>
            </a:r>
            <a:r>
              <a:rPr lang="ru-RU" dirty="0" smtClean="0"/>
              <a:t> </a:t>
            </a:r>
            <a:r>
              <a:rPr lang="ru-RU" dirty="0" err="1" smtClean="0"/>
              <a:t>мінеральних</a:t>
            </a:r>
            <a:r>
              <a:rPr lang="ru-RU" dirty="0" smtClean="0"/>
              <a:t> </a:t>
            </a:r>
            <a:r>
              <a:rPr lang="ru-RU" dirty="0" err="1" smtClean="0"/>
              <a:t>речовин</a:t>
            </a:r>
            <a:r>
              <a:rPr lang="ru-RU" dirty="0" smtClean="0"/>
              <a:t>, </a:t>
            </a:r>
            <a:r>
              <a:rPr lang="ru-RU" dirty="0" err="1" smtClean="0"/>
              <a:t>виділення</a:t>
            </a:r>
            <a:r>
              <a:rPr lang="ru-RU" dirty="0" smtClean="0"/>
              <a:t> в </a:t>
            </a:r>
            <a:r>
              <a:rPr lang="ru-RU" dirty="0" err="1" smtClean="0"/>
              <a:t>ґрунт</a:t>
            </a:r>
            <a:r>
              <a:rPr lang="ru-RU" dirty="0" smtClean="0"/>
              <a:t> </a:t>
            </a:r>
            <a:r>
              <a:rPr lang="ru-RU" dirty="0" err="1" smtClean="0"/>
              <a:t>продуктів</a:t>
            </a:r>
            <a:r>
              <a:rPr lang="ru-RU" dirty="0" smtClean="0"/>
              <a:t> </a:t>
            </a:r>
            <a:r>
              <a:rPr lang="ru-RU" dirty="0" err="1" smtClean="0"/>
              <a:t>обміну</a:t>
            </a:r>
            <a:r>
              <a:rPr lang="ru-RU" dirty="0" smtClean="0"/>
              <a:t> </a:t>
            </a:r>
          </a:p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провідна</a:t>
            </a:r>
            <a:r>
              <a:rPr lang="ru-RU" dirty="0" smtClean="0"/>
              <a:t> – </a:t>
            </a:r>
            <a:r>
              <a:rPr lang="ru-RU" dirty="0" err="1" smtClean="0">
                <a:solidFill>
                  <a:srgbClr val="002060"/>
                </a:solidFill>
              </a:rPr>
              <a:t>забезпечує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проведення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поживних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речовин</a:t>
            </a:r>
            <a:r>
              <a:rPr lang="ru-RU" dirty="0" smtClean="0">
                <a:solidFill>
                  <a:srgbClr val="002060"/>
                </a:solidFill>
              </a:rPr>
              <a:t> до стебла 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листків</a:t>
            </a: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опорн</a:t>
            </a:r>
            <a:r>
              <a:rPr lang="ru-RU" dirty="0" err="1" smtClean="0">
                <a:solidFill>
                  <a:srgbClr val="00B050"/>
                </a:solidFill>
              </a:rPr>
              <a:t>а</a:t>
            </a:r>
            <a:r>
              <a:rPr lang="ru-RU" dirty="0" smtClean="0"/>
              <a:t> </a:t>
            </a:r>
            <a:r>
              <a:rPr lang="ru-RU" i="1" dirty="0" smtClean="0"/>
              <a:t>(</a:t>
            </a:r>
            <a:r>
              <a:rPr lang="ru-RU" i="1" dirty="0" err="1" smtClean="0"/>
              <a:t>механічна</a:t>
            </a:r>
            <a:r>
              <a:rPr lang="ru-RU" i="1" dirty="0" smtClean="0"/>
              <a:t>)</a:t>
            </a:r>
            <a:r>
              <a:rPr lang="ru-RU" dirty="0" smtClean="0"/>
              <a:t> -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закріплення</a:t>
            </a:r>
            <a:r>
              <a:rPr lang="ru-RU" dirty="0" smtClean="0"/>
              <a:t> </a:t>
            </a:r>
            <a:r>
              <a:rPr lang="ru-RU" dirty="0" err="1" smtClean="0"/>
              <a:t>рослини</a:t>
            </a:r>
            <a:r>
              <a:rPr lang="ru-RU" dirty="0" smtClean="0"/>
              <a:t> в </a:t>
            </a:r>
            <a:r>
              <a:rPr lang="ru-RU" dirty="0" err="1" smtClean="0"/>
              <a:t>ґрунті</a:t>
            </a:r>
            <a:r>
              <a:rPr lang="ru-RU" dirty="0" smtClean="0"/>
              <a:t>,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вертикальне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, </a:t>
            </a:r>
            <a:r>
              <a:rPr lang="ru-RU" dirty="0" err="1" smtClean="0"/>
              <a:t>утримання</a:t>
            </a:r>
            <a:r>
              <a:rPr lang="ru-RU" dirty="0" smtClean="0"/>
              <a:t> </a:t>
            </a:r>
            <a:r>
              <a:rPr lang="ru-RU" dirty="0" err="1" smtClean="0"/>
              <a:t>надземних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, </a:t>
            </a:r>
            <a:r>
              <a:rPr lang="ru-RU" dirty="0" err="1" smtClean="0"/>
              <a:t>протидія</a:t>
            </a:r>
            <a:r>
              <a:rPr lang="ru-RU" dirty="0" smtClean="0"/>
              <a:t> </a:t>
            </a:r>
            <a:r>
              <a:rPr lang="ru-RU" dirty="0" err="1" smtClean="0"/>
              <a:t>вітрам</a:t>
            </a:r>
            <a:r>
              <a:rPr lang="ru-RU" dirty="0" smtClean="0"/>
              <a:t>; </a:t>
            </a:r>
          </a:p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запасаюча</a:t>
            </a:r>
            <a:r>
              <a:rPr lang="ru-RU" i="1" dirty="0" smtClean="0">
                <a:solidFill>
                  <a:srgbClr val="00B050"/>
                </a:solidFill>
              </a:rPr>
              <a:t>;</a:t>
            </a:r>
            <a:r>
              <a:rPr lang="ru-RU" dirty="0" smtClean="0"/>
              <a:t> </a:t>
            </a:r>
          </a:p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вегетативне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розмноження</a:t>
            </a:r>
            <a:r>
              <a:rPr lang="ru-RU" dirty="0" smtClean="0"/>
              <a:t>, </a:t>
            </a:r>
          </a:p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взаємодія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з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коренями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інших</a:t>
            </a:r>
            <a:r>
              <a:rPr lang="ru-RU" i="1" dirty="0" smtClean="0">
                <a:solidFill>
                  <a:srgbClr val="00B050"/>
                </a:solidFill>
              </a:rPr>
              <a:t> </a:t>
            </a:r>
            <a:r>
              <a:rPr lang="ru-RU" i="1" dirty="0" err="1" smtClean="0">
                <a:solidFill>
                  <a:srgbClr val="00B050"/>
                </a:solidFill>
              </a:rPr>
              <a:t>організмів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arodna-osvita.com.ua/uploads/bio-6-ostap-ukr/bio-6-ostap-ukr-118.jpg"/>
          <p:cNvPicPr>
            <a:picLocks noChangeAspect="1" noChangeArrowheads="1"/>
          </p:cNvPicPr>
          <p:nvPr/>
        </p:nvPicPr>
        <p:blipFill>
          <a:blip r:embed="rId2" cstate="print"/>
          <a:srcRect t="39801" r="-3704" b="8218"/>
          <a:stretch>
            <a:fillRect/>
          </a:stretch>
        </p:blipFill>
        <p:spPr bwMode="auto">
          <a:xfrm>
            <a:off x="642910" y="578531"/>
            <a:ext cx="4429156" cy="590636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00694" y="274320"/>
            <a:ext cx="3432994" cy="6083638"/>
          </a:xfrm>
        </p:spPr>
        <p:txBody>
          <a:bodyPr>
            <a:normAutofit fontScale="90000"/>
          </a:bodyPr>
          <a:lstStyle/>
          <a:p>
            <a:pPr lvl="0"/>
            <a:r>
              <a:rPr lang="ru-RU" i="1" dirty="0" err="1" smtClean="0">
                <a:solidFill>
                  <a:srgbClr val="00B050"/>
                </a:solidFill>
              </a:rPr>
              <a:t>трофічна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dirty="0" smtClean="0"/>
              <a:t>– </a:t>
            </a:r>
            <a:r>
              <a:rPr lang="ru-RU" sz="3100" dirty="0" err="1" smtClean="0">
                <a:solidFill>
                  <a:schemeClr val="tx1"/>
                </a:solidFill>
              </a:rPr>
              <a:t>поглинання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з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ґрунту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мінеральних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речовин</a:t>
            </a:r>
            <a:r>
              <a:rPr lang="ru-RU" sz="3100" dirty="0" smtClean="0">
                <a:solidFill>
                  <a:schemeClr val="tx1"/>
                </a:solidFill>
              </a:rPr>
              <a:t>, </a:t>
            </a:r>
            <a:r>
              <a:rPr lang="ru-RU" sz="3100" dirty="0" err="1" smtClean="0">
                <a:solidFill>
                  <a:schemeClr val="tx1"/>
                </a:solidFill>
              </a:rPr>
              <a:t>виділення</a:t>
            </a:r>
            <a:r>
              <a:rPr lang="ru-RU" sz="3100" dirty="0" smtClean="0">
                <a:solidFill>
                  <a:schemeClr val="tx1"/>
                </a:solidFill>
              </a:rPr>
              <a:t> в </a:t>
            </a:r>
            <a:r>
              <a:rPr lang="ru-RU" sz="3100" dirty="0" err="1" smtClean="0">
                <a:solidFill>
                  <a:schemeClr val="tx1"/>
                </a:solidFill>
              </a:rPr>
              <a:t>ґрунт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продуктів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обміну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i="1" dirty="0" err="1" smtClean="0">
                <a:solidFill>
                  <a:srgbClr val="00B050"/>
                </a:solidFill>
              </a:rPr>
              <a:t>провідна</a:t>
            </a:r>
            <a:r>
              <a:rPr lang="ru-RU" dirty="0" smtClean="0"/>
              <a:t> – </a:t>
            </a:r>
            <a:r>
              <a:rPr lang="ru-RU" sz="3100" dirty="0" err="1" smtClean="0">
                <a:solidFill>
                  <a:schemeClr val="tx1"/>
                </a:solidFill>
              </a:rPr>
              <a:t>забезпечує</a:t>
            </a:r>
            <a:r>
              <a:rPr lang="ru-RU" sz="3100" dirty="0" smtClean="0">
                <a:solidFill>
                  <a:schemeClr val="tx1"/>
                </a:solidFill>
              </a:rPr>
              <a:t> </a:t>
            </a:r>
            <a:r>
              <a:rPr lang="ru-RU" sz="3100" dirty="0" err="1" smtClean="0">
                <a:solidFill>
                  <a:schemeClr val="tx1"/>
                </a:solidFill>
                <a:hlinkClick r:id="rId3"/>
              </a:rPr>
              <a:t>проведення</a:t>
            </a:r>
            <a:r>
              <a:rPr lang="ru-RU" sz="3100" dirty="0" smtClean="0">
                <a:solidFill>
                  <a:schemeClr val="tx1"/>
                </a:solidFill>
                <a:hlinkClick r:id="rId3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hlinkClick r:id="rId3"/>
              </a:rPr>
              <a:t>поживних</a:t>
            </a:r>
            <a:r>
              <a:rPr lang="ru-RU" sz="3100" dirty="0" smtClean="0">
                <a:solidFill>
                  <a:schemeClr val="tx1"/>
                </a:solidFill>
                <a:hlinkClick r:id="rId3"/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  <a:hlinkClick r:id="rId3"/>
              </a:rPr>
              <a:t>речовин</a:t>
            </a:r>
            <a:r>
              <a:rPr lang="ru-RU" sz="3100" dirty="0" smtClean="0">
                <a:solidFill>
                  <a:schemeClr val="tx1"/>
                </a:solidFill>
                <a:hlinkClick r:id="rId3"/>
              </a:rPr>
              <a:t> до стебла</a:t>
            </a:r>
            <a:r>
              <a:rPr lang="ru-RU" sz="3100" dirty="0" smtClean="0">
                <a:solidFill>
                  <a:schemeClr val="tx1"/>
                </a:solidFill>
              </a:rPr>
              <a:t> </a:t>
            </a:r>
            <a:r>
              <a:rPr lang="ru-RU" sz="3100" dirty="0" err="1" smtClean="0">
                <a:solidFill>
                  <a:schemeClr val="tx1"/>
                </a:solidFill>
              </a:rPr>
              <a:t>і</a:t>
            </a:r>
            <a:r>
              <a:rPr lang="ru-RU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err="1" smtClean="0">
                <a:solidFill>
                  <a:schemeClr val="tx1"/>
                </a:solidFill>
              </a:rPr>
              <a:t>листків</a:t>
            </a:r>
            <a:endParaRPr lang="ru-RU" sz="3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86314" y="274320"/>
            <a:ext cx="4147374" cy="5512134"/>
          </a:xfrm>
        </p:spPr>
        <p:txBody>
          <a:bodyPr>
            <a:normAutofit fontScale="90000"/>
          </a:bodyPr>
          <a:lstStyle/>
          <a:p>
            <a:pPr lvl="0"/>
            <a:r>
              <a:rPr lang="ru-RU" i="1" dirty="0" smtClean="0">
                <a:solidFill>
                  <a:srgbClr val="00B050"/>
                </a:solidFill>
              </a:rPr>
              <a:t/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smtClean="0">
                <a:solidFill>
                  <a:srgbClr val="00B050"/>
                </a:solidFill>
              </a:rPr>
              <a:t/>
            </a:r>
            <a:br>
              <a:rPr lang="ru-RU" i="1" dirty="0" smtClean="0">
                <a:solidFill>
                  <a:srgbClr val="00B050"/>
                </a:solidFill>
              </a:rPr>
            </a:br>
            <a:r>
              <a:rPr lang="ru-RU" i="1" dirty="0" err="1" smtClean="0">
                <a:solidFill>
                  <a:srgbClr val="00B050"/>
                </a:solidFill>
              </a:rPr>
              <a:t>Опорн</a:t>
            </a:r>
            <a:r>
              <a:rPr lang="ru-RU" dirty="0" err="1" smtClean="0">
                <a:solidFill>
                  <a:srgbClr val="00B050"/>
                </a:solidFill>
              </a:rPr>
              <a:t>а</a:t>
            </a:r>
            <a:r>
              <a:rPr lang="ru-RU" dirty="0" smtClean="0"/>
              <a:t> </a:t>
            </a:r>
            <a:r>
              <a:rPr lang="ru-RU" i="1" dirty="0" smtClean="0"/>
              <a:t>(</a:t>
            </a:r>
            <a:r>
              <a:rPr lang="ru-RU" i="1" dirty="0" err="1" smtClean="0"/>
              <a:t>механічна</a:t>
            </a:r>
            <a:r>
              <a:rPr lang="ru-RU" i="1" dirty="0" smtClean="0"/>
              <a:t>)</a:t>
            </a:r>
            <a:r>
              <a:rPr lang="ru-RU" dirty="0" smtClean="0"/>
              <a:t> - </a:t>
            </a:r>
            <a:r>
              <a:rPr lang="ru-RU" dirty="0" err="1" smtClean="0"/>
              <a:t>забезпе-чує</a:t>
            </a:r>
            <a:r>
              <a:rPr lang="ru-RU" dirty="0" smtClean="0"/>
              <a:t> </a:t>
            </a:r>
            <a:r>
              <a:rPr lang="ru-RU" dirty="0" err="1" smtClean="0"/>
              <a:t>закріплення</a:t>
            </a:r>
            <a:r>
              <a:rPr lang="ru-RU" dirty="0" smtClean="0"/>
              <a:t> </a:t>
            </a:r>
            <a:r>
              <a:rPr lang="ru-RU" dirty="0" err="1" smtClean="0"/>
              <a:t>рослини</a:t>
            </a:r>
            <a:r>
              <a:rPr lang="ru-RU" dirty="0" smtClean="0"/>
              <a:t> в </a:t>
            </a:r>
            <a:r>
              <a:rPr lang="ru-RU" dirty="0" err="1" smtClean="0"/>
              <a:t>ґру-нті</a:t>
            </a:r>
            <a:r>
              <a:rPr lang="ru-RU" dirty="0" smtClean="0"/>
              <a:t>,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вертика-льне</a:t>
            </a:r>
            <a:r>
              <a:rPr lang="ru-RU" dirty="0" smtClean="0"/>
              <a:t> </a:t>
            </a:r>
            <a:r>
              <a:rPr lang="ru-RU" dirty="0" err="1" smtClean="0"/>
              <a:t>положен-ня</a:t>
            </a:r>
            <a:r>
              <a:rPr lang="ru-RU" dirty="0" smtClean="0"/>
              <a:t>, </a:t>
            </a:r>
            <a:r>
              <a:rPr lang="ru-RU" dirty="0" err="1" smtClean="0"/>
              <a:t>утримання</a:t>
            </a:r>
            <a:r>
              <a:rPr lang="ru-RU" dirty="0" smtClean="0"/>
              <a:t> </a:t>
            </a:r>
            <a:r>
              <a:rPr lang="ru-RU" dirty="0" err="1" smtClean="0"/>
              <a:t>надземних</a:t>
            </a:r>
            <a:r>
              <a:rPr lang="ru-RU" dirty="0" smtClean="0"/>
              <a:t> </a:t>
            </a:r>
            <a:r>
              <a:rPr lang="ru-RU" dirty="0" err="1" smtClean="0"/>
              <a:t>ор-ганів</a:t>
            </a:r>
            <a:r>
              <a:rPr lang="ru-RU" dirty="0" smtClean="0"/>
              <a:t>, </a:t>
            </a:r>
            <a:r>
              <a:rPr lang="ru-RU" dirty="0" err="1" smtClean="0"/>
              <a:t>протидія</a:t>
            </a:r>
            <a:r>
              <a:rPr lang="ru-RU" dirty="0" smtClean="0"/>
              <a:t> </a:t>
            </a:r>
            <a:r>
              <a:rPr lang="ru-RU" dirty="0" err="1" smtClean="0"/>
              <a:t>вітрам</a:t>
            </a:r>
            <a:r>
              <a:rPr lang="ru-RU" dirty="0" smtClean="0"/>
              <a:t>.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static8.depositphotos.com/1202020/922/i/450/depositphotos_9223293-Whole-black-tree-with-roo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4196572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solidFill>
                  <a:srgbClr val="00B050"/>
                </a:solidFill>
              </a:rPr>
              <a:t>Запасаючі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корені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447800"/>
            <a:ext cx="5504696" cy="4800600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містять</a:t>
            </a:r>
            <a:r>
              <a:rPr lang="ru-RU" dirty="0" smtClean="0"/>
              <a:t> </a:t>
            </a:r>
            <a:r>
              <a:rPr lang="ru-RU" dirty="0" err="1" smtClean="0"/>
              <a:t>велику</a:t>
            </a:r>
            <a:r>
              <a:rPr lang="ru-RU" dirty="0" smtClean="0"/>
              <a:t>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паренхіми</a:t>
            </a:r>
            <a:r>
              <a:rPr lang="ru-RU" dirty="0" smtClean="0"/>
              <a:t>, в </a:t>
            </a:r>
            <a:r>
              <a:rPr lang="ru-RU" dirty="0" err="1" smtClean="0"/>
              <a:t>живих</a:t>
            </a:r>
            <a:r>
              <a:rPr lang="ru-RU" dirty="0" smtClean="0"/>
              <a:t> </a:t>
            </a:r>
            <a:r>
              <a:rPr lang="ru-RU" dirty="0" err="1" smtClean="0"/>
              <a:t>клітинах</a:t>
            </a:r>
            <a:r>
              <a:rPr lang="ru-RU" dirty="0" smtClean="0"/>
              <a:t> </a:t>
            </a:r>
            <a:r>
              <a:rPr lang="ru-RU" dirty="0" err="1" smtClean="0"/>
              <a:t>якій</a:t>
            </a:r>
            <a:r>
              <a:rPr lang="ru-RU" dirty="0" smtClean="0"/>
              <a:t> </a:t>
            </a:r>
            <a:r>
              <a:rPr lang="ru-RU" dirty="0" err="1" smtClean="0"/>
              <a:t>накопичуються</a:t>
            </a:r>
            <a:r>
              <a:rPr lang="ru-RU" dirty="0" smtClean="0"/>
              <a:t> </a:t>
            </a:r>
            <a:r>
              <a:rPr lang="ru-RU" dirty="0" err="1" smtClean="0"/>
              <a:t>необхідні</a:t>
            </a:r>
            <a:r>
              <a:rPr lang="ru-RU" dirty="0" smtClean="0"/>
              <a:t> </a:t>
            </a:r>
            <a:r>
              <a:rPr lang="ru-RU" dirty="0" err="1" smtClean="0"/>
              <a:t>речовини</a:t>
            </a:r>
            <a:r>
              <a:rPr lang="ru-RU" dirty="0" smtClean="0"/>
              <a:t>. </a:t>
            </a:r>
            <a:r>
              <a:rPr lang="ru-RU" dirty="0" err="1" smtClean="0"/>
              <a:t>Паренхіма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перебувати</a:t>
            </a:r>
            <a:r>
              <a:rPr lang="ru-RU" dirty="0" smtClean="0"/>
              <a:t> в 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місцях</a:t>
            </a:r>
            <a:r>
              <a:rPr lang="ru-RU" dirty="0" smtClean="0"/>
              <a:t> – </a:t>
            </a:r>
            <a:r>
              <a:rPr lang="ru-RU" dirty="0" err="1" smtClean="0"/>
              <a:t>корі</a:t>
            </a:r>
            <a:r>
              <a:rPr lang="ru-RU" dirty="0" smtClean="0"/>
              <a:t>, ксилема </a:t>
            </a:r>
            <a:r>
              <a:rPr lang="ru-RU" dirty="0" err="1" smtClean="0"/>
              <a:t>або</a:t>
            </a:r>
            <a:r>
              <a:rPr lang="ru-RU" dirty="0" smtClean="0"/>
              <a:t> в </a:t>
            </a:r>
            <a:r>
              <a:rPr lang="ru-RU" dirty="0" err="1" smtClean="0"/>
              <a:t>серцевині</a:t>
            </a:r>
            <a:r>
              <a:rPr lang="ru-RU" dirty="0" smtClean="0"/>
              <a:t>. У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дворічних</a:t>
            </a:r>
            <a:r>
              <a:rPr lang="ru-RU" dirty="0" smtClean="0"/>
              <a:t> </a:t>
            </a:r>
            <a:r>
              <a:rPr lang="ru-RU" dirty="0" err="1" smtClean="0"/>
              <a:t>утворюється</a:t>
            </a:r>
            <a:r>
              <a:rPr lang="ru-RU" dirty="0" smtClean="0"/>
              <a:t> складна структура – </a:t>
            </a:r>
            <a:r>
              <a:rPr lang="ru-RU" dirty="0" err="1" smtClean="0"/>
              <a:t>коренеплід</a:t>
            </a:r>
            <a:r>
              <a:rPr lang="ru-RU" dirty="0" smtClean="0"/>
              <a:t> (рис. 181). У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формуванні</a:t>
            </a:r>
            <a:r>
              <a:rPr lang="ru-RU" dirty="0" smtClean="0"/>
              <a:t>, </a:t>
            </a:r>
            <a:r>
              <a:rPr lang="ru-RU" dirty="0" err="1" smtClean="0"/>
              <a:t>поряд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коренем</a:t>
            </a:r>
            <a:r>
              <a:rPr lang="ru-RU" dirty="0" smtClean="0"/>
              <a:t>, </a:t>
            </a:r>
            <a:r>
              <a:rPr lang="ru-RU" dirty="0" err="1" smtClean="0"/>
              <a:t>бере</a:t>
            </a:r>
            <a:r>
              <a:rPr lang="ru-RU" dirty="0" smtClean="0"/>
              <a:t> участь стебло, </a:t>
            </a:r>
            <a:r>
              <a:rPr lang="ru-RU" dirty="0" err="1" smtClean="0"/>
              <a:t>причому</a:t>
            </a:r>
            <a:r>
              <a:rPr lang="ru-RU" dirty="0" smtClean="0"/>
              <a:t> </a:t>
            </a:r>
            <a:r>
              <a:rPr lang="ru-RU" dirty="0" err="1" smtClean="0"/>
              <a:t>частка</a:t>
            </a:r>
            <a:r>
              <a:rPr lang="ru-RU" dirty="0" smtClean="0"/>
              <a:t> </a:t>
            </a:r>
            <a:r>
              <a:rPr lang="ru-RU" dirty="0" err="1" smtClean="0"/>
              <a:t>участі</a:t>
            </a:r>
            <a:r>
              <a:rPr lang="ru-RU" dirty="0" smtClean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</a:t>
            </a:r>
            <a:r>
              <a:rPr lang="ru-RU" dirty="0" err="1" smtClean="0"/>
              <a:t>органів</a:t>
            </a:r>
            <a:r>
              <a:rPr lang="ru-RU" dirty="0" smtClean="0"/>
              <a:t> у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рослин</a:t>
            </a:r>
            <a:r>
              <a:rPr lang="ru-RU" dirty="0" smtClean="0"/>
              <a:t> </a:t>
            </a:r>
            <a:r>
              <a:rPr lang="ru-RU" dirty="0" err="1" smtClean="0"/>
              <a:t>варіює</a:t>
            </a:r>
            <a:r>
              <a:rPr lang="ru-RU" dirty="0" smtClean="0"/>
              <a:t>. </a:t>
            </a:r>
            <a:r>
              <a:rPr lang="ru-RU" dirty="0" err="1" smtClean="0"/>
              <a:t>Наприклад</a:t>
            </a:r>
            <a:r>
              <a:rPr lang="ru-RU" dirty="0" smtClean="0"/>
              <a:t>, у </a:t>
            </a:r>
            <a:r>
              <a:rPr lang="ru-RU" dirty="0" err="1" smtClean="0"/>
              <a:t>ріпи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буряків</a:t>
            </a:r>
            <a:r>
              <a:rPr lang="ru-RU" dirty="0" smtClean="0"/>
              <a:t> </a:t>
            </a:r>
            <a:r>
              <a:rPr lang="ru-RU" dirty="0" err="1" smtClean="0"/>
              <a:t>коренеплід</a:t>
            </a:r>
            <a:r>
              <a:rPr lang="ru-RU" dirty="0" smtClean="0"/>
              <a:t>, в основному, </a:t>
            </a:r>
            <a:r>
              <a:rPr lang="ru-RU" dirty="0" err="1" smtClean="0"/>
              <a:t>утворений</a:t>
            </a:r>
            <a:r>
              <a:rPr lang="ru-RU" dirty="0" smtClean="0"/>
              <a:t> стеблом, на </a:t>
            </a:r>
            <a:r>
              <a:rPr lang="ru-RU" dirty="0" err="1" smtClean="0"/>
              <a:t>корінь</a:t>
            </a:r>
            <a:r>
              <a:rPr lang="ru-RU" dirty="0" smtClean="0"/>
              <a:t> </a:t>
            </a:r>
            <a:r>
              <a:rPr lang="ru-RU" dirty="0" err="1" smtClean="0"/>
              <a:t>припадає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сама </a:t>
            </a:r>
            <a:r>
              <a:rPr lang="ru-RU" dirty="0" err="1" smtClean="0"/>
              <a:t>нижня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. </a:t>
            </a:r>
            <a:r>
              <a:rPr lang="ru-RU" dirty="0" err="1" smtClean="0"/>
              <a:t>Навпаки</a:t>
            </a:r>
            <a:r>
              <a:rPr lang="ru-RU" dirty="0" smtClean="0"/>
              <a:t>, у </a:t>
            </a:r>
            <a:r>
              <a:rPr lang="ru-RU" dirty="0" err="1" smtClean="0"/>
              <a:t>моркви</a:t>
            </a:r>
            <a:r>
              <a:rPr lang="ru-RU" dirty="0" smtClean="0"/>
              <a:t>, за </a:t>
            </a:r>
            <a:r>
              <a:rPr lang="ru-RU" dirty="0" err="1" smtClean="0"/>
              <a:t>винятком</a:t>
            </a:r>
            <a:r>
              <a:rPr lang="ru-RU" dirty="0" smtClean="0"/>
              <a:t> </a:t>
            </a:r>
            <a:r>
              <a:rPr lang="ru-RU" dirty="0" err="1" smtClean="0"/>
              <a:t>верхньої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, </a:t>
            </a:r>
            <a:r>
              <a:rPr lang="ru-RU" dirty="0" err="1" smtClean="0"/>
              <a:t>коренеплід</a:t>
            </a:r>
            <a:r>
              <a:rPr lang="ru-RU" dirty="0" smtClean="0"/>
              <a:t> </a:t>
            </a:r>
            <a:r>
              <a:rPr lang="ru-RU" dirty="0" err="1" smtClean="0"/>
              <a:t>складається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кореня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http://chem-polezno.com/assets/cache_image/img/xmorkov_240x160_3f3.jpg.pagespeed.ic.21-XB_Q6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2286000" cy="1514475"/>
          </a:xfrm>
          <a:prstGeom prst="rect">
            <a:avLst/>
          </a:prstGeom>
          <a:noFill/>
        </p:spPr>
      </p:pic>
      <p:pic>
        <p:nvPicPr>
          <p:cNvPr id="4" name="Picture 2" descr="http://10sotok.kiev.ua/components/com_virtuemart/shop_image/product/p14h51eee16720bfe.jpg"/>
          <p:cNvPicPr>
            <a:picLocks noChangeAspect="1" noChangeArrowheads="1"/>
          </p:cNvPicPr>
          <p:nvPr/>
        </p:nvPicPr>
        <p:blipFill>
          <a:blip r:embed="rId3" cstate="print"/>
          <a:srcRect l="10714" t="8182" r="17857" b="7272"/>
          <a:stretch>
            <a:fillRect/>
          </a:stretch>
        </p:blipFill>
        <p:spPr bwMode="auto">
          <a:xfrm>
            <a:off x="1714480" y="2714620"/>
            <a:ext cx="1428760" cy="2214578"/>
          </a:xfrm>
          <a:prstGeom prst="rect">
            <a:avLst/>
          </a:prstGeom>
          <a:noFill/>
        </p:spPr>
      </p:pic>
      <p:pic>
        <p:nvPicPr>
          <p:cNvPr id="5" name="Picture 2" descr="http://kakievitaminy.ru/wp-content/uploads/2014/03/1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5214950"/>
            <a:ext cx="1643074" cy="1283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B050"/>
                </a:solidFill>
              </a:rPr>
              <a:t>Вегетативне розмноження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56" y="1447800"/>
            <a:ext cx="3504432" cy="4800600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Розмноження</a:t>
            </a:r>
            <a:r>
              <a:rPr lang="ru-RU" dirty="0" smtClean="0"/>
              <a:t> </a:t>
            </a:r>
            <a:r>
              <a:rPr lang="ru-RU" dirty="0" err="1" smtClean="0"/>
              <a:t>поділом</a:t>
            </a:r>
            <a:r>
              <a:rPr lang="ru-RU" dirty="0" smtClean="0"/>
              <a:t> (</a:t>
            </a:r>
            <a:r>
              <a:rPr lang="ru-RU" dirty="0" err="1" smtClean="0"/>
              <a:t>кущів</a:t>
            </a:r>
            <a:r>
              <a:rPr lang="ru-RU" dirty="0" smtClean="0"/>
              <a:t> — </a:t>
            </a:r>
            <a:r>
              <a:rPr lang="ru-RU" dirty="0" err="1" smtClean="0"/>
              <a:t>бузок</a:t>
            </a:r>
            <a:r>
              <a:rPr lang="ru-RU" dirty="0" smtClean="0"/>
              <a:t>, </a:t>
            </a:r>
            <a:r>
              <a:rPr lang="ru-RU" dirty="0" err="1" smtClean="0"/>
              <a:t>коренів</a:t>
            </a:r>
            <a:r>
              <a:rPr lang="ru-RU" dirty="0" smtClean="0"/>
              <a:t> — малина). </a:t>
            </a:r>
            <a:r>
              <a:rPr lang="ru-RU" dirty="0" err="1" smtClean="0"/>
              <a:t>Розмноження</a:t>
            </a:r>
            <a:r>
              <a:rPr lang="ru-RU" dirty="0" smtClean="0"/>
              <a:t> </a:t>
            </a:r>
            <a:r>
              <a:rPr lang="ru-RU" dirty="0" err="1" smtClean="0"/>
              <a:t>поділом</a:t>
            </a:r>
            <a:r>
              <a:rPr lang="ru-RU" dirty="0" smtClean="0"/>
              <a:t> </a:t>
            </a:r>
            <a:r>
              <a:rPr lang="ru-RU" dirty="0" err="1" smtClean="0"/>
              <a:t>кущів</a:t>
            </a:r>
            <a:r>
              <a:rPr lang="ru-RU" dirty="0" smtClean="0"/>
              <a:t> </a:t>
            </a:r>
            <a:r>
              <a:rPr lang="ru-RU" dirty="0" err="1" smtClean="0"/>
              <a:t>найчастіше</a:t>
            </a:r>
            <a:r>
              <a:rPr lang="ru-RU" dirty="0" smtClean="0"/>
              <a:t> </a:t>
            </a:r>
            <a:r>
              <a:rPr lang="ru-RU" dirty="0" err="1" smtClean="0"/>
              <a:t>практикують</a:t>
            </a:r>
            <a:r>
              <a:rPr lang="ru-RU" dirty="0" smtClean="0"/>
              <a:t> у декоративному </a:t>
            </a:r>
            <a:r>
              <a:rPr lang="ru-RU" dirty="0" err="1" smtClean="0"/>
              <a:t>садівництві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http://allforzno.at.ua/_nw/0/s88389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3116"/>
            <a:ext cx="3800475" cy="252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>
                <a:solidFill>
                  <a:srgbClr val="00B050"/>
                </a:solidFill>
              </a:rPr>
              <a:t>Взаємодія з коренями інших організмів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43570" y="1857364"/>
            <a:ext cx="3290118" cy="439103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Симбіоз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тривале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постійне</a:t>
            </a:r>
            <a:r>
              <a:rPr lang="ru-RU" dirty="0" smtClean="0"/>
              <a:t> </a:t>
            </a:r>
            <a:r>
              <a:rPr lang="ru-RU" dirty="0" err="1" smtClean="0"/>
              <a:t>співжиття</a:t>
            </a:r>
            <a:r>
              <a:rPr lang="ru-RU" dirty="0" smtClean="0"/>
              <a:t> </a:t>
            </a:r>
            <a:r>
              <a:rPr lang="ru-RU" dirty="0" err="1" smtClean="0"/>
              <a:t>двох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організмів</a:t>
            </a:r>
            <a:r>
              <a:rPr lang="ru-RU" dirty="0" smtClean="0"/>
              <a:t>, </a:t>
            </a:r>
            <a:r>
              <a:rPr lang="ru-RU" dirty="0" err="1" smtClean="0"/>
              <a:t>зазвичай</a:t>
            </a:r>
            <a:r>
              <a:rPr lang="ru-RU" dirty="0" smtClean="0"/>
              <a:t> приносить </a:t>
            </a:r>
            <a:r>
              <a:rPr lang="ru-RU" dirty="0" err="1" smtClean="0"/>
              <a:t>їм</a:t>
            </a:r>
            <a:r>
              <a:rPr lang="ru-RU" dirty="0" smtClean="0"/>
              <a:t> </a:t>
            </a:r>
            <a:r>
              <a:rPr lang="ru-RU" dirty="0" err="1" smtClean="0"/>
              <a:t>взаємну</a:t>
            </a:r>
            <a:r>
              <a:rPr lang="ru-RU" dirty="0" smtClean="0"/>
              <a:t> </a:t>
            </a:r>
            <a:r>
              <a:rPr lang="ru-RU" dirty="0" err="1" smtClean="0"/>
              <a:t>користь</a:t>
            </a:r>
            <a:r>
              <a:rPr lang="ru-RU" dirty="0" smtClean="0"/>
              <a:t>.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відомий</a:t>
            </a:r>
            <a:r>
              <a:rPr lang="ru-RU" dirty="0" smtClean="0"/>
              <a:t> приклад </a:t>
            </a:r>
            <a:r>
              <a:rPr lang="ru-RU" dirty="0" err="1" smtClean="0"/>
              <a:t>симбіозу</a:t>
            </a:r>
            <a:r>
              <a:rPr lang="ru-RU" dirty="0" smtClean="0"/>
              <a:t> - лишайники (</a:t>
            </a:r>
            <a:r>
              <a:rPr lang="ru-RU" dirty="0" err="1" smtClean="0"/>
              <a:t>симбіоз</a:t>
            </a:r>
            <a:r>
              <a:rPr lang="ru-RU" dirty="0" smtClean="0"/>
              <a:t> </a:t>
            </a:r>
            <a:r>
              <a:rPr lang="ru-RU" dirty="0" err="1" smtClean="0"/>
              <a:t>грибів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водоростей</a:t>
            </a:r>
            <a:r>
              <a:rPr lang="ru-RU" dirty="0" smtClean="0"/>
              <a:t>), дерев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грибів</a:t>
            </a:r>
            <a:r>
              <a:rPr lang="ru-RU" dirty="0" smtClean="0"/>
              <a:t>    (</a:t>
            </a:r>
            <a:r>
              <a:rPr lang="ru-RU" dirty="0" err="1" smtClean="0"/>
              <a:t>білий</a:t>
            </a:r>
            <a:r>
              <a:rPr lang="ru-RU" dirty="0" smtClean="0"/>
              <a:t> гриб </a:t>
            </a:r>
            <a:r>
              <a:rPr lang="ru-RU" dirty="0" err="1" smtClean="0"/>
              <a:t>і</a:t>
            </a:r>
            <a:r>
              <a:rPr lang="ru-RU" dirty="0" smtClean="0"/>
              <a:t> дуб)</a:t>
            </a:r>
            <a:endParaRPr lang="ru-RU" i="1" dirty="0"/>
          </a:p>
        </p:txBody>
      </p:sp>
      <p:pic>
        <p:nvPicPr>
          <p:cNvPr id="1026" name="Picture 2" descr="http://900igr.net/datai/biologija/Rol-gribov/0014-018-5.Mikorizagribokoren-simbioz-gribov-i-kornej-derev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643050"/>
            <a:ext cx="4402393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 smtClean="0">
                <a:solidFill>
                  <a:schemeClr val="accent6">
                    <a:lumMod val="50000"/>
                  </a:schemeClr>
                </a:solidFill>
              </a:rPr>
              <a:t>Закріплення вивченого матеріалу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Установіть послідовність розміщення зон кореня, починаючи з його кінчика:</a:t>
            </a:r>
            <a:endParaRPr lang="uk-UA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А   Зона поділу;</a:t>
            </a:r>
          </a:p>
          <a:p>
            <a:r>
              <a:rPr lang="uk-UA" dirty="0" smtClean="0"/>
              <a:t>Б   Провідна зона;</a:t>
            </a:r>
          </a:p>
          <a:p>
            <a:r>
              <a:rPr lang="uk-UA" dirty="0" smtClean="0"/>
              <a:t>В   Всисна зона;</a:t>
            </a:r>
          </a:p>
          <a:p>
            <a:r>
              <a:rPr lang="uk-UA" dirty="0" smtClean="0"/>
              <a:t>Г    Кореневий чохлик;</a:t>
            </a:r>
          </a:p>
          <a:p>
            <a:r>
              <a:rPr lang="uk-UA" dirty="0" smtClean="0"/>
              <a:t>Д    Зона розтягування.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815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857232"/>
            <a:ext cx="8001056" cy="5429288"/>
          </a:xfrm>
        </p:spPr>
        <p:txBody>
          <a:bodyPr>
            <a:normAutofit fontScale="62500" lnSpcReduction="20000"/>
          </a:bodyPr>
          <a:lstStyle/>
          <a:p>
            <a:r>
              <a:rPr lang="uk-UA" sz="12600" dirty="0" smtClean="0">
                <a:solidFill>
                  <a:srgbClr val="7030A0"/>
                </a:solidFill>
              </a:rPr>
              <a:t>Мета</a:t>
            </a:r>
            <a:r>
              <a:rPr lang="uk-UA" sz="5400" dirty="0" smtClean="0">
                <a:solidFill>
                  <a:srgbClr val="7030A0"/>
                </a:solidFill>
              </a:rPr>
              <a:t>:</a:t>
            </a:r>
            <a:r>
              <a:rPr lang="uk-UA" sz="5400" dirty="0" smtClean="0"/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ознайомити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учнів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з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основними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функціями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кореня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та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особливостями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його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будови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значенням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кореня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для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життєдіяльності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рослин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;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розвивати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навички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спостереження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вміти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робити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висновки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та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використовувати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раніше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вивчений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матеріал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;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виховувати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розуміння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взаємопов’язаності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всіх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процесів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що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відбуваються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на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планеті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із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життєдіяльністю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живих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5400" dirty="0" err="1" smtClean="0">
                <a:solidFill>
                  <a:schemeClr val="accent4">
                    <a:lumMod val="75000"/>
                  </a:schemeClr>
                </a:solidFill>
              </a:rPr>
              <a:t>організмів</a:t>
            </a:r>
            <a:r>
              <a:rPr lang="ru-RU" sz="5400" dirty="0" smtClean="0">
                <a:solidFill>
                  <a:schemeClr val="accent4">
                    <a:lumMod val="75000"/>
                  </a:schemeClr>
                </a:solidFill>
              </a:rPr>
              <a:t>. </a:t>
            </a:r>
            <a:endParaRPr lang="ru-RU" sz="54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644650" y="274638"/>
            <a:ext cx="7499350" cy="296862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Успіхів </a:t>
            </a:r>
            <a:br>
              <a:rPr lang="uk-UA" sz="54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		у вивченні </a:t>
            </a:r>
            <a:br>
              <a:rPr lang="uk-UA" sz="54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r>
              <a:rPr lang="uk-UA" sz="5400" b="1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</a:rPr>
              <a:t>			 теми!</a:t>
            </a:r>
            <a: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  <a:t/>
            </a:r>
            <a:br>
              <a:rPr lang="uk-UA" sz="5400" b="1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</a:rPr>
            </a:br>
            <a:endParaRPr lang="ru-RU" sz="5400" dirty="0"/>
          </a:p>
        </p:txBody>
      </p:sp>
      <p:pic>
        <p:nvPicPr>
          <p:cNvPr id="5" name="Рисунок 5" descr="b28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143380"/>
            <a:ext cx="1928826" cy="2318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ros10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221088"/>
            <a:ext cx="2643206" cy="1898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i="1" u="sng" dirty="0" err="1" smtClean="0">
                <a:solidFill>
                  <a:srgbClr val="FF0000"/>
                </a:solidFill>
              </a:rPr>
              <a:t>Корінь</a:t>
            </a:r>
            <a:r>
              <a:rPr lang="ru-RU" dirty="0" smtClean="0">
                <a:solidFill>
                  <a:srgbClr val="FF0000"/>
                </a:solidFill>
              </a:rPr>
              <a:t> — </a:t>
            </a:r>
            <a:r>
              <a:rPr lang="ru-RU" dirty="0" err="1" smtClean="0">
                <a:solidFill>
                  <a:srgbClr val="FF0000"/>
                </a:solidFill>
              </a:rPr>
              <a:t>осьовий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підземний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вегетативний</a:t>
            </a:r>
            <a:r>
              <a:rPr lang="ru-RU" dirty="0" smtClean="0">
                <a:solidFill>
                  <a:srgbClr val="FF0000"/>
                </a:solidFill>
              </a:rPr>
              <a:t> орган </a:t>
            </a:r>
            <a:r>
              <a:rPr lang="ru-RU" dirty="0" err="1" smtClean="0">
                <a:solidFill>
                  <a:srgbClr val="FF0000"/>
                </a:solidFill>
              </a:rPr>
              <a:t>рослин</a:t>
            </a:r>
            <a:r>
              <a:rPr lang="ru-RU" dirty="0" smtClean="0">
                <a:solidFill>
                  <a:srgbClr val="FF0000"/>
                </a:solidFill>
              </a:rPr>
              <a:t>. 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85860"/>
            <a:ext cx="6783483" cy="4786346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dirty="0" smtClean="0">
                <a:solidFill>
                  <a:schemeClr val="accent1">
                    <a:lumMod val="50000"/>
                  </a:schemeClr>
                </a:solidFill>
              </a:rPr>
              <a:t>Зони кореня 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Кореневий чохлик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428992" y="1357298"/>
            <a:ext cx="5429288" cy="49625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Корен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ч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хлик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захища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іж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ну верх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час росту та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просування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пoмiж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часточками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рунту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Кл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як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розташова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глиби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кореневого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чохлика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м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стять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вели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кі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pyxo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крохмаль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зерна.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зерна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пі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іє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тяж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опускаються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нижню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лянку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тинно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мембрани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дають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дчути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де верх, а де низ. Поверх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неві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кореневого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чохлика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пост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йно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злущуються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та 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дмирають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вони вид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іл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яють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слиз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полегшу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просування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вглиб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ґ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рунту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середини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кореневий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чохлик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дновлю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ться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dirty="0" err="1" smtClean="0">
                <a:latin typeface="Times New Roman" pitchFamily="18" charset="0"/>
                <a:cs typeface="Times New Roman" pitchFamily="18" charset="0"/>
              </a:rPr>
              <a:t>клі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тинами верх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вково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тв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рно</a:t>
            </a:r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ї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тканини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 l="56868" t="80597" r="23123" b="2985"/>
          <a:stretch>
            <a:fillRect/>
          </a:stretch>
        </p:blipFill>
        <p:spPr bwMode="auto">
          <a:xfrm>
            <a:off x="1357290" y="1428736"/>
            <a:ext cx="1974287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Зона поділу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143372" y="1447800"/>
            <a:ext cx="4790316" cy="4800600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З клітин верхівкової </a:t>
            </a:r>
            <a:r>
              <a:rPr lang="uk-UA" dirty="0" err="1" smtClean="0"/>
              <a:t>тв</a:t>
            </a:r>
            <a:r>
              <a:rPr lang="en-US" dirty="0" err="1" smtClean="0"/>
              <a:t>ip</a:t>
            </a:r>
            <a:r>
              <a:rPr lang="uk-UA" dirty="0" smtClean="0"/>
              <a:t>н</a:t>
            </a:r>
            <a:r>
              <a:rPr lang="en-US" dirty="0" smtClean="0"/>
              <a:t>o</a:t>
            </a:r>
            <a:r>
              <a:rPr lang="uk-UA" dirty="0" smtClean="0"/>
              <a:t>ї тканини у зоні поділу (2-3 мм)</a:t>
            </a:r>
            <a:r>
              <a:rPr lang="uk-UA" i="1" dirty="0" smtClean="0"/>
              <a:t> </a:t>
            </a:r>
            <a:r>
              <a:rPr lang="uk-UA" dirty="0" smtClean="0"/>
              <a:t>утворюється решта клітин, з яких складається корінь. Клітини зони поділу дуже дрібні, вони постійно діляться , і також вони наймолодші за віком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 l="53709" t="68657" r="25229" b="17910"/>
          <a:stretch>
            <a:fillRect/>
          </a:stretch>
        </p:blipFill>
        <p:spPr bwMode="auto">
          <a:xfrm>
            <a:off x="1428728" y="1785926"/>
            <a:ext cx="1428760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Зона розтягування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4876" y="1447800"/>
            <a:ext cx="4218812" cy="480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dirty="0" smtClean="0"/>
              <a:t>        У  зоні  розтягу </a:t>
            </a:r>
            <a:r>
              <a:rPr lang="uk-UA" dirty="0" err="1" smtClean="0"/>
              <a:t>вання</a:t>
            </a:r>
            <a:r>
              <a:rPr lang="uk-UA" dirty="0" smtClean="0"/>
              <a:t> клітини  швидко ростуть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uk-UA" dirty="0" smtClean="0"/>
              <a:t>починають перетворюються  на клітини постійних тканин у цій зоні корінь інтенсивно видовжується і проштовхує прикриту кореневим чохликом зону поділу між часточками ґрунту.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 l="52656" t="53731" r="-46" b="22388"/>
          <a:stretch>
            <a:fillRect/>
          </a:stretch>
        </p:blipFill>
        <p:spPr bwMode="auto">
          <a:xfrm>
            <a:off x="1643042" y="2000240"/>
            <a:ext cx="3214710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Всисна зона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071934" y="1142984"/>
            <a:ext cx="4861754" cy="510541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Зона </a:t>
            </a:r>
            <a:r>
              <a:rPr lang="ru-RU" dirty="0" err="1" smtClean="0"/>
              <a:t>кореневих</a:t>
            </a:r>
            <a:r>
              <a:rPr lang="ru-RU" dirty="0" smtClean="0"/>
              <a:t> </a:t>
            </a:r>
            <a:r>
              <a:rPr lang="ru-RU" dirty="0" err="1" smtClean="0"/>
              <a:t>волоск</a:t>
            </a:r>
            <a:r>
              <a:rPr lang="uk-UA" dirty="0" smtClean="0"/>
              <a:t>і</a:t>
            </a:r>
            <a:r>
              <a:rPr lang="ru-RU" dirty="0" smtClean="0"/>
              <a:t>в </a:t>
            </a:r>
            <a:r>
              <a:rPr lang="ru-RU" dirty="0" err="1" smtClean="0"/>
              <a:t>складена</a:t>
            </a:r>
            <a:r>
              <a:rPr lang="ru-RU" dirty="0" smtClean="0"/>
              <a:t> </a:t>
            </a:r>
            <a:r>
              <a:rPr lang="ru-RU" dirty="0" err="1" smtClean="0"/>
              <a:t>кл</a:t>
            </a:r>
            <a:r>
              <a:rPr lang="uk-UA" dirty="0" err="1" smtClean="0"/>
              <a:t>ітин</a:t>
            </a:r>
            <a:r>
              <a:rPr lang="ru-RU" dirty="0" err="1" smtClean="0"/>
              <a:t>ами</a:t>
            </a:r>
            <a:r>
              <a:rPr lang="ru-RU" dirty="0" smtClean="0"/>
              <a:t>, я</a:t>
            </a:r>
            <a:r>
              <a:rPr lang="uk-UA" dirty="0" err="1" smtClean="0"/>
              <a:t>кі</a:t>
            </a:r>
            <a:r>
              <a:rPr lang="ru-RU" dirty="0" smtClean="0"/>
              <a:t> завершили </a:t>
            </a:r>
            <a:r>
              <a:rPr lang="ru-RU" dirty="0" err="1" smtClean="0"/>
              <a:t>процес</a:t>
            </a:r>
            <a:r>
              <a:rPr lang="ru-RU" dirty="0" smtClean="0"/>
              <a:t> росту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ru-RU" dirty="0" smtClean="0"/>
              <a:t>остаточно </a:t>
            </a:r>
            <a:r>
              <a:rPr lang="ru-RU" dirty="0" err="1" smtClean="0"/>
              <a:t>перетворилися</a:t>
            </a:r>
            <a:r>
              <a:rPr lang="ru-RU" dirty="0" smtClean="0"/>
              <a:t> на </a:t>
            </a:r>
            <a:r>
              <a:rPr lang="ru-RU" dirty="0" err="1" smtClean="0"/>
              <a:t>кл</a:t>
            </a:r>
            <a:r>
              <a:rPr lang="uk-UA" dirty="0" err="1" smtClean="0"/>
              <a:t>іт</a:t>
            </a:r>
            <a:r>
              <a:rPr lang="ru-RU" dirty="0" err="1" smtClean="0"/>
              <a:t>ини</a:t>
            </a:r>
            <a:r>
              <a:rPr lang="ru-RU" dirty="0" smtClean="0"/>
              <a:t> </a:t>
            </a:r>
            <a:r>
              <a:rPr lang="ru-RU" dirty="0" err="1" smtClean="0"/>
              <a:t>постійних</a:t>
            </a:r>
            <a:r>
              <a:rPr lang="ru-RU" dirty="0" smtClean="0"/>
              <a:t> тканин. Кл</a:t>
            </a:r>
            <a:r>
              <a:rPr lang="uk-UA" dirty="0" smtClean="0"/>
              <a:t>і</a:t>
            </a:r>
            <a:r>
              <a:rPr lang="ru-RU" dirty="0" err="1" smtClean="0"/>
              <a:t>тини</a:t>
            </a:r>
            <a:r>
              <a:rPr lang="ru-RU" dirty="0" smtClean="0"/>
              <a:t> </a:t>
            </a:r>
            <a:r>
              <a:rPr lang="uk-UA" dirty="0" smtClean="0"/>
              <a:t>шкірочки кореня у цій зоні утворюють довгі вирости  -  кореневі  волоски,які сягають 1 см завдовжки.  Кореневі  волоски входять у щільний контакт із часточками ґрунту і відіграють визначальну роль і поглинанні води і мінеральних речовин, оскільки значно збільшують поверхню кореня . Вони  також закріплюють рослину у ґрунті. У зоні кореневих волосків корінь вже не може зміщуватись відносно часточок ґрунту</a:t>
            </a:r>
            <a:endParaRPr lang="ru-RU" dirty="0"/>
          </a:p>
        </p:txBody>
      </p:sp>
      <p:pic>
        <p:nvPicPr>
          <p:cNvPr id="3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 l="52656" t="23881" r="2060" b="46268"/>
          <a:stretch>
            <a:fillRect/>
          </a:stretch>
        </p:blipFill>
        <p:spPr bwMode="auto">
          <a:xfrm>
            <a:off x="1214414" y="1428736"/>
            <a:ext cx="3071834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22672" cy="11430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7030A0"/>
                </a:solidFill>
              </a:rPr>
              <a:t>Провідна зона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14810" y="1447800"/>
            <a:ext cx="4718878" cy="4800600"/>
          </a:xfrm>
        </p:spPr>
        <p:txBody>
          <a:bodyPr>
            <a:normAutofit fontScale="62500" lnSpcReduction="20000"/>
          </a:bodyPr>
          <a:lstStyle/>
          <a:p>
            <a:r>
              <a:rPr lang="uk-UA" dirty="0" smtClean="0"/>
              <a:t>Провідна зона кореня розташована вище зони всмоктування. Ця зона найдовша. У провідній зоні кореневі волоски відмирають і всмоктування речовин практично </a:t>
            </a:r>
            <a:r>
              <a:rPr lang="uk-UA" dirty="0" err="1" smtClean="0"/>
              <a:t>пропиняється</a:t>
            </a:r>
            <a:r>
              <a:rPr lang="uk-UA" dirty="0" smtClean="0"/>
              <a:t>. Цією зоною по деревині та лубу транспортуються речовини , вона закріплює рослину в ґрунті завдяки бічним кореням, а також може запасати поживні речовини в корі. У багатьох рослин з часом між деревиною і лубом провідного пучка утворюються шари клітин бічної твірної тканини. Завдяки поділу цих клітин корінь потовщується.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" name="Picture 2" descr="http://school.xvatit.com/images/e/e7/%D0%9C%D0%B0%D0%BB._38._%D0%97%D0%BE%D0%BD%D0%B8_%D0%BA%D0%BE%D1%80%D0%B5%D0%BD%D1%8F.jpg"/>
          <p:cNvPicPr>
            <a:picLocks noChangeAspect="1" noChangeArrowheads="1"/>
          </p:cNvPicPr>
          <p:nvPr/>
        </p:nvPicPr>
        <p:blipFill>
          <a:blip r:embed="rId2" cstate="print"/>
          <a:srcRect l="56868" t="5970" r="2060" b="73134"/>
          <a:stretch>
            <a:fillRect/>
          </a:stretch>
        </p:blipFill>
        <p:spPr bwMode="auto">
          <a:xfrm>
            <a:off x="1500166" y="1785926"/>
            <a:ext cx="2571768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колог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Транспорт речовин</Template>
  <TotalTime>391</TotalTime>
  <Words>665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</vt:lpstr>
      <vt:lpstr>Rockwell</vt:lpstr>
      <vt:lpstr>Times New Roman</vt:lpstr>
      <vt:lpstr>Экология</vt:lpstr>
      <vt:lpstr>Корінь:  будова, основні функції </vt:lpstr>
      <vt:lpstr>Презентация PowerPoint</vt:lpstr>
      <vt:lpstr>Корінь — осьовий підземний вегетативний орган рослин. </vt:lpstr>
      <vt:lpstr>Зони кореня </vt:lpstr>
      <vt:lpstr>Кореневий чохлик</vt:lpstr>
      <vt:lpstr>Зона поділу</vt:lpstr>
      <vt:lpstr>Зона розтягування</vt:lpstr>
      <vt:lpstr>Всисна зона</vt:lpstr>
      <vt:lpstr>Провідна зона</vt:lpstr>
      <vt:lpstr>Поперечний переріз кореня                                 Внутрішня    будова кореня    -покривна  тканина (4) -кора ,  основна тканина (2,7) - камбій – твірна  тканина - центр циліндру (1)  - провідна тканина  (3,5)  </vt:lpstr>
      <vt:lpstr>  Покривна тканина в цій ділянці  кореня складається з одного шару клітин шкірки з тоненькими стінками. Саме ці клітини й утворюють кореневі волоски. Глибше, під шкіркою, розмщена  кора кореня. Вона складається з багатьох шарів клітин основної тканини. По цій тканині розчини поживних речовин рухаються від кореневих волосків до провідних тканин, розташованих у центральній  частині кореня. Центральну частину кореня утворює центральний циліндр. У багаторічних рослин він може бути оточений шаром клітин бічної твірної тканини. Завдяки поділу цих клітин корінь потовщується. </vt:lpstr>
      <vt:lpstr>У центральному цилшдрі  формується npoвіднa система рослини, до складу якої входять судини i ситоподібні трубки. По судинах відбувається висхідний pyx води з розчиненими мінеральними речовинами, тобто від кореня до надземної частини рослин. А по ситоподібних трубках органічні речовини транспортуються від зелених надземних частин до кореня - це низхідний рух. У центральному циліндрі також розташована механічна та основна запасаюча тканини. </vt:lpstr>
      <vt:lpstr>Функції кореня </vt:lpstr>
      <vt:lpstr>трофічна – поглинання з ґрунту мінеральних речовин, виділення в ґрунт продуктів обміну  провідна – забезпечує проведення поживних речовин до стебла і листків</vt:lpstr>
      <vt:lpstr>  Опорна (механічна) - забезпе-чує закріплення рослини в ґру-нті, її вертика-льне положен-ня, утримання надземних ор-ганів, протидія вітрам.  </vt:lpstr>
      <vt:lpstr>Запасаючі корені </vt:lpstr>
      <vt:lpstr>Вегетативне розмноження</vt:lpstr>
      <vt:lpstr> Взаємодія з коренями інших організмів </vt:lpstr>
      <vt:lpstr>Закріплення вивченого матеріалу Установіть послідовність розміщення зон кореня, починаючи з його кінчика:</vt:lpstr>
      <vt:lpstr>      Успіхів    у вивченні      теми!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корі</dc:title>
  <dc:creator>Admin</dc:creator>
  <cp:lastModifiedBy>tatiana Mir</cp:lastModifiedBy>
  <cp:revision>57</cp:revision>
  <dcterms:created xsi:type="dcterms:W3CDTF">2016-12-17T17:14:10Z</dcterms:created>
  <dcterms:modified xsi:type="dcterms:W3CDTF">2022-12-07T01:14:06Z</dcterms:modified>
</cp:coreProperties>
</file>