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82" r:id="rId2"/>
    <p:sldId id="280" r:id="rId3"/>
    <p:sldId id="305" r:id="rId4"/>
    <p:sldId id="304" r:id="rId5"/>
    <p:sldId id="311" r:id="rId6"/>
    <p:sldId id="281" r:id="rId7"/>
    <p:sldId id="257" r:id="rId8"/>
    <p:sldId id="284" r:id="rId9"/>
    <p:sldId id="259" r:id="rId10"/>
    <p:sldId id="260" r:id="rId11"/>
    <p:sldId id="261" r:id="rId12"/>
    <p:sldId id="285" r:id="rId13"/>
    <p:sldId id="286" r:id="rId14"/>
    <p:sldId id="289" r:id="rId15"/>
    <p:sldId id="266" r:id="rId16"/>
    <p:sldId id="267" r:id="rId17"/>
    <p:sldId id="265" r:id="rId18"/>
    <p:sldId id="290" r:id="rId19"/>
    <p:sldId id="268" r:id="rId20"/>
    <p:sldId id="270" r:id="rId21"/>
    <p:sldId id="306" r:id="rId22"/>
    <p:sldId id="307" r:id="rId23"/>
    <p:sldId id="292" r:id="rId24"/>
    <p:sldId id="291" r:id="rId25"/>
    <p:sldId id="293" r:id="rId26"/>
    <p:sldId id="308" r:id="rId27"/>
    <p:sldId id="294" r:id="rId28"/>
    <p:sldId id="313" r:id="rId29"/>
    <p:sldId id="301" r:id="rId30"/>
    <p:sldId id="296" r:id="rId31"/>
    <p:sldId id="297" r:id="rId32"/>
    <p:sldId id="299" r:id="rId33"/>
    <p:sldId id="298" r:id="rId34"/>
    <p:sldId id="300" r:id="rId35"/>
    <p:sldId id="302" r:id="rId36"/>
    <p:sldId id="303" r:id="rId37"/>
    <p:sldId id="271" r:id="rId38"/>
    <p:sldId id="314"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9" d="100"/>
          <a:sy n="89" d="100"/>
        </p:scale>
        <p:origin x="1310"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814E9-15B3-412F-8CD5-0C6F75AB317C}" type="datetimeFigureOut">
              <a:rPr lang="ru-RU" smtClean="0"/>
              <a:pPr/>
              <a:t>08.12.2022</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3682-C185-4F45-8156-6FB52C09C02E}" type="slidenum">
              <a:rPr lang="ru-RU" smtClean="0"/>
              <a:pPr/>
              <a:t>‹#›</a:t>
            </a:fld>
            <a:endParaRPr lang="ru-RU"/>
          </a:p>
        </p:txBody>
      </p:sp>
    </p:spTree>
    <p:extLst>
      <p:ext uri="{BB962C8B-B14F-4D97-AF65-F5344CB8AC3E}">
        <p14:creationId xmlns:p14="http://schemas.microsoft.com/office/powerpoint/2010/main" val="4196007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F54958-78BF-4F48-863B-C02BA15A604C}" type="slidenum">
              <a:rPr lang="ru-RU" altLang="ru-RU"/>
              <a:pPr>
                <a:spcBef>
                  <a:spcPct val="0"/>
                </a:spcBef>
              </a:pPr>
              <a:t>29</a:t>
            </a:fld>
            <a:endParaRPr lang="ru-RU" altLang="ru-RU"/>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p14="http://schemas.microsoft.com/office/powerpoint/2010/main" val="4213650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48C5CAD-927B-4DAA-97C7-94AE60FB3C0B}" type="datetimeFigureOut">
              <a:rPr lang="ru-RU" smtClean="0"/>
              <a:pPr/>
              <a:t>08.12.2022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EE90A7-963A-4965-B91F-F37D68380D0B}" type="slidenum">
              <a:rPr lang="ru-RU" smtClean="0"/>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8C5CAD-927B-4DAA-97C7-94AE60FB3C0B}" type="datetimeFigureOut">
              <a:rPr lang="ru-RU" smtClean="0"/>
              <a:pPr/>
              <a:t>08.12.2022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EE90A7-963A-4965-B91F-F37D68380D0B}" type="slidenum">
              <a:rPr lang="ru-RU" smtClean="0"/>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8C5CAD-927B-4DAA-97C7-94AE60FB3C0B}" type="datetimeFigureOut">
              <a:rPr lang="ru-RU" smtClean="0"/>
              <a:pPr/>
              <a:t>08.12.2022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EE90A7-963A-4965-B91F-F37D68380D0B}" type="slidenum">
              <a:rPr lang="ru-RU" smtClean="0"/>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8C5CAD-927B-4DAA-97C7-94AE60FB3C0B}" type="datetimeFigureOut">
              <a:rPr lang="ru-RU" smtClean="0"/>
              <a:pPr/>
              <a:t>08.12.2022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EE90A7-963A-4965-B91F-F37D68380D0B}" type="slidenum">
              <a:rPr lang="ru-RU" smtClean="0"/>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48C5CAD-927B-4DAA-97C7-94AE60FB3C0B}" type="datetimeFigureOut">
              <a:rPr lang="ru-RU" smtClean="0"/>
              <a:pPr/>
              <a:t>08.12.2022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EE90A7-963A-4965-B91F-F37D68380D0B}" type="slidenum">
              <a:rPr lang="ru-RU" smtClean="0"/>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48C5CAD-927B-4DAA-97C7-94AE60FB3C0B}" type="datetimeFigureOut">
              <a:rPr lang="ru-RU" smtClean="0"/>
              <a:pPr/>
              <a:t>08.12.2022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EE90A7-963A-4965-B91F-F37D68380D0B}" type="slidenum">
              <a:rPr lang="ru-RU" smtClean="0"/>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48C5CAD-927B-4DAA-97C7-94AE60FB3C0B}" type="datetimeFigureOut">
              <a:rPr lang="ru-RU" smtClean="0"/>
              <a:pPr/>
              <a:t>08.12.2022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CEE90A7-963A-4965-B91F-F37D68380D0B}" type="slidenum">
              <a:rPr lang="ru-RU" smtClean="0"/>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48C5CAD-927B-4DAA-97C7-94AE60FB3C0B}" type="datetimeFigureOut">
              <a:rPr lang="ru-RU" smtClean="0"/>
              <a:pPr/>
              <a:t>08.12.2022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CEE90A7-963A-4965-B91F-F37D68380D0B}" type="slidenum">
              <a:rPr lang="ru-RU" smtClean="0"/>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48C5CAD-927B-4DAA-97C7-94AE60FB3C0B}" type="datetimeFigureOut">
              <a:rPr lang="ru-RU" smtClean="0"/>
              <a:pPr/>
              <a:t>08.12.2022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CEE90A7-963A-4965-B91F-F37D68380D0B}" type="slidenum">
              <a:rPr lang="ru-RU" smtClean="0"/>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48C5CAD-927B-4DAA-97C7-94AE60FB3C0B}" type="datetimeFigureOut">
              <a:rPr lang="ru-RU" smtClean="0"/>
              <a:pPr/>
              <a:t>08.12.2022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EE90A7-963A-4965-B91F-F37D68380D0B}" type="slidenum">
              <a:rPr lang="ru-RU" smtClean="0"/>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48C5CAD-927B-4DAA-97C7-94AE60FB3C0B}" type="datetimeFigureOut">
              <a:rPr lang="ru-RU" smtClean="0"/>
              <a:pPr/>
              <a:t>08.12.2022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EE90A7-963A-4965-B91F-F37D68380D0B}" type="slidenum">
              <a:rPr lang="ru-RU" smtClean="0"/>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17999">
              <a:srgbClr val="FEE7F2"/>
            </a:gs>
            <a:gs pos="36000">
              <a:srgbClr val="FAC77D"/>
            </a:gs>
            <a:gs pos="61000">
              <a:srgbClr val="FBA97D"/>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C5CAD-927B-4DAA-97C7-94AE60FB3C0B}" type="datetimeFigureOut">
              <a:rPr lang="ru-RU" smtClean="0"/>
              <a:pPr/>
              <a:t>08.12.2022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E90A7-963A-4965-B91F-F37D68380D0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375274"/>
            <a:ext cx="7056784" cy="3600986"/>
          </a:xfrm>
          <a:prstGeom prst="rect">
            <a:avLst/>
          </a:prstGeom>
        </p:spPr>
        <p:txBody>
          <a:bodyPr wrap="square">
            <a:spAutoFit/>
          </a:bodyPr>
          <a:lstStyle/>
          <a:p>
            <a:pPr marL="449580" indent="449580" algn="ctr">
              <a:spcAft>
                <a:spcPts val="0"/>
              </a:spcAft>
            </a:pPr>
            <a:r>
              <a:rPr lang="uk-UA" sz="2000" b="1" dirty="0" smtClean="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Надзвичайно талановитий український поет і художник, прозаїк і етнограф. Академік.</a:t>
            </a:r>
          </a:p>
          <a:p>
            <a:pPr marL="449580" indent="449580" algn="ctr">
              <a:spcAft>
                <a:spcPts val="0"/>
              </a:spcAft>
            </a:pPr>
            <a:endParaRPr lang="uk-UA" sz="1400" b="1" dirty="0" smtClean="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449580" indent="449580" algn="ctr">
              <a:spcAft>
                <a:spcPts val="0"/>
              </a:spcAft>
            </a:pPr>
            <a:endParaRPr lang="uk-UA" sz="1400" b="1" dirty="0" smtClean="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449580" indent="449580" algn="ctr">
              <a:spcAft>
                <a:spcPts val="0"/>
              </a:spcAft>
            </a:pPr>
            <a:r>
              <a:rPr lang="uk-UA"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Т</a:t>
            </a:r>
            <a:r>
              <a:rPr lang="uk-UA" sz="3200" dirty="0" smtClean="0">
                <a:latin typeface="Times New Roman" panose="02020603050405020304" pitchFamily="18" charset="0"/>
                <a:ea typeface="Calibri" panose="020F0502020204030204" pitchFamily="34" charset="0"/>
                <a:cs typeface="Times New Roman" panose="02020603050405020304" pitchFamily="18" charset="0"/>
              </a:rPr>
              <a:t>и </a:t>
            </a:r>
            <a:r>
              <a:rPr lang="uk-UA" sz="3200" dirty="0">
                <a:latin typeface="Times New Roman" panose="02020603050405020304" pitchFamily="18" charset="0"/>
                <a:ea typeface="Calibri" panose="020F0502020204030204" pitchFamily="34" charset="0"/>
                <a:cs typeface="Times New Roman" panose="02020603050405020304" pitchFamily="18" charset="0"/>
              </a:rPr>
              <a:t>мусиш нам співця </a:t>
            </a:r>
            <a:r>
              <a:rPr lang="uk-UA" sz="3200" dirty="0" smtClean="0">
                <a:latin typeface="Times New Roman" panose="02020603050405020304" pitchFamily="18" charset="0"/>
                <a:ea typeface="Calibri" panose="020F0502020204030204" pitchFamily="34" charset="0"/>
                <a:cs typeface="Times New Roman" panose="02020603050405020304" pitchFamily="18" charset="0"/>
              </a:rPr>
              <a:t>назвати,</a:t>
            </a:r>
            <a:endParaRPr lang="ru-RU" sz="3200" dirty="0" smtClean="0">
              <a:latin typeface="Calibri" panose="020F0502020204030204" pitchFamily="34" charset="0"/>
              <a:ea typeface="Calibri" panose="020F0502020204030204" pitchFamily="34" charset="0"/>
              <a:cs typeface="Times New Roman" panose="02020603050405020304" pitchFamily="18" charset="0"/>
            </a:endParaRPr>
          </a:p>
          <a:p>
            <a:pPr marL="449580" indent="449580" algn="ctr">
              <a:spcAft>
                <a:spcPts val="0"/>
              </a:spcAft>
            </a:pPr>
            <a:r>
              <a:rPr lang="uk-UA"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А</a:t>
            </a:r>
            <a:r>
              <a:rPr lang="uk-UA" sz="3200" dirty="0" smtClean="0">
                <a:latin typeface="Times New Roman" panose="02020603050405020304" pitchFamily="18" charset="0"/>
                <a:ea typeface="Calibri" panose="020F0502020204030204" pitchFamily="34" charset="0"/>
                <a:cs typeface="Times New Roman" panose="02020603050405020304" pitchFamily="18" charset="0"/>
              </a:rPr>
              <a:t>дже умів лиш він один</a:t>
            </a:r>
            <a:endParaRPr lang="ru-RU" sz="3200" dirty="0" smtClean="0">
              <a:latin typeface="Calibri" panose="020F0502020204030204" pitchFamily="34" charset="0"/>
              <a:ea typeface="Calibri" panose="020F0502020204030204" pitchFamily="34" charset="0"/>
              <a:cs typeface="Times New Roman" panose="02020603050405020304" pitchFamily="18" charset="0"/>
            </a:endParaRPr>
          </a:p>
          <a:p>
            <a:pPr marL="449580" indent="449580" algn="ctr">
              <a:spcAft>
                <a:spcPts val="0"/>
              </a:spcAft>
            </a:pPr>
            <a:r>
              <a:rPr lang="uk-UA"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a:t>
            </a:r>
            <a:r>
              <a:rPr lang="uk-UA" sz="3200" dirty="0" smtClean="0">
                <a:latin typeface="Times New Roman" panose="02020603050405020304" pitchFamily="18" charset="0"/>
                <a:ea typeface="Calibri" panose="020F0502020204030204" pitchFamily="34" charset="0"/>
                <a:cs typeface="Times New Roman" panose="02020603050405020304" pitchFamily="18" charset="0"/>
              </a:rPr>
              <a:t>абів </a:t>
            </a:r>
            <a:r>
              <a:rPr lang="uk-UA" sz="3200" dirty="0">
                <a:latin typeface="Times New Roman" panose="02020603050405020304" pitchFamily="18" charset="0"/>
                <a:ea typeface="Calibri" panose="020F0502020204030204" pitchFamily="34" charset="0"/>
                <a:cs typeface="Times New Roman" panose="02020603050405020304" pitchFamily="18" charset="0"/>
              </a:rPr>
              <a:t>німих так захищати…</a:t>
            </a:r>
            <a:endParaRPr lang="ru-RU" sz="3200" dirty="0">
              <a:latin typeface="Calibri" panose="020F0502020204030204" pitchFamily="34" charset="0"/>
              <a:ea typeface="Calibri" panose="020F0502020204030204" pitchFamily="34" charset="0"/>
              <a:cs typeface="Times New Roman" panose="02020603050405020304" pitchFamily="18" charset="0"/>
            </a:endParaRPr>
          </a:p>
          <a:p>
            <a:pPr marL="449580" indent="449580" algn="ctr">
              <a:spcAft>
                <a:spcPts val="0"/>
              </a:spcAft>
            </a:pPr>
            <a:r>
              <a:rPr lang="uk-UA"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А</a:t>
            </a:r>
            <a:r>
              <a:rPr lang="uk-UA" sz="3200" dirty="0">
                <a:latin typeface="Times New Roman" panose="02020603050405020304" pitchFamily="18" charset="0"/>
                <a:ea typeface="Calibri" panose="020F0502020204030204" pitchFamily="34" charset="0"/>
                <a:cs typeface="Times New Roman" panose="02020603050405020304" pitchFamily="18" charset="0"/>
              </a:rPr>
              <a:t> хто про них писав, як він,</a:t>
            </a:r>
            <a:endParaRPr lang="ru-RU" sz="32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uk-UA" sz="3200" dirty="0">
                <a:latin typeface="Times New Roman" panose="02020603050405020304" pitchFamily="18" charset="0"/>
                <a:ea typeface="Calibri" panose="020F0502020204030204" pitchFamily="34" charset="0"/>
                <a:cs typeface="Times New Roman" panose="02020603050405020304" pitchFamily="18" charset="0"/>
              </a:rPr>
              <a:t>       </a:t>
            </a:r>
            <a:r>
              <a:rPr lang="uk-UA" sz="3200" dirty="0" smtClean="0">
                <a:latin typeface="Times New Roman" panose="02020603050405020304" pitchFamily="18" charset="0"/>
                <a:ea typeface="Calibri" panose="020F0502020204030204" pitchFamily="34" charset="0"/>
                <a:cs typeface="Times New Roman" panose="02020603050405020304" pitchFamily="18" charset="0"/>
              </a:rPr>
              <a:t>«</a:t>
            </a:r>
            <a:r>
              <a:rPr lang="uk-UA"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a:t>
            </a:r>
            <a:r>
              <a:rPr lang="uk-UA" sz="3200" dirty="0">
                <a:latin typeface="Times New Roman" panose="02020603050405020304" pitchFamily="18" charset="0"/>
                <a:ea typeface="Calibri" panose="020F0502020204030204" pitchFamily="34" charset="0"/>
                <a:cs typeface="Times New Roman" panose="02020603050405020304" pitchFamily="18" charset="0"/>
              </a:rPr>
              <a:t>адок вишневий коло хати»?</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108520" y="0"/>
            <a:ext cx="1785918" cy="3500438"/>
          </a:xfrm>
          <a:prstGeom prst="rect">
            <a:avLst/>
          </a:prstGeom>
          <a:noFill/>
          <a:effectLst>
            <a:softEdge rad="31750"/>
          </a:effectLst>
        </p:spPr>
      </p:pic>
      <p:pic>
        <p:nvPicPr>
          <p:cNvPr id="4"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7524328" y="143253"/>
            <a:ext cx="1785918" cy="3500438"/>
          </a:xfrm>
          <a:prstGeom prst="rect">
            <a:avLst/>
          </a:prstGeom>
          <a:noFill/>
          <a:effectLst>
            <a:softEdge rad="31750"/>
          </a:effectLst>
        </p:spPr>
      </p:pic>
      <p:pic>
        <p:nvPicPr>
          <p:cNvPr id="5"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54260" y="3357562"/>
            <a:ext cx="1785918" cy="3500438"/>
          </a:xfrm>
          <a:prstGeom prst="rect">
            <a:avLst/>
          </a:prstGeom>
          <a:noFill/>
          <a:effectLst>
            <a:softEdge rad="31750"/>
          </a:effectLst>
        </p:spPr>
      </p:pic>
      <p:pic>
        <p:nvPicPr>
          <p:cNvPr id="6"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7578588" y="3500438"/>
            <a:ext cx="1785918" cy="3500438"/>
          </a:xfrm>
          <a:prstGeom prst="rect">
            <a:avLst/>
          </a:prstGeom>
          <a:noFill/>
          <a:effectLst>
            <a:softEdge rad="31750"/>
          </a:effectLst>
        </p:spPr>
      </p:pic>
    </p:spTree>
    <p:extLst>
      <p:ext uri="{BB962C8B-B14F-4D97-AF65-F5344CB8AC3E}">
        <p14:creationId xmlns:p14="http://schemas.microsoft.com/office/powerpoint/2010/main" val="3844107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188640"/>
            <a:ext cx="7452320" cy="2952328"/>
          </a:xfrm>
        </p:spPr>
        <p:txBody>
          <a:bodyPr>
            <a:noAutofit/>
          </a:bodyPr>
          <a:lstStyle/>
          <a:p>
            <a:pPr algn="l"/>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Батько</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Григорій</a:t>
            </a:r>
            <a:r>
              <a:rPr lang="ru-RU" sz="2400" dirty="0">
                <a:latin typeface="Times New Roman" panose="02020603050405020304" pitchFamily="18" charset="0"/>
                <a:cs typeface="Times New Roman" panose="02020603050405020304" pitchFamily="18" charset="0"/>
              </a:rPr>
              <a:t> та </a:t>
            </a:r>
            <a:r>
              <a:rPr lang="ru-RU" sz="2400" dirty="0" err="1">
                <a:latin typeface="Times New Roman" panose="02020603050405020304" pitchFamily="18" charset="0"/>
                <a:cs typeface="Times New Roman" panose="02020603050405020304" pitchFamily="18" charset="0"/>
              </a:rPr>
              <a:t>мати</a:t>
            </a:r>
            <a:r>
              <a:rPr lang="ru-RU" sz="2400" dirty="0">
                <a:latin typeface="Times New Roman" panose="02020603050405020304" pitchFamily="18" charset="0"/>
                <a:cs typeface="Times New Roman" panose="02020603050405020304" pitchFamily="18" charset="0"/>
              </a:rPr>
              <a:t> Катерина </a:t>
            </a:r>
            <a:r>
              <a:rPr lang="ru-RU" sz="2400" dirty="0" err="1">
                <a:latin typeface="Times New Roman" panose="02020603050405020304" pitchFamily="18" charset="0"/>
                <a:cs typeface="Times New Roman" panose="02020603050405020304" pitchFamily="18" charset="0"/>
              </a:rPr>
              <a:t>працювали</a:t>
            </a:r>
            <a:r>
              <a:rPr lang="ru-RU" sz="2400" dirty="0">
                <a:latin typeface="Times New Roman" panose="02020603050405020304" pitchFamily="18" charset="0"/>
                <a:cs typeface="Times New Roman" panose="02020603050405020304" pitchFamily="18" charset="0"/>
              </a:rPr>
              <a:t> на </a:t>
            </a:r>
            <a:r>
              <a:rPr lang="ru-RU" sz="2400" dirty="0" err="1">
                <a:latin typeface="Times New Roman" panose="02020603050405020304" pitchFamily="18" charset="0"/>
                <a:cs typeface="Times New Roman" panose="02020603050405020304" pitchFamily="18" charset="0"/>
              </a:rPr>
              <a:t>панщині</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то ж </a:t>
            </a:r>
            <a:r>
              <a:rPr lang="ru-RU" sz="2400" dirty="0" err="1">
                <a:latin typeface="Times New Roman" panose="02020603050405020304" pitchFamily="18" charset="0"/>
                <a:cs typeface="Times New Roman" panose="02020603050405020304" pitchFamily="18" charset="0"/>
              </a:rPr>
              <a:t>доглядала</a:t>
            </a:r>
            <a:r>
              <a:rPr lang="ru-RU" sz="2400" dirty="0">
                <a:latin typeface="Times New Roman" panose="02020603050405020304" pitchFamily="18" charset="0"/>
                <a:cs typeface="Times New Roman" panose="02020603050405020304" pitchFamily="18" charset="0"/>
              </a:rPr>
              <a:t> малого </a:t>
            </a:r>
            <a:r>
              <a:rPr lang="ru-RU" sz="2400" dirty="0" smtClean="0">
                <a:latin typeface="Times New Roman" panose="02020603050405020304" pitchFamily="18" charset="0"/>
                <a:cs typeface="Times New Roman" panose="02020603050405020304" pitchFamily="18" charset="0"/>
              </a:rPr>
              <a:t>Тараса сестра </a:t>
            </a:r>
            <a:r>
              <a:rPr lang="ru-RU" sz="2400" dirty="0">
                <a:latin typeface="Times New Roman" panose="02020603050405020304" pitchFamily="18" charset="0"/>
                <a:cs typeface="Times New Roman" panose="02020603050405020304" pitchFamily="18" charset="0"/>
              </a:rPr>
              <a:t>Катерина</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Розповідали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що</a:t>
            </a:r>
            <a:r>
              <a:rPr lang="ru-RU" sz="2400" dirty="0">
                <a:latin typeface="Times New Roman" panose="02020603050405020304" pitchFamily="18" charset="0"/>
                <a:cs typeface="Times New Roman" panose="02020603050405020304" pitchFamily="18" charset="0"/>
              </a:rPr>
              <a:t> юна Катерина часто лишала Тараса самого. Посадить </a:t>
            </a:r>
            <a:r>
              <a:rPr lang="ru-RU" sz="2400" dirty="0" err="1">
                <a:latin typeface="Times New Roman" panose="02020603050405020304" pitchFamily="18" charset="0"/>
                <a:cs typeface="Times New Roman" panose="02020603050405020304" pitchFamily="18" charset="0"/>
              </a:rPr>
              <a:t>бува</a:t>
            </a:r>
            <a:r>
              <a:rPr lang="ru-RU" sz="2400" dirty="0">
                <a:latin typeface="Times New Roman" panose="02020603050405020304" pitchFamily="18" charset="0"/>
                <a:cs typeface="Times New Roman" panose="02020603050405020304" pitchFamily="18" charset="0"/>
              </a:rPr>
              <a:t> малого в </a:t>
            </a:r>
            <a:r>
              <a:rPr lang="ru-RU" sz="2400" dirty="0" err="1">
                <a:latin typeface="Times New Roman" panose="02020603050405020304" pitchFamily="18" charset="0"/>
                <a:cs typeface="Times New Roman" panose="02020603050405020304" pitchFamily="18" charset="0"/>
              </a:rPr>
              <a:t>якусь</a:t>
            </a:r>
            <a:r>
              <a:rPr lang="ru-RU" sz="2400" dirty="0">
                <a:latin typeface="Times New Roman" panose="02020603050405020304" pitchFamily="18" charset="0"/>
                <a:cs typeface="Times New Roman" panose="02020603050405020304" pitchFamily="18" charset="0"/>
              </a:rPr>
              <a:t> ямку, та й </a:t>
            </a:r>
            <a:r>
              <a:rPr lang="ru-RU" sz="2400" dirty="0" err="1">
                <a:latin typeface="Times New Roman" panose="02020603050405020304" pitchFamily="18" charset="0"/>
                <a:cs typeface="Times New Roman" panose="02020603050405020304" pitchFamily="18" charset="0"/>
              </a:rPr>
              <a:t>побіжить</a:t>
            </a:r>
            <a:r>
              <a:rPr lang="ru-RU" sz="2400" dirty="0">
                <a:latin typeface="Times New Roman" panose="02020603050405020304" pitchFamily="18" charset="0"/>
                <a:cs typeface="Times New Roman" panose="02020603050405020304" pitchFamily="18" charset="0"/>
              </a:rPr>
              <a:t> до подруг. Аж як </a:t>
            </a:r>
            <a:r>
              <a:rPr lang="ru-RU" sz="2400" dirty="0" err="1">
                <a:latin typeface="Times New Roman" panose="02020603050405020304" pitchFamily="18" charset="0"/>
                <a:cs typeface="Times New Roman" panose="02020603050405020304" pitchFamily="18" charset="0"/>
              </a:rPr>
              <a:t>із</a:t>
            </a:r>
            <a:r>
              <a:rPr lang="ru-RU" sz="2400" dirty="0">
                <a:latin typeface="Times New Roman" panose="02020603050405020304" pitchFamily="18" charset="0"/>
                <a:cs typeface="Times New Roman" panose="02020603050405020304" pitchFamily="18" charset="0"/>
              </a:rPr>
              <a:t> поля </a:t>
            </a:r>
            <a:r>
              <a:rPr lang="ru-RU" sz="2400" dirty="0" err="1">
                <a:latin typeface="Times New Roman" panose="02020603050405020304" pitchFamily="18" charset="0"/>
                <a:cs typeface="Times New Roman" panose="02020603050405020304" pitchFamily="18" charset="0"/>
              </a:rPr>
              <a:t>повертається</a:t>
            </a:r>
            <a:r>
              <a:rPr lang="ru-RU" sz="2400" dirty="0">
                <a:latin typeface="Times New Roman" panose="02020603050405020304" pitchFamily="18" charset="0"/>
                <a:cs typeface="Times New Roman" panose="02020603050405020304" pitchFamily="18" charset="0"/>
              </a:rPr>
              <a:t> череда – </a:t>
            </a:r>
            <a:r>
              <a:rPr lang="ru-RU" sz="2400" dirty="0" err="1">
                <a:latin typeface="Times New Roman" panose="02020603050405020304" pitchFamily="18" charset="0"/>
                <a:cs typeface="Times New Roman" panose="02020603050405020304" pitchFamily="18" charset="0"/>
              </a:rPr>
              <a:t>підбіжить</a:t>
            </a:r>
            <a:r>
              <a:rPr lang="ru-RU" sz="2400" dirty="0">
                <a:latin typeface="Times New Roman" panose="02020603050405020304" pitchFamily="18" charset="0"/>
                <a:cs typeface="Times New Roman" panose="02020603050405020304" pitchFamily="18" charset="0"/>
              </a:rPr>
              <a:t> назад, а </a:t>
            </a:r>
            <a:r>
              <a:rPr lang="ru-RU" sz="2400" dirty="0" err="1">
                <a:latin typeface="Times New Roman" panose="02020603050405020304" pitchFamily="18" charset="0"/>
                <a:cs typeface="Times New Roman" panose="02020603050405020304" pitchFamily="18" charset="0"/>
              </a:rPr>
              <a:t>малеча</a:t>
            </a:r>
            <a:r>
              <a:rPr lang="ru-RU" sz="2400" dirty="0">
                <a:latin typeface="Times New Roman" panose="02020603050405020304" pitchFamily="18" charset="0"/>
                <a:cs typeface="Times New Roman" panose="02020603050405020304" pitchFamily="18" charset="0"/>
              </a:rPr>
              <a:t> плаче й руки </a:t>
            </a:r>
            <a:r>
              <a:rPr lang="ru-RU" sz="2400" dirty="0" smtClean="0">
                <a:latin typeface="Times New Roman" panose="02020603050405020304" pitchFamily="18" charset="0"/>
                <a:cs typeface="Times New Roman" panose="02020603050405020304" pitchFamily="18" charset="0"/>
              </a:rPr>
              <a:t>до </a:t>
            </a:r>
            <a:r>
              <a:rPr lang="ru-RU" sz="2400" dirty="0" err="1" smtClean="0">
                <a:latin typeface="Times New Roman" panose="02020603050405020304" pitchFamily="18" charset="0"/>
                <a:cs typeface="Times New Roman" panose="02020603050405020304" pitchFamily="18" charset="0"/>
              </a:rPr>
              <a:t>неї</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тягне</a:t>
            </a:r>
            <a:r>
              <a:rPr lang="ru-RU" sz="2400" dirty="0">
                <a:latin typeface="Times New Roman" panose="02020603050405020304" pitchFamily="18" charset="0"/>
                <a:cs typeface="Times New Roman" panose="02020603050405020304" pitchFamily="18" charset="0"/>
              </a:rPr>
              <a:t>.</a:t>
            </a:r>
          </a:p>
        </p:txBody>
      </p:sp>
      <p:sp>
        <p:nvSpPr>
          <p:cNvPr id="6" name="Содержимое 5"/>
          <p:cNvSpPr>
            <a:spLocks noGrp="1"/>
          </p:cNvSpPr>
          <p:nvPr>
            <p:ph idx="1"/>
          </p:nvPr>
        </p:nvSpPr>
        <p:spPr>
          <a:xfrm>
            <a:off x="2699792" y="3789040"/>
            <a:ext cx="4692934" cy="3717032"/>
          </a:xfrm>
        </p:spPr>
        <p:txBody>
          <a:bodyPr/>
          <a:lstStyle/>
          <a:p>
            <a:pPr marL="0" indent="0">
              <a:buNone/>
            </a:pPr>
            <a:endParaRPr lang="ru-RU" dirty="0"/>
          </a:p>
        </p:txBody>
      </p:sp>
      <p:pic>
        <p:nvPicPr>
          <p:cNvPr id="8"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30882" y="0"/>
            <a:ext cx="1785918" cy="3500438"/>
          </a:xfrm>
          <a:prstGeom prst="rect">
            <a:avLst/>
          </a:prstGeom>
          <a:noFill/>
          <a:effectLst>
            <a:softEdge rad="31750"/>
          </a:effectLst>
        </p:spPr>
      </p:pic>
      <p:pic>
        <p:nvPicPr>
          <p:cNvPr id="9"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0" y="3357562"/>
            <a:ext cx="1785918" cy="3500438"/>
          </a:xfrm>
          <a:prstGeom prst="rect">
            <a:avLst/>
          </a:prstGeom>
          <a:noFill/>
          <a:effectLst>
            <a:softEdge rad="31750"/>
          </a:effectLst>
        </p:spPr>
      </p:pic>
      <p:pic>
        <p:nvPicPr>
          <p:cNvPr id="4" name="Рисунок 3"/>
          <p:cNvPicPr>
            <a:picLocks noChangeAspect="1"/>
          </p:cNvPicPr>
          <p:nvPr/>
        </p:nvPicPr>
        <p:blipFill>
          <a:blip r:embed="rId3" cstate="print"/>
          <a:stretch>
            <a:fillRect/>
          </a:stretch>
        </p:blipFill>
        <p:spPr>
          <a:xfrm>
            <a:off x="2267744" y="3284984"/>
            <a:ext cx="6111298" cy="3240360"/>
          </a:xfrm>
          <a:prstGeom prst="rect">
            <a:avLst/>
          </a:prstGeom>
        </p:spPr>
      </p:pic>
    </p:spTree>
    <p:extLst>
      <p:ext uri="{BB962C8B-B14F-4D97-AF65-F5344CB8AC3E}">
        <p14:creationId xmlns:p14="http://schemas.microsoft.com/office/powerpoint/2010/main" val="3930193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116632"/>
            <a:ext cx="7524328" cy="3383806"/>
          </a:xfrm>
        </p:spPr>
        <p:txBody>
          <a:bodyPr>
            <a:noAutofit/>
          </a:bodyPr>
          <a:lstStyle/>
          <a:p>
            <a:pPr algn="l"/>
            <a:r>
              <a:rPr lang="ru-RU" sz="2800" b="1" dirty="0" smtClean="0">
                <a:latin typeface="Times New Roman" panose="02020603050405020304" pitchFamily="18" charset="0"/>
                <a:cs typeface="Times New Roman" panose="02020603050405020304" pitchFamily="18" charset="0"/>
              </a:rPr>
              <a:t>     В </a:t>
            </a:r>
            <a:r>
              <a:rPr lang="ru-RU" sz="2800" b="1" dirty="0">
                <a:latin typeface="Times New Roman" panose="02020603050405020304" pitchFamily="18" charset="0"/>
                <a:cs typeface="Times New Roman" panose="02020603050405020304" pitchFamily="18" charset="0"/>
              </a:rPr>
              <a:t>1816 </a:t>
            </a:r>
            <a:r>
              <a:rPr lang="ru-RU" sz="2800" b="1" dirty="0" err="1">
                <a:latin typeface="Times New Roman" panose="02020603050405020304" pitchFamily="18" charset="0"/>
                <a:cs typeface="Times New Roman" panose="02020603050405020304" pitchFamily="18" charset="0"/>
              </a:rPr>
              <a:t>році</a:t>
            </a:r>
            <a:r>
              <a:rPr lang="ru-RU" sz="2800" b="1" dirty="0">
                <a:latin typeface="Times New Roman" panose="02020603050405020304" pitchFamily="18" charset="0"/>
                <a:cs typeface="Times New Roman" panose="02020603050405020304" pitchFamily="18" charset="0"/>
              </a:rPr>
              <a:t> Шевченкова </a:t>
            </a:r>
            <a:r>
              <a:rPr lang="ru-RU" sz="2800" b="1" dirty="0" err="1">
                <a:latin typeface="Times New Roman" panose="02020603050405020304" pitchFamily="18" charset="0"/>
                <a:cs typeface="Times New Roman" panose="02020603050405020304" pitchFamily="18" charset="0"/>
              </a:rPr>
              <a:t>сім’я</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переїхала</a:t>
            </a:r>
            <a:r>
              <a:rPr lang="ru-RU" sz="2800" b="1" dirty="0">
                <a:latin typeface="Times New Roman" panose="02020603050405020304" pitchFamily="18" charset="0"/>
                <a:cs typeface="Times New Roman" panose="02020603050405020304" pitchFamily="18" charset="0"/>
              </a:rPr>
              <a:t> до села </a:t>
            </a:r>
            <a:r>
              <a:rPr lang="ru-RU" sz="2800" b="1" dirty="0" err="1" smtClean="0">
                <a:latin typeface="Times New Roman" panose="02020603050405020304" pitchFamily="18" charset="0"/>
                <a:cs typeface="Times New Roman" panose="02020603050405020304" pitchFamily="18" charset="0"/>
              </a:rPr>
              <a:t>Кирилівка</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малої</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батьківщини</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Тарасового</a:t>
            </a:r>
            <a:r>
              <a:rPr lang="ru-RU" sz="2800" b="1" dirty="0">
                <a:latin typeface="Times New Roman" panose="02020603050405020304" pitchFamily="18" charset="0"/>
                <a:cs typeface="Times New Roman" panose="02020603050405020304" pitchFamily="18" charset="0"/>
              </a:rPr>
              <a:t> батька. </a:t>
            </a:r>
            <a:r>
              <a:rPr lang="ru-RU" sz="2800" b="1" dirty="0" err="1">
                <a:latin typeface="Times New Roman" panose="02020603050405020304" pitchFamily="18" charset="0"/>
                <a:cs typeface="Times New Roman" panose="02020603050405020304" pitchFamily="18" charset="0"/>
              </a:rPr>
              <a:t>Більшість</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дитинства</a:t>
            </a:r>
            <a:r>
              <a:rPr lang="ru-RU" sz="2800" b="1" dirty="0">
                <a:latin typeface="Times New Roman" panose="02020603050405020304" pitchFamily="18" charset="0"/>
                <a:cs typeface="Times New Roman" panose="02020603050405020304" pitchFamily="18" charset="0"/>
              </a:rPr>
              <a:t> Тараса </a:t>
            </a:r>
            <a:r>
              <a:rPr lang="ru-RU" sz="2800" b="1" dirty="0" err="1">
                <a:latin typeface="Times New Roman" panose="02020603050405020304" pitchFamily="18" charset="0"/>
                <a:cs typeface="Times New Roman" panose="02020603050405020304" pitchFamily="18" charset="0"/>
              </a:rPr>
              <a:t>пройшла</a:t>
            </a:r>
            <a:r>
              <a:rPr lang="ru-RU" sz="2800" b="1" dirty="0">
                <a:latin typeface="Times New Roman" panose="02020603050405020304" pitchFamily="18" charset="0"/>
                <a:cs typeface="Times New Roman" panose="02020603050405020304" pitchFamily="18" charset="0"/>
              </a:rPr>
              <a:t> в </a:t>
            </a:r>
            <a:r>
              <a:rPr lang="ru-RU" sz="2800" b="1" dirty="0" err="1">
                <a:latin typeface="Times New Roman" panose="02020603050405020304" pitchFamily="18" charset="0"/>
                <a:cs typeface="Times New Roman" panose="02020603050405020304" pitchFamily="18" charset="0"/>
              </a:rPr>
              <a:t>цьому</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селі</a:t>
            </a:r>
            <a:r>
              <a:rPr lang="ru-RU" sz="2800" b="1" dirty="0">
                <a:latin typeface="Times New Roman" panose="02020603050405020304" pitchFamily="18" charset="0"/>
                <a:cs typeface="Times New Roman" panose="02020603050405020304" pitchFamily="18" charset="0"/>
              </a:rPr>
              <a:t>, там </a:t>
            </a:r>
            <a:r>
              <a:rPr lang="ru-RU" sz="2800" b="1" dirty="0" err="1">
                <a:latin typeface="Times New Roman" panose="02020603050405020304" pitchFamily="18" charset="0"/>
                <a:cs typeface="Times New Roman" panose="02020603050405020304" pitchFamily="18" charset="0"/>
              </a:rPr>
              <a:t>народилися</a:t>
            </a:r>
            <a:r>
              <a:rPr lang="ru-RU" sz="2800" b="1" dirty="0">
                <a:latin typeface="Times New Roman" panose="02020603050405020304" pitchFamily="18" charset="0"/>
                <a:cs typeface="Times New Roman" panose="02020603050405020304" pitchFamily="18" charset="0"/>
              </a:rPr>
              <a:t> </a:t>
            </a:r>
            <a:r>
              <a:rPr lang="ru-RU" sz="2800" b="1" dirty="0" smtClean="0">
                <a:latin typeface="Times New Roman" panose="02020603050405020304" pitchFamily="18" charset="0"/>
                <a:cs typeface="Times New Roman" panose="02020603050405020304" pitchFamily="18" charset="0"/>
              </a:rPr>
              <a:t>і </a:t>
            </a:r>
            <a:r>
              <a:rPr lang="ru-RU" sz="2800" b="1" dirty="0" err="1">
                <a:latin typeface="Times New Roman" panose="02020603050405020304" pitchFamily="18" charset="0"/>
                <a:cs typeface="Times New Roman" panose="02020603050405020304" pitchFamily="18" charset="0"/>
              </a:rPr>
              <a:t>його</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сестри</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Ярина</a:t>
            </a:r>
            <a:r>
              <a:rPr lang="ru-RU" sz="2800" b="1" dirty="0">
                <a:latin typeface="Times New Roman" panose="02020603050405020304" pitchFamily="18" charset="0"/>
                <a:cs typeface="Times New Roman" panose="02020603050405020304" pitchFamily="18" charset="0"/>
              </a:rPr>
              <a:t> та </a:t>
            </a:r>
            <a:r>
              <a:rPr lang="ru-RU" sz="2800" b="1" dirty="0" err="1">
                <a:latin typeface="Times New Roman" panose="02020603050405020304" pitchFamily="18" charset="0"/>
                <a:cs typeface="Times New Roman" panose="02020603050405020304" pitchFamily="18" charset="0"/>
              </a:rPr>
              <a:t>Марійка</a:t>
            </a:r>
            <a:r>
              <a:rPr lang="ru-RU" sz="2800" b="1" dirty="0">
                <a:latin typeface="Times New Roman" panose="02020603050405020304" pitchFamily="18" charset="0"/>
                <a:cs typeface="Times New Roman" panose="02020603050405020304" pitchFamily="18" charset="0"/>
              </a:rPr>
              <a:t>.</a:t>
            </a:r>
          </a:p>
        </p:txBody>
      </p:sp>
      <p:pic>
        <p:nvPicPr>
          <p:cNvPr id="3" name="Объект 2"/>
          <p:cNvPicPr>
            <a:picLocks noGrp="1" noChangeAspect="1"/>
          </p:cNvPicPr>
          <p:nvPr>
            <p:ph idx="1"/>
          </p:nvPr>
        </p:nvPicPr>
        <p:blipFill>
          <a:blip r:embed="rId2" cstate="print"/>
          <a:stretch>
            <a:fillRect/>
          </a:stretch>
        </p:blipFill>
        <p:spPr>
          <a:xfrm>
            <a:off x="2411760" y="3212976"/>
            <a:ext cx="5688632" cy="3240930"/>
          </a:xfrm>
          <a:prstGeom prst="rect">
            <a:avLst/>
          </a:prstGeom>
        </p:spPr>
      </p:pic>
      <p:pic>
        <p:nvPicPr>
          <p:cNvPr id="8" name="Picture 3" descr="C:\Documents and Settings\Учитель\Рабочий стол\орнаменти\Урок10рис3.jpg"/>
          <p:cNvPicPr>
            <a:picLocks noChangeAspect="1" noChangeArrowheads="1"/>
          </p:cNvPicPr>
          <p:nvPr/>
        </p:nvPicPr>
        <p:blipFill>
          <a:blip r:embed="rId3" cstate="print">
            <a:clrChange>
              <a:clrFrom>
                <a:srgbClr val="F8FAF5"/>
              </a:clrFrom>
              <a:clrTo>
                <a:srgbClr val="F8FAF5">
                  <a:alpha val="0"/>
                </a:srgbClr>
              </a:clrTo>
            </a:clrChange>
          </a:blip>
          <a:srcRect/>
          <a:stretch>
            <a:fillRect/>
          </a:stretch>
        </p:blipFill>
        <p:spPr bwMode="auto">
          <a:xfrm>
            <a:off x="0" y="0"/>
            <a:ext cx="1785918" cy="3500438"/>
          </a:xfrm>
          <a:prstGeom prst="rect">
            <a:avLst/>
          </a:prstGeom>
          <a:noFill/>
          <a:effectLst>
            <a:softEdge rad="31750"/>
          </a:effectLst>
        </p:spPr>
      </p:pic>
      <p:pic>
        <p:nvPicPr>
          <p:cNvPr id="9" name="Picture 3" descr="C:\Documents and Settings\Учитель\Рабочий стол\орнаменти\Урок10рис3.jpg"/>
          <p:cNvPicPr>
            <a:picLocks noChangeAspect="1" noChangeArrowheads="1"/>
          </p:cNvPicPr>
          <p:nvPr/>
        </p:nvPicPr>
        <p:blipFill>
          <a:blip r:embed="rId3" cstate="print">
            <a:clrChange>
              <a:clrFrom>
                <a:srgbClr val="F8FAF5"/>
              </a:clrFrom>
              <a:clrTo>
                <a:srgbClr val="F8FAF5">
                  <a:alpha val="0"/>
                </a:srgbClr>
              </a:clrTo>
            </a:clrChange>
          </a:blip>
          <a:srcRect/>
          <a:stretch>
            <a:fillRect/>
          </a:stretch>
        </p:blipFill>
        <p:spPr bwMode="auto">
          <a:xfrm>
            <a:off x="0" y="3357562"/>
            <a:ext cx="1785918" cy="3500438"/>
          </a:xfrm>
          <a:prstGeom prst="rect">
            <a:avLst/>
          </a:prstGeom>
          <a:noFill/>
          <a:effectLst>
            <a:softEdge rad="31750"/>
          </a:effectLst>
        </p:spPr>
      </p:pic>
    </p:spTree>
    <p:extLst>
      <p:ext uri="{BB962C8B-B14F-4D97-AF65-F5344CB8AC3E}">
        <p14:creationId xmlns:p14="http://schemas.microsoft.com/office/powerpoint/2010/main" val="385645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20688"/>
            <a:ext cx="8784976" cy="6001643"/>
          </a:xfrm>
          <a:prstGeom prst="rect">
            <a:avLst/>
          </a:prstGeom>
        </p:spPr>
        <p:txBody>
          <a:bodyPr wrap="square">
            <a:spAutoFit/>
          </a:bodyPr>
          <a:lstStyle/>
          <a:p>
            <a:pPr marL="228600" algn="just">
              <a:spcAft>
                <a:spcPts val="0"/>
              </a:spcAft>
            </a:pPr>
            <a:r>
              <a:rPr lang="ru-RU" sz="2400" dirty="0">
                <a:latin typeface="Times New Roman" panose="02020603050405020304" pitchFamily="18" charset="0"/>
                <a:ea typeface="Calibri" panose="020F0502020204030204" pitchFamily="34" charset="0"/>
              </a:rPr>
              <a:t> </a:t>
            </a:r>
            <a:r>
              <a:rPr lang="ru-RU" sz="2400" dirty="0" smtClean="0">
                <a:latin typeface="Times New Roman" panose="02020603050405020304" pitchFamily="18" charset="0"/>
                <a:ea typeface="Calibri" panose="020F0502020204030204" pitchFamily="34" charset="0"/>
              </a:rPr>
              <a:t>     </a:t>
            </a:r>
            <a:r>
              <a:rPr lang="uk-UA" sz="2400" dirty="0" smtClean="0">
                <a:latin typeface="Times New Roman" panose="02020603050405020304" pitchFamily="18" charset="0"/>
                <a:ea typeface="Calibri" panose="020F0502020204030204" pitchFamily="34" charset="0"/>
              </a:rPr>
              <a:t>Восьмилітнього </a:t>
            </a:r>
            <a:r>
              <a:rPr lang="uk-UA" sz="2400" dirty="0">
                <a:latin typeface="Times New Roman" panose="02020603050405020304" pitchFamily="18" charset="0"/>
                <a:ea typeface="Calibri" panose="020F0502020204030204" pitchFamily="34" charset="0"/>
              </a:rPr>
              <a:t>Тараса батьки віддали до дяка « в науку». За найменшу провину дяк карав своїх учнів різками</a:t>
            </a:r>
            <a:r>
              <a:rPr lang="uk-UA" sz="2400" dirty="0" smtClean="0">
                <a:latin typeface="Times New Roman" panose="02020603050405020304" pitchFamily="18" charset="0"/>
                <a:ea typeface="Calibri" panose="020F0502020204030204" pitchFamily="34" charset="0"/>
              </a:rPr>
              <a:t>.</a:t>
            </a:r>
          </a:p>
          <a:p>
            <a:pPr marL="228600" algn="just">
              <a:spcAft>
                <a:spcPts val="0"/>
              </a:spcAft>
            </a:pPr>
            <a:endParaRPr lang="uk-UA" sz="2400" dirty="0">
              <a:latin typeface="Times New Roman" panose="02020603050405020304" pitchFamily="18" charset="0"/>
            </a:endParaRPr>
          </a:p>
          <a:p>
            <a:pPr marL="228600" algn="just">
              <a:spcAft>
                <a:spcPts val="0"/>
              </a:spcAft>
            </a:pPr>
            <a:endParaRPr lang="uk-UA" sz="2400" dirty="0" smtClean="0">
              <a:latin typeface="Times New Roman" panose="02020603050405020304" pitchFamily="18" charset="0"/>
            </a:endParaRPr>
          </a:p>
          <a:p>
            <a:pPr marL="228600" algn="just">
              <a:spcAft>
                <a:spcPts val="0"/>
              </a:spcAft>
            </a:pPr>
            <a:endParaRPr lang="uk-UA" sz="2400" dirty="0">
              <a:latin typeface="Times New Roman" panose="02020603050405020304" pitchFamily="18" charset="0"/>
            </a:endParaRPr>
          </a:p>
          <a:p>
            <a:pPr marL="228600" algn="just">
              <a:spcAft>
                <a:spcPts val="0"/>
              </a:spcAft>
            </a:pPr>
            <a:endParaRPr lang="uk-UA" sz="2400" dirty="0" smtClean="0">
              <a:latin typeface="Times New Roman" panose="02020603050405020304" pitchFamily="18" charset="0"/>
            </a:endParaRPr>
          </a:p>
          <a:p>
            <a:pPr marL="228600" algn="just">
              <a:spcAft>
                <a:spcPts val="0"/>
              </a:spcAft>
            </a:pPr>
            <a:endParaRPr lang="uk-UA" sz="2400" dirty="0">
              <a:latin typeface="Times New Roman" panose="02020603050405020304" pitchFamily="18" charset="0"/>
            </a:endParaRPr>
          </a:p>
          <a:p>
            <a:pPr marL="228600" algn="just">
              <a:spcAft>
                <a:spcPts val="0"/>
              </a:spcAft>
            </a:pPr>
            <a:endParaRPr lang="uk-UA" sz="2400" dirty="0" smtClean="0">
              <a:latin typeface="Times New Roman" panose="02020603050405020304" pitchFamily="18" charset="0"/>
            </a:endParaRPr>
          </a:p>
          <a:p>
            <a:pPr marL="228600" algn="just">
              <a:spcAft>
                <a:spcPts val="0"/>
              </a:spcAft>
            </a:pPr>
            <a:endParaRPr lang="ru-RU" sz="2400" dirty="0"/>
          </a:p>
          <a:p>
            <a:pPr marL="228600" algn="just">
              <a:spcAft>
                <a:spcPts val="0"/>
              </a:spcAft>
            </a:pPr>
            <a:r>
              <a:rPr lang="uk-UA" sz="2400" dirty="0">
                <a:latin typeface="Times New Roman" panose="02020603050405020304" pitchFamily="18" charset="0"/>
                <a:ea typeface="Calibri" panose="020F0502020204030204" pitchFamily="34" charset="0"/>
              </a:rPr>
              <a:t>  </a:t>
            </a:r>
            <a:r>
              <a:rPr lang="uk-UA" sz="2400" dirty="0" smtClean="0">
                <a:latin typeface="Times New Roman" panose="02020603050405020304" pitchFamily="18" charset="0"/>
                <a:ea typeface="Calibri" panose="020F0502020204030204" pitchFamily="34" charset="0"/>
              </a:rPr>
              <a:t>    Гірке </a:t>
            </a:r>
            <a:r>
              <a:rPr lang="uk-UA" sz="2400" dirty="0">
                <a:latin typeface="Times New Roman" panose="02020603050405020304" pitchFamily="18" charset="0"/>
                <a:ea typeface="Calibri" panose="020F0502020204030204" pitchFamily="34" charset="0"/>
              </a:rPr>
              <a:t>дитинство випало на долю Тараса. Коли йому було </a:t>
            </a:r>
            <a:endParaRPr lang="uk-UA" sz="2400" dirty="0" smtClean="0">
              <a:latin typeface="Times New Roman" panose="02020603050405020304" pitchFamily="18" charset="0"/>
              <a:ea typeface="Calibri" panose="020F0502020204030204" pitchFamily="34" charset="0"/>
            </a:endParaRPr>
          </a:p>
          <a:p>
            <a:pPr marL="228600" algn="just">
              <a:spcAft>
                <a:spcPts val="0"/>
              </a:spcAft>
            </a:pPr>
            <a:r>
              <a:rPr lang="uk-UA" sz="2400" dirty="0" smtClean="0">
                <a:latin typeface="Times New Roman" panose="02020603050405020304" pitchFamily="18" charset="0"/>
                <a:ea typeface="Calibri" panose="020F0502020204030204" pitchFamily="34" charset="0"/>
              </a:rPr>
              <a:t>9 </a:t>
            </a:r>
            <a:r>
              <a:rPr lang="uk-UA" sz="2400" dirty="0">
                <a:latin typeface="Times New Roman" panose="02020603050405020304" pitchFamily="18" charset="0"/>
                <a:ea typeface="Calibri" panose="020F0502020204030204" pitchFamily="34" charset="0"/>
              </a:rPr>
              <a:t>років радість і втіха потьмарилися горем: померла мама. І почалося страшне сирітське життя біля мачухи. Чужа недобра жінка дуже погано ставилася до Тараса. Її дратували його мрійність, гаряча вдача. Коли Тарасові виповнилося 11 років, помер і батько від злиднів та важкої роботи. Залишився хлопчик сиротою.</a:t>
            </a:r>
            <a:endParaRPr lang="ru-RU" sz="2400" dirty="0">
              <a:effectLs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556792"/>
            <a:ext cx="3587647" cy="232548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412776"/>
            <a:ext cx="3968649" cy="2577850"/>
          </a:xfrm>
          <a:prstGeom prst="rect">
            <a:avLst/>
          </a:prstGeom>
        </p:spPr>
      </p:pic>
    </p:spTree>
    <p:extLst>
      <p:ext uri="{BB962C8B-B14F-4D97-AF65-F5344CB8AC3E}">
        <p14:creationId xmlns:p14="http://schemas.microsoft.com/office/powerpoint/2010/main" val="4251777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88024" y="0"/>
            <a:ext cx="4572000" cy="6740307"/>
          </a:xfrm>
          <a:prstGeom prst="rect">
            <a:avLst/>
          </a:prstGeom>
        </p:spPr>
        <p:txBody>
          <a:bodyPr>
            <a:spAutoFit/>
          </a:bodyPr>
          <a:lstStyle/>
          <a:p>
            <a:r>
              <a:rPr lang="ru-RU" sz="2400" dirty="0"/>
              <a:t>Там </a:t>
            </a:r>
            <a:r>
              <a:rPr lang="ru-RU" sz="2400" dirty="0" err="1"/>
              <a:t>матір</a:t>
            </a:r>
            <a:r>
              <a:rPr lang="ru-RU" sz="2400" dirty="0"/>
              <a:t> добрую мою,</a:t>
            </a:r>
          </a:p>
          <a:p>
            <a:r>
              <a:rPr lang="ru-RU" sz="2400" dirty="0" err="1"/>
              <a:t>Ще</a:t>
            </a:r>
            <a:r>
              <a:rPr lang="ru-RU" sz="2400" dirty="0"/>
              <a:t> молодую, у могилу</a:t>
            </a:r>
          </a:p>
          <a:p>
            <a:r>
              <a:rPr lang="ru-RU" sz="2400" dirty="0"/>
              <a:t>Нужда та </a:t>
            </a:r>
            <a:r>
              <a:rPr lang="ru-RU" sz="2400" dirty="0" err="1"/>
              <a:t>праця</a:t>
            </a:r>
            <a:r>
              <a:rPr lang="ru-RU" sz="2400" dirty="0"/>
              <a:t> положила.</a:t>
            </a:r>
          </a:p>
          <a:p>
            <a:r>
              <a:rPr lang="ru-RU" sz="2400" dirty="0"/>
              <a:t>Там </a:t>
            </a:r>
            <a:r>
              <a:rPr lang="ru-RU" sz="2400" dirty="0" err="1"/>
              <a:t>батько</a:t>
            </a:r>
            <a:r>
              <a:rPr lang="ru-RU" sz="2400" dirty="0"/>
              <a:t>, </a:t>
            </a:r>
            <a:r>
              <a:rPr lang="ru-RU" sz="2400" dirty="0" err="1"/>
              <a:t>плачучи</a:t>
            </a:r>
            <a:r>
              <a:rPr lang="ru-RU" sz="2400" dirty="0"/>
              <a:t> з </a:t>
            </a:r>
            <a:r>
              <a:rPr lang="ru-RU" sz="2400" dirty="0" err="1"/>
              <a:t>дітьми</a:t>
            </a:r>
            <a:endParaRPr lang="ru-RU" sz="2400" dirty="0"/>
          </a:p>
          <a:p>
            <a:r>
              <a:rPr lang="ru-RU" sz="2400" dirty="0"/>
              <a:t>(А ми </a:t>
            </a:r>
            <a:r>
              <a:rPr lang="ru-RU" sz="2400" dirty="0" err="1"/>
              <a:t>малі</a:t>
            </a:r>
            <a:r>
              <a:rPr lang="ru-RU" sz="2400" dirty="0"/>
              <a:t> </a:t>
            </a:r>
            <a:r>
              <a:rPr lang="ru-RU" sz="2400" dirty="0" err="1"/>
              <a:t>були</a:t>
            </a:r>
            <a:r>
              <a:rPr lang="ru-RU" sz="2400" dirty="0"/>
              <a:t> і </a:t>
            </a:r>
            <a:r>
              <a:rPr lang="ru-RU" sz="2400" dirty="0" err="1"/>
              <a:t>голі</a:t>
            </a:r>
            <a:r>
              <a:rPr lang="ru-RU" sz="2400" dirty="0"/>
              <a:t>),</a:t>
            </a:r>
          </a:p>
          <a:p>
            <a:r>
              <a:rPr lang="ru-RU" sz="2400" dirty="0"/>
              <a:t>Не </a:t>
            </a:r>
            <a:r>
              <a:rPr lang="ru-RU" sz="2400" dirty="0" err="1"/>
              <a:t>витерпів</a:t>
            </a:r>
            <a:r>
              <a:rPr lang="ru-RU" sz="2400" dirty="0"/>
              <a:t> </a:t>
            </a:r>
            <a:r>
              <a:rPr lang="ru-RU" sz="2400" dirty="0" err="1"/>
              <a:t>лихої</a:t>
            </a:r>
            <a:r>
              <a:rPr lang="ru-RU" sz="2400" dirty="0"/>
              <a:t> </a:t>
            </a:r>
            <a:r>
              <a:rPr lang="ru-RU" sz="2400" dirty="0" err="1"/>
              <a:t>долі</a:t>
            </a:r>
            <a:r>
              <a:rPr lang="ru-RU" sz="2400" dirty="0"/>
              <a:t>,</a:t>
            </a:r>
          </a:p>
          <a:p>
            <a:r>
              <a:rPr lang="ru-RU" sz="2400" dirty="0"/>
              <a:t>Умер на </a:t>
            </a:r>
            <a:r>
              <a:rPr lang="ru-RU" sz="2400" dirty="0" err="1"/>
              <a:t>панщині</a:t>
            </a:r>
            <a:r>
              <a:rPr lang="ru-RU" sz="2400" dirty="0"/>
              <a:t>!.. А ми</a:t>
            </a:r>
          </a:p>
          <a:p>
            <a:r>
              <a:rPr lang="ru-RU" sz="2400" dirty="0" err="1"/>
              <a:t>Розлізлися</a:t>
            </a:r>
            <a:r>
              <a:rPr lang="ru-RU" sz="2400" dirty="0"/>
              <a:t> межи людьми,</a:t>
            </a:r>
          </a:p>
          <a:p>
            <a:r>
              <a:rPr lang="ru-RU" sz="2400" dirty="0" err="1"/>
              <a:t>Мов</a:t>
            </a:r>
            <a:r>
              <a:rPr lang="ru-RU" sz="2400" dirty="0"/>
              <a:t> </a:t>
            </a:r>
            <a:r>
              <a:rPr lang="ru-RU" sz="2400" dirty="0" err="1"/>
              <a:t>мишенята</a:t>
            </a:r>
            <a:r>
              <a:rPr lang="ru-RU" sz="2400" dirty="0"/>
              <a:t>. Я до </a:t>
            </a:r>
            <a:r>
              <a:rPr lang="ru-RU" sz="2400" dirty="0" err="1"/>
              <a:t>школи</a:t>
            </a:r>
            <a:r>
              <a:rPr lang="ru-RU" sz="2400" dirty="0"/>
              <a:t> — </a:t>
            </a:r>
          </a:p>
          <a:p>
            <a:r>
              <a:rPr lang="ru-RU" sz="2400" dirty="0" err="1"/>
              <a:t>Носити</a:t>
            </a:r>
            <a:r>
              <a:rPr lang="ru-RU" sz="2400" dirty="0"/>
              <a:t> воду школярам</a:t>
            </a:r>
            <a:r>
              <a:rPr lang="ru-RU" sz="2400" dirty="0" smtClean="0"/>
              <a:t>.</a:t>
            </a:r>
            <a:endParaRPr lang="ru-RU" sz="2400" dirty="0"/>
          </a:p>
          <a:p>
            <a:r>
              <a:rPr lang="ru-RU" sz="2400" dirty="0" err="1"/>
              <a:t>Брати</a:t>
            </a:r>
            <a:r>
              <a:rPr lang="ru-RU" sz="2400" dirty="0"/>
              <a:t> на панщину ходили,</a:t>
            </a:r>
          </a:p>
          <a:p>
            <a:r>
              <a:rPr lang="ru-RU" sz="2400" dirty="0" err="1"/>
              <a:t>Поки</a:t>
            </a:r>
            <a:r>
              <a:rPr lang="ru-RU" sz="2400" dirty="0"/>
              <a:t> </a:t>
            </a:r>
            <a:r>
              <a:rPr lang="ru-RU" sz="2400" dirty="0" err="1"/>
              <a:t>лоби</a:t>
            </a:r>
            <a:r>
              <a:rPr lang="ru-RU" sz="2400" dirty="0"/>
              <a:t> </a:t>
            </a:r>
            <a:r>
              <a:rPr lang="ru-RU" sz="2400" dirty="0" err="1"/>
              <a:t>їм</a:t>
            </a:r>
            <a:r>
              <a:rPr lang="ru-RU" sz="2400" dirty="0"/>
              <a:t> </a:t>
            </a:r>
            <a:r>
              <a:rPr lang="ru-RU" sz="2400" dirty="0" err="1"/>
              <a:t>поголили</a:t>
            </a:r>
            <a:r>
              <a:rPr lang="ru-RU" sz="2400" dirty="0"/>
              <a:t>!</a:t>
            </a:r>
          </a:p>
          <a:p>
            <a:r>
              <a:rPr lang="ru-RU" sz="2400" dirty="0"/>
              <a:t>А </a:t>
            </a:r>
            <a:r>
              <a:rPr lang="ru-RU" sz="2400" dirty="0" err="1"/>
              <a:t>сестри</a:t>
            </a:r>
            <a:r>
              <a:rPr lang="ru-RU" sz="2400" dirty="0"/>
              <a:t>! </a:t>
            </a:r>
            <a:r>
              <a:rPr lang="ru-RU" sz="2400" dirty="0" err="1"/>
              <a:t>сестри</a:t>
            </a:r>
            <a:r>
              <a:rPr lang="ru-RU" sz="2400" dirty="0"/>
              <a:t>! Горе вам,</a:t>
            </a:r>
          </a:p>
          <a:p>
            <a:r>
              <a:rPr lang="ru-RU" sz="2400" dirty="0" err="1"/>
              <a:t>Мої</a:t>
            </a:r>
            <a:r>
              <a:rPr lang="ru-RU" sz="2400" dirty="0"/>
              <a:t> голубки </a:t>
            </a:r>
            <a:r>
              <a:rPr lang="ru-RU" sz="2400" dirty="0" err="1"/>
              <a:t>молодії</a:t>
            </a:r>
            <a:r>
              <a:rPr lang="ru-RU" sz="2400" dirty="0"/>
              <a:t>,</a:t>
            </a:r>
          </a:p>
          <a:p>
            <a:r>
              <a:rPr lang="ru-RU" sz="2400" dirty="0"/>
              <a:t>Для кого в </a:t>
            </a:r>
            <a:r>
              <a:rPr lang="ru-RU" sz="2400" dirty="0" err="1"/>
              <a:t>світі</a:t>
            </a:r>
            <a:r>
              <a:rPr lang="ru-RU" sz="2400" dirty="0"/>
              <a:t> живете?</a:t>
            </a:r>
          </a:p>
          <a:p>
            <a:r>
              <a:rPr lang="ru-RU" sz="2400" dirty="0"/>
              <a:t>Ви в наймах </a:t>
            </a:r>
            <a:r>
              <a:rPr lang="ru-RU" sz="2400" dirty="0" err="1"/>
              <a:t>виросли</a:t>
            </a:r>
            <a:r>
              <a:rPr lang="ru-RU" sz="2400" dirty="0"/>
              <a:t> </a:t>
            </a:r>
            <a:r>
              <a:rPr lang="ru-RU" sz="2400" dirty="0" err="1"/>
              <a:t>чужії</a:t>
            </a:r>
            <a:r>
              <a:rPr lang="ru-RU" sz="2400" dirty="0"/>
              <a:t>,</a:t>
            </a:r>
          </a:p>
          <a:p>
            <a:r>
              <a:rPr lang="ru-RU" sz="2400" dirty="0"/>
              <a:t>У наймах коси </a:t>
            </a:r>
            <a:r>
              <a:rPr lang="ru-RU" sz="2400" dirty="0" err="1"/>
              <a:t>побіліють</a:t>
            </a:r>
            <a:r>
              <a:rPr lang="ru-RU" sz="2400" dirty="0"/>
              <a:t>,</a:t>
            </a:r>
          </a:p>
          <a:p>
            <a:r>
              <a:rPr lang="ru-RU" sz="2400" dirty="0"/>
              <a:t>У наймах, </a:t>
            </a:r>
            <a:r>
              <a:rPr lang="ru-RU" sz="2400" dirty="0" err="1"/>
              <a:t>сестри</a:t>
            </a:r>
            <a:r>
              <a:rPr lang="ru-RU" sz="2400" dirty="0"/>
              <a:t>, й умрете!</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1" y="1916832"/>
            <a:ext cx="4877305" cy="3672408"/>
          </a:xfrm>
          <a:prstGeom prst="rect">
            <a:avLst/>
          </a:prstGeom>
        </p:spPr>
      </p:pic>
    </p:spTree>
    <p:extLst>
      <p:ext uri="{BB962C8B-B14F-4D97-AF65-F5344CB8AC3E}">
        <p14:creationId xmlns:p14="http://schemas.microsoft.com/office/powerpoint/2010/main" val="377963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188640"/>
            <a:ext cx="8278688" cy="4509120"/>
          </a:xfrm>
        </p:spPr>
        <p:txBody>
          <a:bodyPr>
            <a:normAutofit fontScale="90000"/>
          </a:bodyPr>
          <a:lstStyle/>
          <a:p>
            <a:pPr algn="l"/>
            <a:r>
              <a:rPr lang="uk-UA" sz="1600" i="1" dirty="0" smtClean="0">
                <a:latin typeface="Times New Roman" panose="02020603050405020304" pitchFamily="18" charset="0"/>
                <a:cs typeface="Times New Roman" panose="02020603050405020304" pitchFamily="18" charset="0"/>
              </a:rPr>
              <a:t/>
            </a:r>
            <a:br>
              <a:rPr lang="uk-UA" sz="1600" i="1" dirty="0" smtClean="0">
                <a:latin typeface="Times New Roman" panose="02020603050405020304" pitchFamily="18" charset="0"/>
                <a:cs typeface="Times New Roman" panose="02020603050405020304" pitchFamily="18" charset="0"/>
              </a:rPr>
            </a:br>
            <a:r>
              <a:rPr lang="uk-UA" sz="1100" i="1" dirty="0">
                <a:latin typeface="Times New Roman" panose="02020603050405020304" pitchFamily="18" charset="0"/>
                <a:cs typeface="Times New Roman" panose="02020603050405020304" pitchFamily="18" charset="0"/>
              </a:rPr>
              <a:t/>
            </a:r>
            <a:br>
              <a:rPr lang="uk-UA" sz="1100" i="1" dirty="0">
                <a:latin typeface="Times New Roman" panose="02020603050405020304" pitchFamily="18" charset="0"/>
                <a:cs typeface="Times New Roman" panose="02020603050405020304" pitchFamily="18" charset="0"/>
              </a:rPr>
            </a:br>
            <a:r>
              <a:rPr lang="uk-UA" sz="1100" i="1" dirty="0" smtClean="0">
                <a:latin typeface="Times New Roman" panose="02020603050405020304" pitchFamily="18" charset="0"/>
                <a:cs typeface="Times New Roman" panose="02020603050405020304" pitchFamily="18" charset="0"/>
              </a:rPr>
              <a:t/>
            </a:r>
            <a:br>
              <a:rPr lang="uk-UA" sz="1100" i="1" dirty="0" smtClean="0">
                <a:latin typeface="Times New Roman" panose="02020603050405020304" pitchFamily="18" charset="0"/>
                <a:cs typeface="Times New Roman" panose="02020603050405020304" pitchFamily="18" charset="0"/>
              </a:rPr>
            </a:br>
            <a:r>
              <a:rPr lang="uk-UA" sz="1100" i="1" dirty="0" smtClean="0">
                <a:latin typeface="Times New Roman" panose="02020603050405020304" pitchFamily="18" charset="0"/>
                <a:cs typeface="Times New Roman" panose="02020603050405020304" pitchFamily="18" charset="0"/>
              </a:rPr>
              <a:t/>
            </a:r>
            <a:br>
              <a:rPr lang="uk-UA" sz="1100" i="1" dirty="0" smtClean="0">
                <a:latin typeface="Times New Roman" panose="02020603050405020304" pitchFamily="18" charset="0"/>
                <a:cs typeface="Times New Roman" panose="02020603050405020304" pitchFamily="18" charset="0"/>
              </a:rPr>
            </a:br>
            <a:r>
              <a:rPr lang="uk-UA" sz="1100" i="1" dirty="0" smtClean="0">
                <a:latin typeface="Times New Roman" panose="02020603050405020304" pitchFamily="18" charset="0"/>
                <a:cs typeface="Times New Roman" panose="02020603050405020304" pitchFamily="18" charset="0"/>
              </a:rPr>
              <a:t/>
            </a:r>
            <a:br>
              <a:rPr lang="uk-UA" sz="1100" i="1" dirty="0" smtClean="0">
                <a:latin typeface="Times New Roman" panose="02020603050405020304" pitchFamily="18" charset="0"/>
                <a:cs typeface="Times New Roman" panose="02020603050405020304" pitchFamily="18" charset="0"/>
              </a:rPr>
            </a:br>
            <a:r>
              <a:rPr lang="uk-UA" sz="1100" i="1" dirty="0" smtClean="0">
                <a:latin typeface="Times New Roman" panose="02020603050405020304" pitchFamily="18" charset="0"/>
                <a:cs typeface="Times New Roman" panose="02020603050405020304" pitchFamily="18" charset="0"/>
              </a:rPr>
              <a:t/>
            </a:r>
            <a:br>
              <a:rPr lang="uk-UA" sz="1100" i="1" dirty="0" smtClean="0">
                <a:latin typeface="Times New Roman" panose="02020603050405020304" pitchFamily="18" charset="0"/>
                <a:cs typeface="Times New Roman" panose="02020603050405020304" pitchFamily="18" charset="0"/>
              </a:rPr>
            </a:br>
            <a:r>
              <a:rPr lang="uk-UA" sz="1100" i="1" dirty="0" smtClean="0">
                <a:latin typeface="Times New Roman" panose="02020603050405020304" pitchFamily="18" charset="0"/>
                <a:cs typeface="Times New Roman" panose="02020603050405020304" pitchFamily="18" charset="0"/>
              </a:rPr>
              <a:t/>
            </a:r>
            <a:br>
              <a:rPr lang="uk-UA" sz="1100" i="1" dirty="0" smtClean="0">
                <a:latin typeface="Times New Roman" panose="02020603050405020304" pitchFamily="18" charset="0"/>
                <a:cs typeface="Times New Roman" panose="02020603050405020304" pitchFamily="18" charset="0"/>
              </a:rPr>
            </a:br>
            <a:r>
              <a:rPr lang="uk-UA" sz="1100" i="1" dirty="0" smtClean="0">
                <a:latin typeface="Times New Roman" panose="02020603050405020304" pitchFamily="18" charset="0"/>
                <a:cs typeface="Times New Roman" panose="02020603050405020304" pitchFamily="18" charset="0"/>
              </a:rPr>
              <a:t/>
            </a:r>
            <a:br>
              <a:rPr lang="uk-UA" sz="1100" i="1" dirty="0" smtClean="0">
                <a:latin typeface="Times New Roman" panose="02020603050405020304" pitchFamily="18" charset="0"/>
                <a:cs typeface="Times New Roman" panose="02020603050405020304" pitchFamily="18" charset="0"/>
              </a:rPr>
            </a:br>
            <a:r>
              <a:rPr lang="ru-RU" sz="1100" i="1" dirty="0" smtClean="0">
                <a:latin typeface="Times New Roman" panose="02020603050405020304" pitchFamily="18" charset="0"/>
                <a:cs typeface="Times New Roman" panose="02020603050405020304" pitchFamily="18" charset="0"/>
              </a:rPr>
              <a:t/>
            </a:r>
            <a:br>
              <a:rPr lang="ru-RU" sz="1100" i="1" dirty="0" smtClean="0">
                <a:latin typeface="Times New Roman" panose="02020603050405020304" pitchFamily="18" charset="0"/>
                <a:cs typeface="Times New Roman" panose="02020603050405020304" pitchFamily="18" charset="0"/>
              </a:rPr>
            </a:br>
            <a:r>
              <a:rPr lang="ru-RU" sz="1100" i="1" dirty="0" smtClean="0">
                <a:latin typeface="Times New Roman" panose="02020603050405020304" pitchFamily="18" charset="0"/>
                <a:cs typeface="Times New Roman" panose="02020603050405020304" pitchFamily="18" charset="0"/>
              </a:rPr>
              <a:t/>
            </a:r>
            <a:br>
              <a:rPr lang="ru-RU" sz="1100" i="1" dirty="0" smtClean="0">
                <a:latin typeface="Times New Roman" panose="02020603050405020304" pitchFamily="18" charset="0"/>
                <a:cs typeface="Times New Roman" panose="02020603050405020304" pitchFamily="18" charset="0"/>
              </a:rPr>
            </a:br>
            <a:r>
              <a:rPr lang="ru-RU" sz="1100" i="1" dirty="0" smtClean="0">
                <a:latin typeface="Times New Roman" panose="02020603050405020304" pitchFamily="18" charset="0"/>
                <a:cs typeface="Times New Roman" panose="02020603050405020304" pitchFamily="18" charset="0"/>
              </a:rPr>
              <a:t/>
            </a:r>
            <a:br>
              <a:rPr lang="ru-RU" sz="1100" i="1" dirty="0" smtClean="0">
                <a:latin typeface="Times New Roman" panose="02020603050405020304" pitchFamily="18" charset="0"/>
                <a:cs typeface="Times New Roman" panose="02020603050405020304" pitchFamily="18" charset="0"/>
              </a:rPr>
            </a:br>
            <a:r>
              <a:rPr lang="ru-RU" sz="1100" i="1" dirty="0" smtClean="0">
                <a:latin typeface="Times New Roman" panose="02020603050405020304" pitchFamily="18" charset="0"/>
                <a:cs typeface="Times New Roman" panose="02020603050405020304" pitchFamily="18" charset="0"/>
              </a:rPr>
              <a:t/>
            </a:r>
            <a:br>
              <a:rPr lang="ru-RU" sz="1100" i="1" dirty="0" smtClean="0">
                <a:latin typeface="Times New Roman" panose="02020603050405020304" pitchFamily="18" charset="0"/>
                <a:cs typeface="Times New Roman" panose="02020603050405020304" pitchFamily="18" charset="0"/>
              </a:rPr>
            </a:br>
            <a:r>
              <a:rPr lang="uk-UA" sz="1600" i="1" dirty="0" smtClean="0">
                <a:latin typeface="Times New Roman" panose="02020603050405020304" pitchFamily="18" charset="0"/>
                <a:cs typeface="Times New Roman" panose="02020603050405020304" pitchFamily="18" charset="0"/>
              </a:rPr>
              <a:t>У тяжкій неволі</a:t>
            </a:r>
            <a:r>
              <a:rPr lang="uk-UA" sz="1100" i="1" dirty="0" smtClean="0">
                <a:latin typeface="Times New Roman" panose="02020603050405020304" pitchFamily="18" charset="0"/>
                <a:cs typeface="Times New Roman" panose="02020603050405020304" pitchFamily="18" charset="0"/>
              </a:rPr>
              <a:t/>
            </a:r>
            <a:br>
              <a:rPr lang="uk-UA" sz="1100" i="1" dirty="0" smtClean="0">
                <a:latin typeface="Times New Roman" panose="02020603050405020304" pitchFamily="18" charset="0"/>
                <a:cs typeface="Times New Roman" panose="02020603050405020304" pitchFamily="18" charset="0"/>
              </a:rPr>
            </a:br>
            <a:r>
              <a:rPr lang="uk-UA" sz="1600" i="1" dirty="0" smtClean="0">
                <a:latin typeface="Times New Roman" panose="02020603050405020304" pitchFamily="18" charset="0"/>
                <a:cs typeface="Times New Roman" panose="02020603050405020304" pitchFamily="18" charset="0"/>
              </a:rPr>
              <a:t>Ріс малий Тарас.</a:t>
            </a:r>
            <a:br>
              <a:rPr lang="uk-UA" sz="1600" i="1" dirty="0" smtClean="0">
                <a:latin typeface="Times New Roman" panose="02020603050405020304" pitchFamily="18" charset="0"/>
                <a:cs typeface="Times New Roman" panose="02020603050405020304" pitchFamily="18" charset="0"/>
              </a:rPr>
            </a:br>
            <a:r>
              <a:rPr lang="ru-RU" sz="1600" i="1" dirty="0" smtClean="0">
                <a:latin typeface="Times New Roman" panose="02020603050405020304" pitchFamily="18" charset="0"/>
                <a:cs typeface="Times New Roman" panose="02020603050405020304" pitchFamily="18" charset="0"/>
              </a:rPr>
              <a:t>Мало </a:t>
            </a:r>
            <a:r>
              <a:rPr lang="ru-RU" sz="1600" i="1" dirty="0" err="1" smtClean="0">
                <a:latin typeface="Times New Roman" panose="02020603050405020304" pitchFamily="18" charset="0"/>
                <a:cs typeface="Times New Roman" panose="02020603050405020304" pitchFamily="18" charset="0"/>
              </a:rPr>
              <a:t>вчився</a:t>
            </a:r>
            <a:r>
              <a:rPr lang="ru-RU" sz="1600" i="1" dirty="0" smtClean="0">
                <a:latin typeface="Times New Roman" panose="02020603050405020304" pitchFamily="18" charset="0"/>
                <a:cs typeface="Times New Roman" panose="02020603050405020304" pitchFamily="18" charset="0"/>
              </a:rPr>
              <a:t> в </a:t>
            </a:r>
            <a:r>
              <a:rPr lang="ru-RU" sz="1600" i="1" dirty="0" err="1" smtClean="0">
                <a:latin typeface="Times New Roman" panose="02020603050405020304" pitchFamily="18" charset="0"/>
                <a:cs typeface="Times New Roman" panose="02020603050405020304" pitchFamily="18" charset="0"/>
              </a:rPr>
              <a:t>школі</a:t>
            </a:r>
            <a:r>
              <a:rPr lang="ru-RU" sz="1600" i="1" dirty="0" smtClean="0">
                <a:latin typeface="Times New Roman" panose="02020603050405020304" pitchFamily="18" charset="0"/>
                <a:cs typeface="Times New Roman" panose="02020603050405020304" pitchFamily="18" charset="0"/>
              </a:rPr>
              <a:t>,</a:t>
            </a:r>
            <a:r>
              <a:rPr lang="ru-RU" sz="1100" i="1" dirty="0" smtClean="0">
                <a:latin typeface="Times New Roman" panose="02020603050405020304" pitchFamily="18" charset="0"/>
                <a:cs typeface="Times New Roman" panose="02020603050405020304" pitchFamily="18" charset="0"/>
              </a:rPr>
              <a:t/>
            </a:r>
            <a:br>
              <a:rPr lang="ru-RU" sz="1100" i="1" dirty="0" smtClean="0">
                <a:latin typeface="Times New Roman" panose="02020603050405020304" pitchFamily="18" charset="0"/>
                <a:cs typeface="Times New Roman" panose="02020603050405020304" pitchFamily="18" charset="0"/>
              </a:rPr>
            </a:br>
            <a:r>
              <a:rPr lang="ru-RU" sz="1600" i="1" dirty="0" err="1" smtClean="0">
                <a:latin typeface="Times New Roman" panose="02020603050405020304" pitchFamily="18" charset="0"/>
                <a:cs typeface="Times New Roman" panose="02020603050405020304" pitchFamily="18" charset="0"/>
              </a:rPr>
              <a:t>більш</a:t>
            </a:r>
            <a:r>
              <a:rPr lang="ru-RU" sz="1600" i="1" dirty="0" smtClean="0">
                <a:latin typeface="Times New Roman" panose="02020603050405020304" pitchFamily="18" charset="0"/>
                <a:cs typeface="Times New Roman" panose="02020603050405020304" pitchFamily="18" charset="0"/>
              </a:rPr>
              <a:t>  ягнята пас.</a:t>
            </a:r>
            <a:r>
              <a:rPr lang="ru-RU" sz="1100" i="1" dirty="0" smtClean="0">
                <a:latin typeface="Times New Roman" panose="02020603050405020304" pitchFamily="18" charset="0"/>
                <a:cs typeface="Times New Roman" panose="02020603050405020304" pitchFamily="18" charset="0"/>
              </a:rPr>
              <a:t/>
            </a:r>
            <a:br>
              <a:rPr lang="ru-RU" sz="1100" i="1" dirty="0" smtClean="0">
                <a:latin typeface="Times New Roman" panose="02020603050405020304" pitchFamily="18" charset="0"/>
                <a:cs typeface="Times New Roman" panose="02020603050405020304" pitchFamily="18" charset="0"/>
              </a:rPr>
            </a:br>
            <a:r>
              <a:rPr lang="ru-RU" sz="1100" i="1" dirty="0" smtClean="0">
                <a:latin typeface="Times New Roman" panose="02020603050405020304" pitchFamily="18" charset="0"/>
                <a:cs typeface="Times New Roman" panose="02020603050405020304" pitchFamily="18" charset="0"/>
              </a:rPr>
              <a:t/>
            </a:r>
            <a:br>
              <a:rPr lang="ru-RU" sz="1100" i="1" dirty="0" smtClean="0">
                <a:latin typeface="Times New Roman" panose="02020603050405020304" pitchFamily="18" charset="0"/>
                <a:cs typeface="Times New Roman" panose="02020603050405020304" pitchFamily="18" charset="0"/>
              </a:rPr>
            </a:br>
            <a:r>
              <a:rPr lang="ru-RU" sz="1100" dirty="0" smtClean="0"/>
              <a:t>                                       				</a:t>
            </a:r>
            <a:r>
              <a:rPr lang="ru-RU" sz="1600" dirty="0" err="1" smtClean="0"/>
              <a:t>Що</a:t>
            </a:r>
            <a:r>
              <a:rPr lang="ru-RU" sz="1600" dirty="0" smtClean="0"/>
              <a:t> </a:t>
            </a:r>
            <a:r>
              <a:rPr lang="ru-RU" sz="1600" dirty="0" err="1"/>
              <a:t>це</a:t>
            </a:r>
            <a:r>
              <a:rPr lang="ru-RU" sz="1600" dirty="0"/>
              <a:t> за </a:t>
            </a:r>
            <a:r>
              <a:rPr lang="ru-RU" sz="1600" dirty="0" err="1"/>
              <a:t>малий</a:t>
            </a:r>
            <a:r>
              <a:rPr lang="ru-RU" sz="1600" dirty="0"/>
              <a:t> </a:t>
            </a:r>
            <a:r>
              <a:rPr lang="ru-RU" sz="1600" dirty="0" err="1" smtClean="0"/>
              <a:t>хлопчина</a:t>
            </a:r>
            <a:r>
              <a:rPr lang="ru-RU" sz="1600" dirty="0" smtClean="0"/>
              <a:t/>
            </a:r>
            <a:br>
              <a:rPr lang="ru-RU" sz="1600" dirty="0" smtClean="0"/>
            </a:br>
            <a:r>
              <a:rPr lang="ru-RU" sz="1600" dirty="0" smtClean="0"/>
              <a:t>					 </a:t>
            </a:r>
            <a:r>
              <a:rPr lang="ru-RU" sz="1600" dirty="0"/>
              <a:t>В </a:t>
            </a:r>
            <a:r>
              <a:rPr lang="ru-RU" sz="1600" dirty="0" err="1"/>
              <a:t>бур’янах</a:t>
            </a:r>
            <a:r>
              <a:rPr lang="ru-RU" sz="1600" dirty="0"/>
              <a:t> </a:t>
            </a:r>
            <a:r>
              <a:rPr lang="ru-RU" sz="1600" dirty="0" err="1"/>
              <a:t>собі</a:t>
            </a:r>
            <a:r>
              <a:rPr lang="ru-RU" sz="1600" dirty="0"/>
              <a:t> </a:t>
            </a:r>
            <a:r>
              <a:rPr lang="ru-RU" sz="1600" dirty="0" err="1"/>
              <a:t>сидить</a:t>
            </a:r>
            <a:r>
              <a:rPr lang="ru-RU" sz="1600" dirty="0" smtClean="0"/>
              <a:t>?</a:t>
            </a:r>
            <a:br>
              <a:rPr lang="ru-RU" sz="1600" dirty="0" smtClean="0"/>
            </a:br>
            <a:r>
              <a:rPr lang="ru-RU" sz="1600" dirty="0" smtClean="0"/>
              <a:t>					 </a:t>
            </a:r>
            <a:r>
              <a:rPr lang="ru-RU" sz="1600" dirty="0"/>
              <a:t>На ногах </a:t>
            </a:r>
            <a:r>
              <a:rPr lang="ru-RU" sz="1600" dirty="0" err="1"/>
              <a:t>його</a:t>
            </a:r>
            <a:r>
              <a:rPr lang="ru-RU" sz="1600" dirty="0"/>
              <a:t> </a:t>
            </a:r>
            <a:r>
              <a:rPr lang="ru-RU" sz="1600" dirty="0" err="1"/>
              <a:t>дощина</a:t>
            </a:r>
            <a:r>
              <a:rPr lang="ru-RU" sz="1600" dirty="0"/>
              <a:t>, </a:t>
            </a:r>
            <a:r>
              <a:rPr lang="ru-RU" sz="1600" dirty="0" smtClean="0"/>
              <a:t/>
            </a:r>
            <a:br>
              <a:rPr lang="ru-RU" sz="1600" dirty="0" smtClean="0"/>
            </a:br>
            <a:r>
              <a:rPr lang="ru-RU" sz="1600" dirty="0" smtClean="0"/>
              <a:t>					</a:t>
            </a:r>
            <a:r>
              <a:rPr lang="ru-RU" sz="1600" dirty="0" err="1" smtClean="0"/>
              <a:t>Щось</a:t>
            </a:r>
            <a:r>
              <a:rPr lang="ru-RU" sz="1600" dirty="0" smtClean="0"/>
              <a:t> </a:t>
            </a:r>
            <a:r>
              <a:rPr lang="ru-RU" sz="1600" dirty="0" err="1"/>
              <a:t>малює</a:t>
            </a:r>
            <a:r>
              <a:rPr lang="ru-RU" sz="1600" dirty="0"/>
              <a:t>, </a:t>
            </a:r>
            <a:r>
              <a:rPr lang="ru-RU" sz="1600" dirty="0" err="1"/>
              <a:t>щось</a:t>
            </a:r>
            <a:r>
              <a:rPr lang="ru-RU" sz="1600" dirty="0"/>
              <a:t> творить</a:t>
            </a:r>
            <a:r>
              <a:rPr lang="ru-RU" sz="1600" dirty="0" smtClean="0"/>
              <a:t>.</a:t>
            </a:r>
            <a:br>
              <a:rPr lang="ru-RU" sz="1600" dirty="0" smtClean="0"/>
            </a:br>
            <a:r>
              <a:rPr lang="ru-RU" sz="1600" dirty="0" smtClean="0"/>
              <a:t>					 </a:t>
            </a:r>
            <a:r>
              <a:rPr lang="ru-RU" sz="1600" dirty="0" err="1"/>
              <a:t>Вже</a:t>
            </a:r>
            <a:r>
              <a:rPr lang="ru-RU" sz="1600" dirty="0"/>
              <a:t> на землю </a:t>
            </a:r>
            <a:r>
              <a:rPr lang="ru-RU" sz="1600" dirty="0" err="1"/>
              <a:t>вечір</a:t>
            </a:r>
            <a:r>
              <a:rPr lang="ru-RU" sz="1600" dirty="0"/>
              <a:t> сходить</a:t>
            </a:r>
            <a:r>
              <a:rPr lang="ru-RU" sz="1600" dirty="0" smtClean="0"/>
              <a:t>,</a:t>
            </a:r>
            <a:br>
              <a:rPr lang="ru-RU" sz="1600" dirty="0" smtClean="0"/>
            </a:br>
            <a:r>
              <a:rPr lang="ru-RU" sz="1600" dirty="0" smtClean="0"/>
              <a:t>					 </a:t>
            </a:r>
            <a:r>
              <a:rPr lang="ru-RU" sz="1600" dirty="0" err="1"/>
              <a:t>Йдуть</a:t>
            </a:r>
            <a:r>
              <a:rPr lang="ru-RU" sz="1600" dirty="0"/>
              <a:t> </a:t>
            </a:r>
            <a:r>
              <a:rPr lang="ru-RU" sz="1600" dirty="0" err="1"/>
              <a:t>додому</a:t>
            </a:r>
            <a:r>
              <a:rPr lang="ru-RU" sz="1600" dirty="0"/>
              <a:t> </a:t>
            </a:r>
            <a:r>
              <a:rPr lang="ru-RU" sz="1600" dirty="0" err="1"/>
              <a:t>косарі</a:t>
            </a:r>
            <a:r>
              <a:rPr lang="ru-RU" sz="1600" dirty="0"/>
              <a:t>, </a:t>
            </a:r>
            <a:r>
              <a:rPr lang="ru-RU" sz="1600" dirty="0" smtClean="0"/>
              <a:t/>
            </a:r>
            <a:br>
              <a:rPr lang="ru-RU" sz="1600" dirty="0" smtClean="0"/>
            </a:br>
            <a:r>
              <a:rPr lang="ru-RU" sz="1600" dirty="0" smtClean="0"/>
              <a:t>					А </a:t>
            </a:r>
            <a:r>
              <a:rPr lang="ru-RU" sz="1600" dirty="0" err="1"/>
              <a:t>хлоп’я</a:t>
            </a:r>
            <a:r>
              <a:rPr lang="ru-RU" sz="1600" dirty="0"/>
              <a:t> усе </a:t>
            </a:r>
            <a:r>
              <a:rPr lang="ru-RU" sz="1600" dirty="0" err="1" smtClean="0"/>
              <a:t>виводить</a:t>
            </a:r>
            <a:r>
              <a:rPr lang="ru-RU" sz="1600" dirty="0" smtClean="0"/>
              <a:t/>
            </a:r>
            <a:br>
              <a:rPr lang="ru-RU" sz="1600" dirty="0" smtClean="0"/>
            </a:br>
            <a:r>
              <a:rPr lang="ru-RU" sz="1600" dirty="0" smtClean="0"/>
              <a:t>					 </a:t>
            </a:r>
            <a:r>
              <a:rPr lang="ru-RU" sz="1600" dirty="0"/>
              <a:t>– Лан, село </a:t>
            </a:r>
            <a:r>
              <a:rPr lang="ru-RU" sz="1600" dirty="0" err="1"/>
              <a:t>удалині</a:t>
            </a:r>
            <a:r>
              <a:rPr lang="ru-RU" sz="1600" dirty="0"/>
              <a:t>. </a:t>
            </a:r>
            <a:r>
              <a:rPr lang="ru-RU" sz="1600" dirty="0" smtClean="0"/>
              <a:t/>
            </a:r>
            <a:br>
              <a:rPr lang="ru-RU" sz="1600" dirty="0" smtClean="0"/>
            </a:br>
            <a:r>
              <a:rPr lang="ru-RU" sz="1600" dirty="0" smtClean="0"/>
              <a:t>					</a:t>
            </a:r>
            <a:r>
              <a:rPr lang="ru-RU" sz="1600" dirty="0" err="1" smtClean="0"/>
              <a:t>Він</a:t>
            </a:r>
            <a:r>
              <a:rPr lang="ru-RU" sz="1600" dirty="0" smtClean="0"/>
              <a:t> </a:t>
            </a:r>
            <a:r>
              <a:rPr lang="ru-RU" sz="1600" dirty="0" err="1"/>
              <a:t>забув</a:t>
            </a:r>
            <a:r>
              <a:rPr lang="ru-RU" sz="1600" dirty="0"/>
              <a:t>, </a:t>
            </a:r>
            <a:r>
              <a:rPr lang="ru-RU" sz="1600" dirty="0" err="1"/>
              <a:t>що</a:t>
            </a:r>
            <a:r>
              <a:rPr lang="ru-RU" sz="1600" dirty="0"/>
              <a:t> час </a:t>
            </a:r>
            <a:r>
              <a:rPr lang="ru-RU" sz="1600" dirty="0" err="1"/>
              <a:t>додому</a:t>
            </a:r>
            <a:r>
              <a:rPr lang="ru-RU" sz="1600" dirty="0"/>
              <a:t>, </a:t>
            </a:r>
            <a:r>
              <a:rPr lang="ru-RU" sz="1600" dirty="0" smtClean="0"/>
              <a:t/>
            </a:r>
            <a:br>
              <a:rPr lang="ru-RU" sz="1600" dirty="0" smtClean="0"/>
            </a:br>
            <a:r>
              <a:rPr lang="ru-RU" sz="1600" dirty="0" smtClean="0"/>
              <a:t>					</a:t>
            </a:r>
            <a:r>
              <a:rPr lang="ru-RU" sz="1600" dirty="0" err="1" smtClean="0"/>
              <a:t>Що</a:t>
            </a:r>
            <a:r>
              <a:rPr lang="ru-RU" sz="1600" dirty="0" smtClean="0"/>
              <a:t> </a:t>
            </a:r>
            <a:r>
              <a:rPr lang="ru-RU" sz="1600" dirty="0"/>
              <a:t>ягнят пригнать пора</a:t>
            </a:r>
            <a:r>
              <a:rPr lang="ru-RU" sz="1600" dirty="0" smtClean="0"/>
              <a:t>.</a:t>
            </a:r>
            <a:br>
              <a:rPr lang="ru-RU" sz="1600" dirty="0" smtClean="0"/>
            </a:br>
            <a:r>
              <a:rPr lang="ru-RU" sz="1600" dirty="0" smtClean="0"/>
              <a:t> 					</a:t>
            </a:r>
            <a:r>
              <a:rPr lang="ru-RU" sz="1600" dirty="0" err="1" smtClean="0"/>
              <a:t>Він</a:t>
            </a:r>
            <a:r>
              <a:rPr lang="ru-RU" sz="1600" dirty="0" smtClean="0"/>
              <a:t> </a:t>
            </a:r>
            <a:r>
              <a:rPr lang="ru-RU" sz="1600" dirty="0" err="1"/>
              <a:t>забув</a:t>
            </a:r>
            <a:r>
              <a:rPr lang="ru-RU" sz="1600" dirty="0"/>
              <a:t> про голод, </a:t>
            </a:r>
            <a:r>
              <a:rPr lang="ru-RU" sz="1600" dirty="0" err="1"/>
              <a:t>втому</a:t>
            </a:r>
            <a:r>
              <a:rPr lang="ru-RU" sz="1600" dirty="0" smtClean="0"/>
              <a:t>,</a:t>
            </a:r>
            <a:br>
              <a:rPr lang="ru-RU" sz="1600" dirty="0" smtClean="0"/>
            </a:br>
            <a:r>
              <a:rPr lang="ru-RU" sz="1600" dirty="0" smtClean="0"/>
              <a:t> 					</a:t>
            </a:r>
            <a:r>
              <a:rPr lang="ru-RU" sz="1600" dirty="0" err="1" smtClean="0"/>
              <a:t>Бо</a:t>
            </a:r>
            <a:r>
              <a:rPr lang="ru-RU" sz="1600" dirty="0" smtClean="0"/>
              <a:t> </a:t>
            </a:r>
            <a:r>
              <a:rPr lang="ru-RU" sz="1600" dirty="0"/>
              <a:t>ж </a:t>
            </a:r>
            <a:r>
              <a:rPr lang="ru-RU" sz="1600" dirty="0" err="1"/>
              <a:t>навкруг</a:t>
            </a:r>
            <a:r>
              <a:rPr lang="ru-RU" sz="1600" dirty="0"/>
              <a:t> </a:t>
            </a:r>
            <a:r>
              <a:rPr lang="ru-RU" sz="1600" dirty="0" err="1"/>
              <a:t>така</a:t>
            </a:r>
            <a:r>
              <a:rPr lang="ru-RU" sz="1600" dirty="0"/>
              <a:t> краса</a:t>
            </a:r>
            <a:r>
              <a:rPr lang="ru-RU" sz="1600" dirty="0" smtClean="0"/>
              <a:t>!</a:t>
            </a:r>
            <a:r>
              <a:rPr lang="ru-RU" sz="1100" dirty="0" smtClean="0"/>
              <a:t/>
            </a:r>
            <a:br>
              <a:rPr lang="ru-RU" sz="1100" dirty="0" smtClean="0"/>
            </a:br>
            <a:r>
              <a:rPr lang="ru-RU" sz="1400" dirty="0" smtClean="0"/>
              <a:t/>
            </a:r>
            <a:br>
              <a:rPr lang="ru-RU" sz="1400" dirty="0" smtClean="0"/>
            </a:br>
            <a:r>
              <a:rPr lang="uk-UA" sz="1600" i="1" dirty="0" smtClean="0">
                <a:solidFill>
                  <a:srgbClr val="FF0000"/>
                </a:solidFill>
              </a:rPr>
              <a:t>Тарас </a:t>
            </a:r>
            <a:r>
              <a:rPr lang="uk-UA" sz="1600" i="1" dirty="0">
                <a:solidFill>
                  <a:srgbClr val="FF0000"/>
                </a:solidFill>
              </a:rPr>
              <a:t>наймитує в школі, а потім пасе громадську череду. Минуть  роки. і він з болем згадуватиме :</a:t>
            </a:r>
            <a:r>
              <a:rPr lang="ru-RU" sz="1600" dirty="0"/>
              <a:t/>
            </a:r>
            <a:br>
              <a:rPr lang="ru-RU" sz="1600" dirty="0"/>
            </a:br>
            <a:r>
              <a:rPr lang="uk-UA" sz="1600" dirty="0"/>
              <a:t>	</a:t>
            </a:r>
            <a:r>
              <a:rPr lang="ru-RU" sz="1600" dirty="0"/>
              <a:t/>
            </a:r>
            <a:br>
              <a:rPr lang="ru-RU" sz="1600" dirty="0"/>
            </a:br>
            <a:r>
              <a:rPr lang="uk-UA" sz="1600" b="1" dirty="0"/>
              <a:t> </a:t>
            </a:r>
            <a:r>
              <a:rPr lang="uk-UA" sz="1600" b="1" dirty="0" smtClean="0"/>
              <a:t>Мені </a:t>
            </a:r>
            <a:r>
              <a:rPr lang="uk-UA" sz="1600" b="1" dirty="0"/>
              <a:t>тринадцяти минало.</a:t>
            </a:r>
            <a:r>
              <a:rPr lang="ru-RU" sz="1600" b="1" dirty="0"/>
              <a:t/>
            </a:r>
            <a:br>
              <a:rPr lang="ru-RU" sz="1600" b="1" dirty="0"/>
            </a:br>
            <a:r>
              <a:rPr lang="uk-UA" sz="1600" b="1" dirty="0"/>
              <a:t>Я пас ягнята за селом.</a:t>
            </a:r>
            <a:r>
              <a:rPr lang="ru-RU" sz="1600" b="1" dirty="0"/>
              <a:t/>
            </a:r>
            <a:br>
              <a:rPr lang="ru-RU" sz="1600" b="1" dirty="0"/>
            </a:br>
            <a:r>
              <a:rPr lang="uk-UA" sz="1600" b="1" dirty="0"/>
              <a:t>Чи то так сонечко сіяло,</a:t>
            </a:r>
            <a:r>
              <a:rPr lang="ru-RU" sz="1600" b="1" dirty="0"/>
              <a:t/>
            </a:r>
            <a:br>
              <a:rPr lang="ru-RU" sz="1600" b="1" dirty="0"/>
            </a:br>
            <a:r>
              <a:rPr lang="uk-UA" sz="1600" b="1" dirty="0"/>
              <a:t>Чи так мені чого було?</a:t>
            </a:r>
            <a:r>
              <a:rPr lang="ru-RU" sz="1600" b="1" dirty="0"/>
              <a:t/>
            </a:r>
            <a:br>
              <a:rPr lang="ru-RU" sz="1600" b="1" dirty="0"/>
            </a:br>
            <a:r>
              <a:rPr lang="uk-UA" sz="1600" b="1" dirty="0"/>
              <a:t>Мені так любо, любо стало,</a:t>
            </a:r>
            <a:r>
              <a:rPr lang="ru-RU" sz="1600" b="1" dirty="0"/>
              <a:t/>
            </a:r>
            <a:br>
              <a:rPr lang="ru-RU" sz="1600" b="1" dirty="0"/>
            </a:br>
            <a:r>
              <a:rPr lang="uk-UA" sz="1600" b="1" dirty="0"/>
              <a:t>Неначе в бога.</a:t>
            </a:r>
            <a:r>
              <a:rPr lang="ru-RU" sz="1600" b="1" dirty="0"/>
              <a:t/>
            </a:r>
            <a:br>
              <a:rPr lang="ru-RU" sz="1600" b="1" dirty="0"/>
            </a:br>
            <a:r>
              <a:rPr lang="uk-UA" sz="1600" b="1" dirty="0"/>
              <a:t>Уже </a:t>
            </a:r>
            <a:r>
              <a:rPr lang="uk-UA" sz="1600" b="1" dirty="0" smtClean="0"/>
              <a:t>покликали </a:t>
            </a:r>
            <a:r>
              <a:rPr lang="uk-UA" sz="1600" b="1" dirty="0"/>
              <a:t>до паю,</a:t>
            </a:r>
            <a:r>
              <a:rPr lang="ru-RU" sz="1600" b="1" dirty="0"/>
              <a:t/>
            </a:r>
            <a:br>
              <a:rPr lang="ru-RU" sz="1600" b="1" dirty="0"/>
            </a:br>
            <a:r>
              <a:rPr lang="uk-UA" sz="1600" b="1" dirty="0"/>
              <a:t>А я собі у буряні</a:t>
            </a:r>
            <a:r>
              <a:rPr lang="ru-RU" sz="1600" b="1" dirty="0"/>
              <a:t/>
            </a:r>
            <a:br>
              <a:rPr lang="ru-RU" sz="1600" b="1" dirty="0"/>
            </a:br>
            <a:r>
              <a:rPr lang="uk-UA" sz="1600" b="1" dirty="0"/>
              <a:t>Молюся богу … </a:t>
            </a:r>
            <a:r>
              <a:rPr lang="uk-UA" sz="1600" b="1" dirty="0" smtClean="0"/>
              <a:t/>
            </a:r>
            <a:br>
              <a:rPr lang="uk-UA" sz="1600" b="1" dirty="0" smtClean="0"/>
            </a:br>
            <a:r>
              <a:rPr lang="ru-RU" sz="1600" dirty="0" smtClean="0"/>
              <a:t> </a:t>
            </a:r>
            <a:endParaRPr lang="ru-RU" sz="16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stretch>
            <a:fillRect/>
          </a:stretch>
        </p:blipFill>
        <p:spPr>
          <a:xfrm>
            <a:off x="323528" y="1484784"/>
            <a:ext cx="3923928" cy="2292631"/>
          </a:xfrm>
          <a:prstGeom prst="rect">
            <a:avLst/>
          </a:prstGeom>
        </p:spPr>
      </p:pic>
    </p:spTree>
    <p:extLst>
      <p:ext uri="{BB962C8B-B14F-4D97-AF65-F5344CB8AC3E}">
        <p14:creationId xmlns:p14="http://schemas.microsoft.com/office/powerpoint/2010/main" val="37471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88640"/>
            <a:ext cx="4824536" cy="6552728"/>
          </a:xfrm>
        </p:spPr>
        <p:txBody>
          <a:bodyPr>
            <a:normAutofit/>
          </a:bodyPr>
          <a:lstStyle/>
          <a:p>
            <a:r>
              <a:rPr lang="ru-RU" sz="2800" b="1" dirty="0">
                <a:latin typeface="Times New Roman" panose="02020603050405020304" pitchFamily="18" charset="0"/>
                <a:cs typeface="Times New Roman" panose="02020603050405020304" pitchFamily="18" charset="0"/>
              </a:rPr>
              <a:t>В той же час, Тарас </a:t>
            </a:r>
            <a:r>
              <a:rPr lang="ru-RU" sz="2800" b="1" dirty="0" err="1">
                <a:latin typeface="Times New Roman" panose="02020603050405020304" pitchFamily="18" charset="0"/>
                <a:cs typeface="Times New Roman" panose="02020603050405020304" pitchFamily="18" charset="0"/>
              </a:rPr>
              <a:t>познайомився</a:t>
            </a:r>
            <a:r>
              <a:rPr lang="ru-RU" sz="2800" b="1" dirty="0">
                <a:latin typeface="Times New Roman" panose="02020603050405020304" pitchFamily="18" charset="0"/>
                <a:cs typeface="Times New Roman" panose="02020603050405020304" pitchFamily="18" charset="0"/>
              </a:rPr>
              <a:t> з першим </a:t>
            </a:r>
            <a:r>
              <a:rPr lang="ru-RU" sz="2800" b="1" dirty="0" err="1">
                <a:latin typeface="Times New Roman" panose="02020603050405020304" pitchFamily="18" charset="0"/>
                <a:cs typeface="Times New Roman" panose="02020603050405020304" pitchFamily="18" charset="0"/>
              </a:rPr>
              <a:t>коханням</a:t>
            </a:r>
            <a:r>
              <a:rPr lang="ru-RU" sz="2800" b="1" dirty="0">
                <a:latin typeface="Times New Roman" panose="02020603050405020304" pitchFamily="18" charset="0"/>
                <a:cs typeface="Times New Roman" panose="02020603050405020304" pitchFamily="18" charset="0"/>
              </a:rPr>
              <a:t> - Оксаною, </a:t>
            </a:r>
            <a:r>
              <a:rPr lang="ru-RU" sz="2800" b="1" dirty="0" err="1" smtClean="0">
                <a:latin typeface="Times New Roman" panose="02020603050405020304" pitchFamily="18" charset="0"/>
                <a:cs typeface="Times New Roman" panose="02020603050405020304" pitchFamily="18" charset="0"/>
              </a:rPr>
              <a:t>дівчиною</a:t>
            </a:r>
            <a:r>
              <a:rPr lang="ru-RU" sz="2800" b="1" dirty="0" smtClean="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яка </a:t>
            </a:r>
            <a:r>
              <a:rPr lang="ru-RU" sz="2800" b="1" dirty="0" err="1">
                <a:latin typeface="Times New Roman" panose="02020603050405020304" pitchFamily="18" charset="0"/>
                <a:cs typeface="Times New Roman" panose="02020603050405020304" pitchFamily="18" charset="0"/>
              </a:rPr>
              <a:t>була</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йому</a:t>
            </a:r>
            <a:r>
              <a:rPr lang="ru-RU" sz="2800" b="1" dirty="0">
                <a:latin typeface="Times New Roman" panose="02020603050405020304" pitchFamily="18" charset="0"/>
                <a:cs typeface="Times New Roman" panose="02020603050405020304" pitchFamily="18" charset="0"/>
              </a:rPr>
              <a:t> подругою, і яку </a:t>
            </a:r>
            <a:r>
              <a:rPr lang="ru-RU" sz="2800" b="1" i="1" dirty="0" err="1">
                <a:latin typeface="Times New Roman" panose="02020603050405020304" pitchFamily="18" charset="0"/>
                <a:cs typeface="Times New Roman" panose="02020603050405020304" pitchFamily="18" charset="0"/>
              </a:rPr>
              <a:t>в</a:t>
            </a:r>
            <a:r>
              <a:rPr lang="ru-RU" sz="2800" b="1" dirty="0" err="1" smtClean="0">
                <a:latin typeface="Times New Roman" panose="02020603050405020304" pitchFamily="18" charset="0"/>
                <a:cs typeface="Times New Roman" panose="02020603050405020304" pitchFamily="18" charset="0"/>
              </a:rPr>
              <a:t>ін</a:t>
            </a:r>
            <a:r>
              <a:rPr lang="ru-RU" sz="2800" b="1" dirty="0" smtClean="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часто з теплотою </a:t>
            </a:r>
            <a:r>
              <a:rPr lang="ru-RU" sz="2800" b="1" dirty="0" err="1">
                <a:latin typeface="Times New Roman" panose="02020603050405020304" pitchFamily="18" charset="0"/>
                <a:cs typeface="Times New Roman" panose="02020603050405020304" pitchFamily="18" charset="0"/>
              </a:rPr>
              <a:t>згадував</a:t>
            </a:r>
            <a:r>
              <a:rPr lang="ru-RU" sz="2800" b="1" dirty="0">
                <a:latin typeface="Times New Roman" panose="02020603050405020304" pitchFamily="18" charset="0"/>
                <a:cs typeface="Times New Roman" panose="02020603050405020304" pitchFamily="18" charset="0"/>
              </a:rPr>
              <a:t>, в </a:t>
            </a:r>
            <a:r>
              <a:rPr lang="ru-RU" sz="2800" b="1" dirty="0" smtClean="0">
                <a:latin typeface="Times New Roman" panose="02020603050405020304" pitchFamily="18" charset="0"/>
                <a:cs typeface="Times New Roman" panose="02020603050405020304" pitchFamily="18" charset="0"/>
              </a:rPr>
              <a:t>тому </a:t>
            </a:r>
            <a:r>
              <a:rPr lang="ru-RU" sz="2800" b="1" dirty="0" err="1" smtClean="0">
                <a:latin typeface="Times New Roman" panose="02020603050405020304" pitchFamily="18" charset="0"/>
                <a:cs typeface="Times New Roman" panose="02020603050405020304" pitchFamily="18" charset="0"/>
              </a:rPr>
              <a:t>числі</a:t>
            </a:r>
            <a:r>
              <a:rPr lang="ru-RU" sz="2800" b="1" dirty="0" smtClean="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й </a:t>
            </a:r>
            <a:r>
              <a:rPr lang="ru-RU" sz="2800" b="1" dirty="0" smtClean="0">
                <a:latin typeface="Times New Roman" panose="02020603050405020304" pitchFamily="18" charset="0"/>
                <a:cs typeface="Times New Roman" panose="02020603050405020304" pitchFamily="18" charset="0"/>
              </a:rPr>
              <a:t>у </a:t>
            </a:r>
            <a:r>
              <a:rPr lang="ru-RU" sz="2800" b="1" dirty="0" err="1">
                <a:latin typeface="Times New Roman" panose="02020603050405020304" pitchFamily="18" charset="0"/>
                <a:cs typeface="Times New Roman" panose="02020603050405020304" pitchFamily="18" charset="0"/>
              </a:rPr>
              <a:t>своїх</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творах</a:t>
            </a:r>
            <a:r>
              <a:rPr lang="ru-RU" sz="2800" b="1" dirty="0">
                <a:latin typeface="Times New Roman" panose="02020603050405020304" pitchFamily="18" charset="0"/>
                <a:cs typeface="Times New Roman" panose="02020603050405020304" pitchFamily="18" charset="0"/>
              </a:rPr>
              <a:t>.</a:t>
            </a:r>
          </a:p>
        </p:txBody>
      </p:sp>
      <p:pic>
        <p:nvPicPr>
          <p:cNvPr id="3" name="Объект 2"/>
          <p:cNvPicPr>
            <a:picLocks noGrp="1" noChangeAspect="1"/>
          </p:cNvPicPr>
          <p:nvPr>
            <p:ph idx="1"/>
          </p:nvPr>
        </p:nvPicPr>
        <p:blipFill>
          <a:blip r:embed="rId2" cstate="print"/>
          <a:stretch>
            <a:fillRect/>
          </a:stretch>
        </p:blipFill>
        <p:spPr>
          <a:xfrm>
            <a:off x="6012160" y="1336635"/>
            <a:ext cx="2921658" cy="4256738"/>
          </a:xfrm>
          <a:prstGeom prst="rect">
            <a:avLst/>
          </a:prstGeom>
        </p:spPr>
      </p:pic>
      <p:pic>
        <p:nvPicPr>
          <p:cNvPr id="8" name="Picture 3" descr="C:\Documents and Settings\Учитель\Рабочий стол\орнаменти\Урок10рис3.jpg"/>
          <p:cNvPicPr>
            <a:picLocks noChangeAspect="1" noChangeArrowheads="1"/>
          </p:cNvPicPr>
          <p:nvPr/>
        </p:nvPicPr>
        <p:blipFill>
          <a:blip r:embed="rId3" cstate="print">
            <a:clrChange>
              <a:clrFrom>
                <a:srgbClr val="F8FAF5"/>
              </a:clrFrom>
              <a:clrTo>
                <a:srgbClr val="F8FAF5">
                  <a:alpha val="0"/>
                </a:srgbClr>
              </a:clrTo>
            </a:clrChange>
          </a:blip>
          <a:srcRect/>
          <a:stretch>
            <a:fillRect/>
          </a:stretch>
        </p:blipFill>
        <p:spPr bwMode="auto">
          <a:xfrm>
            <a:off x="0" y="0"/>
            <a:ext cx="1785918" cy="3500438"/>
          </a:xfrm>
          <a:prstGeom prst="rect">
            <a:avLst/>
          </a:prstGeom>
          <a:noFill/>
          <a:effectLst>
            <a:softEdge rad="31750"/>
          </a:effectLst>
        </p:spPr>
      </p:pic>
      <p:pic>
        <p:nvPicPr>
          <p:cNvPr id="9" name="Picture 3" descr="C:\Documents and Settings\Учитель\Рабочий стол\орнаменти\Урок10рис3.jpg"/>
          <p:cNvPicPr>
            <a:picLocks noChangeAspect="1" noChangeArrowheads="1"/>
          </p:cNvPicPr>
          <p:nvPr/>
        </p:nvPicPr>
        <p:blipFill>
          <a:blip r:embed="rId3" cstate="print">
            <a:clrChange>
              <a:clrFrom>
                <a:srgbClr val="F8FAF5"/>
              </a:clrFrom>
              <a:clrTo>
                <a:srgbClr val="F8FAF5">
                  <a:alpha val="0"/>
                </a:srgbClr>
              </a:clrTo>
            </a:clrChange>
          </a:blip>
          <a:srcRect/>
          <a:stretch>
            <a:fillRect/>
          </a:stretch>
        </p:blipFill>
        <p:spPr bwMode="auto">
          <a:xfrm>
            <a:off x="0" y="3357562"/>
            <a:ext cx="1785918" cy="3500438"/>
          </a:xfrm>
          <a:prstGeom prst="rect">
            <a:avLst/>
          </a:prstGeom>
          <a:noFill/>
          <a:effectLst>
            <a:softEdge rad="31750"/>
          </a:effectLst>
        </p:spPr>
      </p:pic>
    </p:spTree>
    <p:extLst>
      <p:ext uri="{BB962C8B-B14F-4D97-AF65-F5344CB8AC3E}">
        <p14:creationId xmlns:p14="http://schemas.microsoft.com/office/powerpoint/2010/main" val="454209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1811383" y="404664"/>
            <a:ext cx="6911136" cy="90928"/>
          </a:xfrm>
        </p:spPr>
        <p:txBody>
          <a:bodyPr>
            <a:normAutofit fontScale="90000"/>
          </a:bodyPr>
          <a:lstStyle/>
          <a:p>
            <a:endParaRPr lang="ru-RU" sz="100" dirty="0"/>
          </a:p>
        </p:txBody>
      </p:sp>
      <p:sp>
        <p:nvSpPr>
          <p:cNvPr id="6" name="Содержимое 5"/>
          <p:cNvSpPr>
            <a:spLocks noGrp="1"/>
          </p:cNvSpPr>
          <p:nvPr>
            <p:ph idx="1"/>
          </p:nvPr>
        </p:nvSpPr>
        <p:spPr>
          <a:xfrm>
            <a:off x="0" y="0"/>
            <a:ext cx="4874418" cy="6858000"/>
          </a:xfrm>
        </p:spPr>
        <p:txBody>
          <a:bodyPr>
            <a:normAutofit/>
          </a:bodyPr>
          <a:lstStyle/>
          <a:p>
            <a:pPr marL="0" indent="0">
              <a:buNone/>
            </a:pPr>
            <a:endParaRPr lang="ru-RU" b="1" dirty="0" smtClean="0">
              <a:latin typeface="Times New Roman" panose="02020603050405020304" pitchFamily="18" charset="0"/>
              <a:cs typeface="Times New Roman" panose="02020603050405020304" pitchFamily="18" charset="0"/>
            </a:endParaRPr>
          </a:p>
          <a:p>
            <a:pPr marL="0" indent="0">
              <a:buNone/>
            </a:pPr>
            <a:r>
              <a:rPr lang="ru-RU" b="1" dirty="0" smtClean="0">
                <a:latin typeface="Times New Roman" panose="02020603050405020304" pitchFamily="18" charset="0"/>
                <a:cs typeface="Times New Roman" panose="02020603050405020304" pitchFamily="18" charset="0"/>
              </a:rPr>
              <a:t>А </a:t>
            </a:r>
            <a:r>
              <a:rPr lang="ru-RU" b="1" dirty="0" err="1" smtClean="0">
                <a:latin typeface="Times New Roman" panose="02020603050405020304" pitchFamily="18" charset="0"/>
                <a:cs typeface="Times New Roman" panose="02020603050405020304" pitchFamily="18" charset="0"/>
              </a:rPr>
              <a:t>святами</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бігав</a:t>
            </a:r>
            <a:r>
              <a:rPr lang="ru-RU" b="1" dirty="0" smtClean="0">
                <a:latin typeface="Times New Roman" panose="02020603050405020304" pitchFamily="18" charset="0"/>
                <a:cs typeface="Times New Roman" panose="02020603050405020304" pitchFamily="18" charset="0"/>
              </a:rPr>
              <a:t> Тарас  </a:t>
            </a:r>
            <a:r>
              <a:rPr lang="ru-RU" b="1" dirty="0">
                <a:latin typeface="Times New Roman" panose="02020603050405020304" pitchFamily="18" charset="0"/>
                <a:cs typeface="Times New Roman" panose="02020603050405020304" pitchFamily="18" charset="0"/>
              </a:rPr>
              <a:t>до </a:t>
            </a:r>
            <a:r>
              <a:rPr lang="ru-RU" b="1" dirty="0" err="1">
                <a:latin typeface="Times New Roman" panose="02020603050405020304" pitchFamily="18" charset="0"/>
                <a:cs typeface="Times New Roman" panose="02020603050405020304" pitchFamily="18" charset="0"/>
              </a:rPr>
              <a:t>діда</a:t>
            </a:r>
            <a:r>
              <a:rPr lang="ru-RU" b="1" dirty="0">
                <a:latin typeface="Times New Roman" panose="02020603050405020304" pitchFamily="18" charset="0"/>
                <a:cs typeface="Times New Roman" panose="02020603050405020304" pitchFamily="18" charset="0"/>
              </a:rPr>
              <a:t>. А </a:t>
            </a:r>
            <a:r>
              <a:rPr lang="ru-RU" b="1" dirty="0" err="1">
                <a:latin typeface="Times New Roman" panose="02020603050405020304" pitchFamily="18" charset="0"/>
                <a:cs typeface="Times New Roman" panose="02020603050405020304" pitchFamily="18" charset="0"/>
              </a:rPr>
              <a:t>тоді</a:t>
            </a:r>
            <a:r>
              <a:rPr lang="ru-RU" b="1" dirty="0">
                <a:latin typeface="Times New Roman" panose="02020603050405020304" pitchFamily="18" charset="0"/>
                <a:cs typeface="Times New Roman" panose="02020603050405020304" pitchFamily="18" charset="0"/>
              </a:rPr>
              <a:t> — до </a:t>
            </a:r>
            <a:r>
              <a:rPr lang="ru-RU" b="1" dirty="0" err="1">
                <a:latin typeface="Times New Roman" panose="02020603050405020304" pitchFamily="18" charset="0"/>
                <a:cs typeface="Times New Roman" panose="02020603050405020304" pitchFamily="18" charset="0"/>
              </a:rPr>
              <a:t>Оксани</a:t>
            </a:r>
            <a:r>
              <a:rPr lang="ru-RU" b="1" dirty="0">
                <a:latin typeface="Times New Roman" panose="02020603050405020304" pitchFamily="18" charset="0"/>
                <a:cs typeface="Times New Roman" panose="02020603050405020304" pitchFamily="18" charset="0"/>
              </a:rPr>
              <a:t>.</a:t>
            </a:r>
          </a:p>
          <a:p>
            <a:pPr marL="0" indent="0">
              <a:buNone/>
            </a:pPr>
            <a:r>
              <a:rPr lang="ru-RU" b="1" dirty="0">
                <a:latin typeface="Times New Roman" panose="02020603050405020304" pitchFamily="18" charset="0"/>
                <a:cs typeface="Times New Roman" panose="02020603050405020304" pitchFamily="18" charset="0"/>
              </a:rPr>
              <a:t>У старого </a:t>
            </a:r>
            <a:r>
              <a:rPr lang="ru-RU" b="1" dirty="0" err="1">
                <a:latin typeface="Times New Roman" panose="02020603050405020304" pitchFamily="18" charset="0"/>
                <a:cs typeface="Times New Roman" panose="02020603050405020304" pitchFamily="18" charset="0"/>
              </a:rPr>
              <a:t>Івана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Шевченка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Тарасового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діда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святами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завжди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повно</a:t>
            </a:r>
            <a:r>
              <a:rPr lang="ru-RU" b="1" dirty="0">
                <a:latin typeface="Times New Roman" panose="02020603050405020304" pitchFamily="18" charset="0"/>
                <a:cs typeface="Times New Roman" panose="02020603050405020304" pitchFamily="18" charset="0"/>
              </a:rPr>
              <a:t> людей у </a:t>
            </a:r>
            <a:r>
              <a:rPr lang="ru-RU" b="1" dirty="0" err="1">
                <a:latin typeface="Times New Roman" panose="02020603050405020304" pitchFamily="18" charset="0"/>
                <a:cs typeface="Times New Roman" panose="02020603050405020304" pitchFamily="18" charset="0"/>
              </a:rPr>
              <a:t>хаті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дід</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Іван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грамотний</a:t>
            </a:r>
            <a:r>
              <a:rPr lang="ru-RU" b="1" dirty="0">
                <a:latin typeface="Times New Roman" panose="02020603050405020304" pitchFamily="18" charset="0"/>
                <a:cs typeface="Times New Roman" panose="02020603050405020304" pitchFamily="18" charset="0"/>
              </a:rPr>
              <a:t>, і в </a:t>
            </a:r>
            <a:r>
              <a:rPr lang="ru-RU" b="1" dirty="0" err="1">
                <a:latin typeface="Times New Roman" panose="02020603050405020304" pitchFamily="18" charset="0"/>
                <a:cs typeface="Times New Roman" panose="02020603050405020304" pitchFamily="18" charset="0"/>
              </a:rPr>
              <a:t>нього</a:t>
            </a:r>
            <a:r>
              <a:rPr lang="ru-RU" b="1" dirty="0">
                <a:latin typeface="Times New Roman" panose="02020603050405020304" pitchFamily="18" charset="0"/>
                <a:cs typeface="Times New Roman" panose="02020603050405020304" pitchFamily="18" charset="0"/>
              </a:rPr>
              <a:t> є велика книжка про </a:t>
            </a:r>
            <a:r>
              <a:rPr lang="ru-RU" b="1" dirty="0" err="1" smtClean="0">
                <a:latin typeface="Times New Roman" panose="02020603050405020304" pitchFamily="18" charset="0"/>
                <a:cs typeface="Times New Roman" panose="02020603050405020304" pitchFamily="18" charset="0"/>
              </a:rPr>
              <a:t>святих</a:t>
            </a:r>
            <a:r>
              <a:rPr lang="ru-RU" b="1" dirty="0" smtClean="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stretch>
            <a:fillRect/>
          </a:stretch>
        </p:blipFill>
        <p:spPr>
          <a:xfrm>
            <a:off x="4874418" y="698311"/>
            <a:ext cx="4162077" cy="5427852"/>
          </a:xfrm>
          <a:prstGeom prst="rect">
            <a:avLst/>
          </a:prstGeom>
        </p:spPr>
      </p:pic>
    </p:spTree>
    <p:extLst>
      <p:ext uri="{BB962C8B-B14F-4D97-AF65-F5344CB8AC3E}">
        <p14:creationId xmlns:p14="http://schemas.microsoft.com/office/powerpoint/2010/main" val="65151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1637" y="0"/>
            <a:ext cx="6900882" cy="332656"/>
          </a:xfrm>
        </p:spPr>
        <p:txBody>
          <a:bodyPr>
            <a:normAutofit/>
          </a:bodyPr>
          <a:lstStyle/>
          <a:p>
            <a:endParaRPr lang="ru-RU" sz="100" dirty="0"/>
          </a:p>
        </p:txBody>
      </p:sp>
      <p:sp>
        <p:nvSpPr>
          <p:cNvPr id="6" name="Содержимое 5"/>
          <p:cNvSpPr>
            <a:spLocks noGrp="1"/>
          </p:cNvSpPr>
          <p:nvPr>
            <p:ph idx="1"/>
          </p:nvPr>
        </p:nvSpPr>
        <p:spPr>
          <a:xfrm>
            <a:off x="1619672" y="332656"/>
            <a:ext cx="7524328" cy="6525344"/>
          </a:xfrm>
        </p:spPr>
        <p:txBody>
          <a:bodyPr>
            <a:noAutofit/>
          </a:bodyPr>
          <a:lstStyle/>
          <a:p>
            <a:pPr marL="0" indent="0">
              <a:buNone/>
            </a:pPr>
            <a:r>
              <a:rPr lang="ru-RU" sz="3600" b="1" dirty="0">
                <a:latin typeface="Times New Roman" panose="02020603050405020304" pitchFamily="18" charset="0"/>
                <a:cs typeface="Times New Roman" panose="02020603050405020304" pitchFamily="18" charset="0"/>
              </a:rPr>
              <a:t>Тарас </a:t>
            </a:r>
            <a:r>
              <a:rPr lang="ru-RU" sz="3600" b="1" dirty="0" err="1">
                <a:latin typeface="Times New Roman" panose="02020603050405020304" pitchFamily="18" charset="0"/>
                <a:cs typeface="Times New Roman" panose="02020603050405020304" pitchFamily="18" charset="0"/>
              </a:rPr>
              <a:t>повернувся</a:t>
            </a:r>
            <a:r>
              <a:rPr lang="ru-RU" sz="3600" b="1" dirty="0">
                <a:latin typeface="Times New Roman" panose="02020603050405020304" pitchFamily="18" charset="0"/>
                <a:cs typeface="Times New Roman" panose="02020603050405020304" pitchFamily="18" charset="0"/>
              </a:rPr>
              <a:t> до </a:t>
            </a:r>
            <a:r>
              <a:rPr lang="ru-RU" sz="3600" b="1" dirty="0" err="1">
                <a:latin typeface="Times New Roman" panose="02020603050405020304" pitchFamily="18" charset="0"/>
                <a:cs typeface="Times New Roman" panose="02020603050405020304" pitchFamily="18" charset="0"/>
              </a:rPr>
              <a:t>школи</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куди</a:t>
            </a:r>
            <a:r>
              <a:rPr lang="ru-RU" sz="3600" b="1" dirty="0">
                <a:latin typeface="Times New Roman" panose="02020603050405020304" pitchFamily="18" charset="0"/>
                <a:cs typeface="Times New Roman" panose="02020603050405020304" pitchFamily="18" charset="0"/>
              </a:rPr>
              <a:t> прислали нового </a:t>
            </a:r>
            <a:r>
              <a:rPr lang="ru-RU" sz="3600" b="1" dirty="0" err="1">
                <a:latin typeface="Times New Roman" panose="02020603050405020304" pitchFamily="18" charset="0"/>
                <a:cs typeface="Times New Roman" panose="02020603050405020304" pitchFamily="18" charset="0"/>
              </a:rPr>
              <a:t>дяка</a:t>
            </a:r>
            <a:r>
              <a:rPr lang="ru-RU" sz="3600" b="1" dirty="0">
                <a:latin typeface="Times New Roman" panose="02020603050405020304" pitchFamily="18" charset="0"/>
                <a:cs typeface="Times New Roman" panose="02020603050405020304" pitchFamily="18" charset="0"/>
              </a:rPr>
              <a:t> - </a:t>
            </a:r>
            <a:r>
              <a:rPr lang="ru-RU" sz="3600" b="1" dirty="0" err="1">
                <a:latin typeface="Times New Roman" panose="02020603050405020304" pitchFamily="18" charset="0"/>
                <a:cs typeface="Times New Roman" panose="02020603050405020304" pitchFamily="18" charset="0"/>
              </a:rPr>
              <a:t>Богорського</a:t>
            </a:r>
            <a:r>
              <a:rPr lang="ru-RU" sz="3600" b="1" dirty="0">
                <a:latin typeface="Times New Roman" panose="02020603050405020304" pitchFamily="18" charset="0"/>
                <a:cs typeface="Times New Roman" panose="02020603050405020304" pitchFamily="18" charset="0"/>
              </a:rPr>
              <a:t>. Той </a:t>
            </a:r>
            <a:r>
              <a:rPr lang="ru-RU" sz="3600" b="1" dirty="0" err="1">
                <a:latin typeface="Times New Roman" panose="02020603050405020304" pitchFamily="18" charset="0"/>
                <a:cs typeface="Times New Roman" panose="02020603050405020304" pitchFamily="18" charset="0"/>
              </a:rPr>
              <a:t>був</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дуже</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вчений</a:t>
            </a:r>
            <a:r>
              <a:rPr lang="ru-RU" sz="3600" b="1" dirty="0">
                <a:latin typeface="Times New Roman" panose="02020603050405020304" pitchFamily="18" charset="0"/>
                <a:cs typeface="Times New Roman" panose="02020603050405020304" pitchFamily="18" charset="0"/>
              </a:rPr>
              <a:t>, але </a:t>
            </a:r>
            <a:r>
              <a:rPr lang="ru-RU" sz="3600" b="1" dirty="0" err="1">
                <a:latin typeface="Times New Roman" panose="02020603050405020304" pitchFamily="18" charset="0"/>
                <a:cs typeface="Times New Roman" panose="02020603050405020304" pitchFamily="18" charset="0"/>
              </a:rPr>
              <a:t>лютий</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п’яниця</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Ставився</a:t>
            </a:r>
            <a:r>
              <a:rPr lang="ru-RU" sz="3600" b="1" dirty="0">
                <a:latin typeface="Times New Roman" panose="02020603050405020304" pitchFamily="18" charset="0"/>
                <a:cs typeface="Times New Roman" panose="02020603050405020304" pitchFamily="18" charset="0"/>
              </a:rPr>
              <a:t> до Тараса </a:t>
            </a:r>
            <a:r>
              <a:rPr lang="ru-RU" sz="3600" b="1" dirty="0" err="1">
                <a:latin typeface="Times New Roman" panose="02020603050405020304" pitchFamily="18" charset="0"/>
                <a:cs typeface="Times New Roman" panose="02020603050405020304" pitchFamily="18" charset="0"/>
              </a:rPr>
              <a:t>він</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вкрай</a:t>
            </a:r>
            <a:r>
              <a:rPr lang="ru-RU" sz="3600" b="1" dirty="0">
                <a:latin typeface="Times New Roman" panose="02020603050405020304" pitchFamily="18" charset="0"/>
                <a:cs typeface="Times New Roman" panose="02020603050405020304" pitchFamily="18" charset="0"/>
              </a:rPr>
              <a:t> погано, </a:t>
            </a:r>
            <a:r>
              <a:rPr lang="ru-RU" sz="3600" b="1" dirty="0" err="1">
                <a:latin typeface="Times New Roman" panose="02020603050405020304" pitchFamily="18" charset="0"/>
                <a:cs typeface="Times New Roman" panose="02020603050405020304" pitchFamily="18" charset="0"/>
              </a:rPr>
              <a:t>хлопчина</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більше</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працював</a:t>
            </a:r>
            <a:r>
              <a:rPr lang="ru-RU" sz="3600" b="1" dirty="0">
                <a:latin typeface="Times New Roman" panose="02020603050405020304" pitchFamily="18" charset="0"/>
                <a:cs typeface="Times New Roman" panose="02020603050405020304" pitchFamily="18" charset="0"/>
              </a:rPr>
              <a:t> на </a:t>
            </a:r>
            <a:r>
              <a:rPr lang="ru-RU" sz="3600" b="1" dirty="0" err="1" smtClean="0">
                <a:latin typeface="Times New Roman" panose="02020603050405020304" pitchFamily="18" charset="0"/>
                <a:cs typeface="Times New Roman" panose="02020603050405020304" pitchFamily="18" charset="0"/>
              </a:rPr>
              <a:t>дяка</a:t>
            </a:r>
            <a:r>
              <a:rPr lang="ru-RU" sz="3600" b="1" dirty="0" smtClean="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ніж</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вчився</a:t>
            </a:r>
            <a:r>
              <a:rPr lang="ru-RU" sz="3600" b="1" dirty="0">
                <a:latin typeface="Times New Roman" panose="02020603050405020304" pitchFamily="18" charset="0"/>
                <a:cs typeface="Times New Roman" panose="02020603050405020304" pitchFamily="18" charset="0"/>
              </a:rPr>
              <a:t>, але </a:t>
            </a:r>
            <a:r>
              <a:rPr lang="ru-RU" sz="3600" b="1" dirty="0" err="1" smtClean="0">
                <a:latin typeface="Times New Roman" panose="02020603050405020304" pitchFamily="18" charset="0"/>
                <a:cs typeface="Times New Roman" panose="02020603050405020304" pitchFamily="18" charset="0"/>
              </a:rPr>
              <a:t>всеодно</a:t>
            </a:r>
            <a:r>
              <a:rPr lang="ru-RU" sz="3600" b="1" dirty="0" smtClean="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був</a:t>
            </a:r>
            <a:r>
              <a:rPr lang="ru-RU" sz="3600" b="1" dirty="0">
                <a:latin typeface="Times New Roman" panose="02020603050405020304" pitchFamily="18" charset="0"/>
                <a:cs typeface="Times New Roman" panose="02020603050405020304" pitchFamily="18" charset="0"/>
              </a:rPr>
              <a:t> часто </a:t>
            </a:r>
            <a:r>
              <a:rPr lang="ru-RU" sz="3600" b="1" dirty="0" err="1">
                <a:latin typeface="Times New Roman" panose="02020603050405020304" pitchFamily="18" charset="0"/>
                <a:cs typeface="Times New Roman" panose="02020603050405020304" pitchFamily="18" charset="0"/>
              </a:rPr>
              <a:t>битий</a:t>
            </a:r>
            <a:r>
              <a:rPr lang="ru-RU" sz="3600" b="1" dirty="0">
                <a:latin typeface="Times New Roman" panose="02020603050405020304" pitchFamily="18" charset="0"/>
                <a:cs typeface="Times New Roman" panose="02020603050405020304" pitchFamily="18" charset="0"/>
              </a:rPr>
              <a:t>. Не </a:t>
            </a:r>
            <a:r>
              <a:rPr lang="ru-RU" sz="3600" b="1" dirty="0" err="1">
                <a:latin typeface="Times New Roman" panose="02020603050405020304" pitchFamily="18" charset="0"/>
                <a:cs typeface="Times New Roman" panose="02020603050405020304" pitchFamily="18" charset="0"/>
              </a:rPr>
              <a:t>витримавши</a:t>
            </a:r>
            <a:r>
              <a:rPr lang="ru-RU" sz="3600" b="1" dirty="0">
                <a:latin typeface="Times New Roman" panose="02020603050405020304" pitchFamily="18" charset="0"/>
                <a:cs typeface="Times New Roman" panose="02020603050405020304" pitchFamily="18" charset="0"/>
              </a:rPr>
              <a:t> </a:t>
            </a:r>
            <a:r>
              <a:rPr lang="ru-RU" sz="3600" b="1" dirty="0" err="1" smtClean="0">
                <a:latin typeface="Times New Roman" panose="02020603050405020304" pitchFamily="18" charset="0"/>
                <a:cs typeface="Times New Roman" panose="02020603050405020304" pitchFamily="18" charset="0"/>
              </a:rPr>
              <a:t>знущань</a:t>
            </a:r>
            <a:r>
              <a:rPr lang="ru-RU" sz="3600" b="1" dirty="0" smtClean="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малий</a:t>
            </a:r>
            <a:r>
              <a:rPr lang="ru-RU" sz="3600" b="1" dirty="0">
                <a:latin typeface="Times New Roman" panose="02020603050405020304" pitchFamily="18" charset="0"/>
                <a:cs typeface="Times New Roman" panose="02020603050405020304" pitchFamily="18" charset="0"/>
              </a:rPr>
              <a:t> Шевченко </a:t>
            </a:r>
            <a:r>
              <a:rPr lang="ru-RU" sz="3600" b="1" dirty="0" err="1">
                <a:latin typeface="Times New Roman" panose="02020603050405020304" pitchFamily="18" charset="0"/>
                <a:cs typeface="Times New Roman" panose="02020603050405020304" pitchFamily="18" charset="0"/>
              </a:rPr>
              <a:t>втік</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від</a:t>
            </a:r>
            <a:r>
              <a:rPr lang="ru-RU" sz="3600" b="1" dirty="0">
                <a:latin typeface="Times New Roman" panose="02020603050405020304" pitchFamily="18" charset="0"/>
                <a:cs typeface="Times New Roman" panose="02020603050405020304" pitchFamily="18" charset="0"/>
              </a:rPr>
              <a:t> </a:t>
            </a:r>
            <a:r>
              <a:rPr lang="ru-RU" sz="3600" b="1" dirty="0" err="1" smtClean="0">
                <a:latin typeface="Times New Roman" panose="02020603050405020304" pitchFamily="18" charset="0"/>
                <a:cs typeface="Times New Roman" panose="02020603050405020304" pitchFamily="18" charset="0"/>
              </a:rPr>
              <a:t>Богорського</a:t>
            </a:r>
            <a:r>
              <a:rPr lang="ru-RU" sz="3600" b="1" dirty="0" smtClean="0">
                <a:latin typeface="Times New Roman" panose="02020603050405020304" pitchFamily="18" charset="0"/>
                <a:cs typeface="Times New Roman" panose="02020603050405020304" pitchFamily="18" charset="0"/>
              </a:rPr>
              <a:t> і </a:t>
            </a:r>
            <a:r>
              <a:rPr lang="ru-RU" sz="3600" b="1" dirty="0" err="1">
                <a:latin typeface="Times New Roman" panose="02020603050405020304" pitchFamily="18" charset="0"/>
                <a:cs typeface="Times New Roman" panose="02020603050405020304" pitchFamily="18" charset="0"/>
              </a:rPr>
              <a:t>подався</a:t>
            </a:r>
            <a:r>
              <a:rPr lang="ru-RU" sz="3600" b="1" dirty="0">
                <a:latin typeface="Times New Roman" panose="02020603050405020304" pitchFamily="18" charset="0"/>
                <a:cs typeface="Times New Roman" panose="02020603050405020304" pitchFamily="18" charset="0"/>
              </a:rPr>
              <a:t> на </a:t>
            </a:r>
            <a:r>
              <a:rPr lang="ru-RU" sz="3600" b="1" dirty="0" err="1">
                <a:latin typeface="Times New Roman" panose="02020603050405020304" pitchFamily="18" charset="0"/>
                <a:cs typeface="Times New Roman" panose="02020603050405020304" pitchFamily="18" charset="0"/>
              </a:rPr>
              <a:t>пошуки</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вчителя</a:t>
            </a:r>
            <a:r>
              <a:rPr lang="ru-RU" sz="3600" b="1" dirty="0">
                <a:latin typeface="Times New Roman" panose="02020603050405020304" pitchFamily="18" charset="0"/>
                <a:cs typeface="Times New Roman" panose="02020603050405020304" pitchFamily="18" charset="0"/>
              </a:rPr>
              <a:t> маляра.</a:t>
            </a:r>
          </a:p>
        </p:txBody>
      </p:sp>
      <p:pic>
        <p:nvPicPr>
          <p:cNvPr id="8"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0" y="27072"/>
            <a:ext cx="1785918" cy="3500438"/>
          </a:xfrm>
          <a:prstGeom prst="rect">
            <a:avLst/>
          </a:prstGeom>
          <a:noFill/>
          <a:effectLst>
            <a:softEdge rad="31750"/>
          </a:effectLst>
        </p:spPr>
      </p:pic>
      <p:pic>
        <p:nvPicPr>
          <p:cNvPr id="9"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0" y="3357562"/>
            <a:ext cx="1785918" cy="3500438"/>
          </a:xfrm>
          <a:prstGeom prst="rect">
            <a:avLst/>
          </a:prstGeom>
          <a:noFill/>
          <a:effectLst>
            <a:softEdge rad="31750"/>
          </a:effectLst>
        </p:spPr>
      </p:pic>
    </p:spTree>
    <p:extLst>
      <p:ext uri="{BB962C8B-B14F-4D97-AF65-F5344CB8AC3E}">
        <p14:creationId xmlns:p14="http://schemas.microsoft.com/office/powerpoint/2010/main" val="1557547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548680"/>
            <a:ext cx="7704856" cy="1477328"/>
          </a:xfrm>
          <a:prstGeom prst="rect">
            <a:avLst/>
          </a:prstGeom>
        </p:spPr>
        <p:txBody>
          <a:bodyPr wrap="square">
            <a:spAutoFit/>
          </a:bodyPr>
          <a:lstStyle/>
          <a:p>
            <a:r>
              <a:rPr lang="ru-RU" b="1" dirty="0" smtClean="0">
                <a:latin typeface="Times New Roman" panose="02020603050405020304" pitchFamily="18" charset="0"/>
                <a:ea typeface="Calibri" panose="020F0502020204030204" pitchFamily="34" charset="0"/>
              </a:rPr>
              <a:t>        Тарас </a:t>
            </a:r>
            <a:r>
              <a:rPr lang="ru-RU" b="1" dirty="0" err="1">
                <a:latin typeface="Times New Roman" panose="02020603050405020304" pitchFamily="18" charset="0"/>
                <a:ea typeface="Calibri" panose="020F0502020204030204" pitchFamily="34" charset="0"/>
              </a:rPr>
              <a:t>наймитує</a:t>
            </a:r>
            <a:r>
              <a:rPr lang="ru-RU" b="1" dirty="0">
                <a:latin typeface="Times New Roman" panose="02020603050405020304" pitchFamily="18" charset="0"/>
                <a:ea typeface="Calibri" panose="020F0502020204030204" pitchFamily="34" charset="0"/>
              </a:rPr>
              <a:t>, а</a:t>
            </a:r>
            <a:r>
              <a:rPr lang="uk-UA" b="1" dirty="0">
                <a:latin typeface="Times New Roman" panose="02020603050405020304" pitchFamily="18" charset="0"/>
                <a:ea typeface="Calibri" panose="020F0502020204030204" pitchFamily="34" charset="0"/>
              </a:rPr>
              <a:t> у вільний час </a:t>
            </a:r>
            <a:r>
              <a:rPr lang="ru-RU" b="1" dirty="0">
                <a:latin typeface="Times New Roman" panose="02020603050405020304" pitchFamily="18" charset="0"/>
                <a:ea typeface="Calibri" panose="020F0502020204030204" pitchFamily="34" charset="0"/>
              </a:rPr>
              <a:t> - </a:t>
            </a:r>
            <a:r>
              <a:rPr lang="ru-RU" b="1" dirty="0" err="1">
                <a:latin typeface="Times New Roman" panose="02020603050405020304" pitchFamily="18" charset="0"/>
                <a:ea typeface="Calibri" panose="020F0502020204030204" pitchFamily="34" charset="0"/>
              </a:rPr>
              <a:t>читає</a:t>
            </a:r>
            <a:r>
              <a:rPr lang="ru-RU" b="1" dirty="0">
                <a:latin typeface="Times New Roman" panose="02020603050405020304" pitchFamily="18" charset="0"/>
                <a:ea typeface="Calibri" panose="020F0502020204030204" pitchFamily="34" charset="0"/>
              </a:rPr>
              <a:t> і </a:t>
            </a:r>
            <a:r>
              <a:rPr lang="ru-RU" b="1" dirty="0" err="1">
                <a:latin typeface="Times New Roman" panose="02020603050405020304" pitchFamily="18" charset="0"/>
                <a:ea typeface="Calibri" panose="020F0502020204030204" pitchFamily="34" charset="0"/>
              </a:rPr>
              <a:t>малює</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Вечорами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щоб</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ніхто</a:t>
            </a:r>
            <a:r>
              <a:rPr lang="ru-RU" b="1" dirty="0">
                <a:latin typeface="Times New Roman" panose="02020603050405020304" pitchFamily="18" charset="0"/>
                <a:ea typeface="Calibri" panose="020F0502020204030204" pitchFamily="34" charset="0"/>
              </a:rPr>
              <a:t> не </a:t>
            </a:r>
            <a:r>
              <a:rPr lang="ru-RU" b="1" dirty="0" err="1">
                <a:latin typeface="Times New Roman" panose="02020603050405020304" pitchFamily="18" charset="0"/>
                <a:ea typeface="Calibri" panose="020F0502020204030204" pitchFamily="34" charset="0"/>
              </a:rPr>
              <a:t>бачив</a:t>
            </a:r>
            <a:r>
              <a:rPr lang="ru-RU" b="1" dirty="0">
                <a:latin typeface="Times New Roman" panose="02020603050405020304" pitchFamily="18" charset="0"/>
                <a:ea typeface="Calibri" panose="020F0502020204030204" pitchFamily="34" charset="0"/>
              </a:rPr>
              <a:t>, плаче з горя. Але думка </a:t>
            </a:r>
            <a:r>
              <a:rPr lang="ru-RU" b="1" dirty="0" err="1">
                <a:latin typeface="Times New Roman" panose="02020603050405020304" pitchFamily="18" charset="0"/>
                <a:ea typeface="Calibri" panose="020F0502020204030204" pitchFamily="34" charset="0"/>
              </a:rPr>
              <a:t>навчитися</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малювати</a:t>
            </a:r>
            <a:r>
              <a:rPr lang="ru-RU" b="1" dirty="0">
                <a:latin typeface="Times New Roman" panose="02020603050405020304" pitchFamily="18" charset="0"/>
                <a:ea typeface="Calibri" panose="020F0502020204030204" pitchFamily="34" charset="0"/>
              </a:rPr>
              <a:t> у маляра не </a:t>
            </a:r>
            <a:r>
              <a:rPr lang="ru-RU" b="1" dirty="0" err="1">
                <a:latin typeface="Times New Roman" panose="02020603050405020304" pitchFamily="18" charset="0"/>
                <a:ea typeface="Calibri" panose="020F0502020204030204" pitchFamily="34" charset="0"/>
              </a:rPr>
              <a:t>покидає</a:t>
            </a:r>
            <a:r>
              <a:rPr lang="ru-RU" b="1" dirty="0">
                <a:latin typeface="Times New Roman" panose="02020603050405020304" pitchFamily="18" charset="0"/>
                <a:ea typeface="Calibri" panose="020F0502020204030204" pitchFamily="34" charset="0"/>
              </a:rPr>
              <a:t> хлопчика. Так </a:t>
            </a:r>
            <a:r>
              <a:rPr lang="ru-RU" b="1" dirty="0" err="1">
                <a:latin typeface="Times New Roman" panose="02020603050405020304" pitchFamily="18" charset="0"/>
                <a:ea typeface="Calibri" panose="020F0502020204030204" pitchFamily="34" charset="0"/>
              </a:rPr>
              <a:t>він</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потрапляє</a:t>
            </a:r>
            <a:r>
              <a:rPr lang="ru-RU" b="1" dirty="0">
                <a:latin typeface="Times New Roman" panose="02020603050405020304" pitchFamily="18" charset="0"/>
                <a:ea typeface="Calibri" panose="020F0502020204030204" pitchFamily="34" charset="0"/>
              </a:rPr>
              <a:t> до </a:t>
            </a:r>
            <a:r>
              <a:rPr lang="ru-RU" b="1" dirty="0" err="1">
                <a:latin typeface="Times New Roman" panose="02020603050405020304" pitchFamily="18" charset="0"/>
                <a:ea typeface="Calibri" panose="020F0502020204030204" pitchFamily="34" charset="0"/>
              </a:rPr>
              <a:t>хлипківського</a:t>
            </a:r>
            <a:r>
              <a:rPr lang="ru-RU" b="1" dirty="0">
                <a:latin typeface="Times New Roman" panose="02020603050405020304" pitchFamily="18" charset="0"/>
                <a:ea typeface="Calibri" panose="020F0502020204030204" pitchFamily="34" charset="0"/>
              </a:rPr>
              <a:t> маляра. </a:t>
            </a:r>
            <a:r>
              <a:rPr lang="ru-RU" b="1" dirty="0" err="1">
                <a:latin typeface="Times New Roman" panose="02020603050405020304" pitchFamily="18" charset="0"/>
                <a:ea typeface="Calibri" panose="020F0502020204030204" pitchFamily="34" charset="0"/>
              </a:rPr>
              <a:t>Згодом</a:t>
            </a:r>
            <a:r>
              <a:rPr lang="ru-RU" b="1" dirty="0">
                <a:latin typeface="Times New Roman" panose="02020603050405020304" pitchFamily="18" charset="0"/>
                <a:ea typeface="Calibri" panose="020F0502020204030204" pitchFamily="34" charset="0"/>
              </a:rPr>
              <a:t> пан </a:t>
            </a:r>
            <a:r>
              <a:rPr lang="ru-RU" b="1" dirty="0" err="1">
                <a:latin typeface="Times New Roman" panose="02020603050405020304" pitchFamily="18" charset="0"/>
                <a:ea typeface="Calibri" panose="020F0502020204030204" pitchFamily="34" charset="0"/>
              </a:rPr>
              <a:t>Енгельгардт</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забирає</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його</a:t>
            </a:r>
            <a:r>
              <a:rPr lang="ru-RU" b="1" dirty="0">
                <a:latin typeface="Times New Roman" panose="02020603050405020304" pitchFamily="18" charset="0"/>
                <a:ea typeface="Calibri" panose="020F0502020204030204" pitchFamily="34" charset="0"/>
              </a:rPr>
              <a:t> до себе в Петербург, і Тарас </a:t>
            </a:r>
            <a:r>
              <a:rPr lang="ru-RU" b="1" dirty="0" err="1">
                <a:latin typeface="Times New Roman" panose="02020603050405020304" pitchFamily="18" charset="0"/>
                <a:ea typeface="Calibri" panose="020F0502020204030204" pitchFamily="34" charset="0"/>
              </a:rPr>
              <a:t>стає</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козачком</a:t>
            </a:r>
            <a:r>
              <a:rPr lang="ru-RU" b="1" dirty="0">
                <a:latin typeface="Times New Roman" panose="02020603050405020304" pitchFamily="18" charset="0"/>
                <a:ea typeface="Calibri" panose="020F0502020204030204" pitchFamily="34" charset="0"/>
              </a:rPr>
              <a:t>.</a:t>
            </a:r>
            <a:endParaRPr lang="ru-RU" dirty="0"/>
          </a:p>
        </p:txBody>
      </p:sp>
      <p:pic>
        <p:nvPicPr>
          <p:cNvPr id="3" name="Рисунок 2"/>
          <p:cNvPicPr>
            <a:picLocks noChangeAspect="1"/>
          </p:cNvPicPr>
          <p:nvPr/>
        </p:nvPicPr>
        <p:blipFill>
          <a:blip r:embed="rId2" cstate="print"/>
          <a:stretch>
            <a:fillRect/>
          </a:stretch>
        </p:blipFill>
        <p:spPr>
          <a:xfrm>
            <a:off x="1763688" y="1995088"/>
            <a:ext cx="6293836" cy="4614667"/>
          </a:xfrm>
          <a:prstGeom prst="rect">
            <a:avLst/>
          </a:prstGeom>
        </p:spPr>
      </p:pic>
    </p:spTree>
    <p:extLst>
      <p:ext uri="{BB962C8B-B14F-4D97-AF65-F5344CB8AC3E}">
        <p14:creationId xmlns:p14="http://schemas.microsoft.com/office/powerpoint/2010/main" val="3176700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1700808"/>
            <a:ext cx="6336704" cy="2952328"/>
          </a:xfrm>
        </p:spPr>
        <p:txBody>
          <a:bodyPr>
            <a:normAutofit fontScale="90000"/>
          </a:bodyPr>
          <a:lstStyle/>
          <a:p>
            <a:pPr algn="l"/>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uk-UA" sz="2700" dirty="0" smtClean="0">
                <a:solidFill>
                  <a:srgbClr val="FF0000"/>
                </a:solidFill>
              </a:rPr>
              <a:t>Хоче малювати,</a:t>
            </a:r>
            <a:r>
              <a:rPr lang="ru-RU" sz="2700" dirty="0" smtClean="0">
                <a:solidFill>
                  <a:srgbClr val="FF0000"/>
                </a:solidFill>
              </a:rPr>
              <a:t/>
            </a:r>
            <a:br>
              <a:rPr lang="ru-RU" sz="2700" dirty="0" smtClean="0">
                <a:solidFill>
                  <a:srgbClr val="FF0000"/>
                </a:solidFill>
              </a:rPr>
            </a:br>
            <a:r>
              <a:rPr lang="uk-UA" sz="2700" dirty="0" smtClean="0">
                <a:solidFill>
                  <a:srgbClr val="FF0000"/>
                </a:solidFill>
              </a:rPr>
              <a:t>Прагне він до знань,</a:t>
            </a:r>
            <a:r>
              <a:rPr lang="ru-RU" sz="2700" dirty="0" smtClean="0">
                <a:solidFill>
                  <a:srgbClr val="FF0000"/>
                </a:solidFill>
              </a:rPr>
              <a:t/>
            </a:r>
            <a:br>
              <a:rPr lang="ru-RU" sz="2700" dirty="0" smtClean="0">
                <a:solidFill>
                  <a:srgbClr val="FF0000"/>
                </a:solidFill>
              </a:rPr>
            </a:br>
            <a:r>
              <a:rPr lang="uk-UA" sz="2700" dirty="0" smtClean="0">
                <a:solidFill>
                  <a:srgbClr val="FF0000"/>
                </a:solidFill>
              </a:rPr>
              <a:t>Та за це багато</a:t>
            </a:r>
            <a:r>
              <a:rPr lang="ru-RU" sz="2700" dirty="0" smtClean="0">
                <a:solidFill>
                  <a:srgbClr val="FF0000"/>
                </a:solidFill>
              </a:rPr>
              <a:t/>
            </a:r>
            <a:br>
              <a:rPr lang="ru-RU" sz="2700" dirty="0" smtClean="0">
                <a:solidFill>
                  <a:srgbClr val="FF0000"/>
                </a:solidFill>
              </a:rPr>
            </a:br>
            <a:r>
              <a:rPr lang="uk-UA" sz="2700" dirty="0" smtClean="0">
                <a:solidFill>
                  <a:srgbClr val="FF0000"/>
                </a:solidFill>
              </a:rPr>
              <a:t>Зазнає знущань.</a:t>
            </a:r>
            <a:r>
              <a:rPr lang="uk-UA" sz="2700" dirty="0" smtClean="0"/>
              <a:t/>
            </a:r>
            <a:br>
              <a:rPr lang="uk-UA" sz="2700" dirty="0" smtClean="0"/>
            </a:br>
            <a:r>
              <a:rPr lang="uk-UA" sz="2700" dirty="0" smtClean="0"/>
              <a:t>                                  </a:t>
            </a:r>
            <a:r>
              <a:rPr lang="uk-UA" sz="2700" dirty="0" smtClean="0">
                <a:solidFill>
                  <a:srgbClr val="002060"/>
                </a:solidFill>
              </a:rPr>
              <a:t>Нишком він малює </a:t>
            </a:r>
            <a:r>
              <a:rPr lang="ru-RU" sz="2700" dirty="0" smtClean="0">
                <a:solidFill>
                  <a:srgbClr val="002060"/>
                </a:solidFill>
              </a:rPr>
              <a:t/>
            </a:r>
            <a:br>
              <a:rPr lang="ru-RU" sz="2700" dirty="0" smtClean="0">
                <a:solidFill>
                  <a:srgbClr val="002060"/>
                </a:solidFill>
              </a:rPr>
            </a:br>
            <a:r>
              <a:rPr lang="ru-RU" sz="2700" dirty="0" smtClean="0">
                <a:solidFill>
                  <a:srgbClr val="002060"/>
                </a:solidFill>
              </a:rPr>
              <a:t>                                  </a:t>
            </a:r>
            <a:r>
              <a:rPr lang="uk-UA" sz="2700" dirty="0" smtClean="0">
                <a:solidFill>
                  <a:srgbClr val="002060"/>
                </a:solidFill>
              </a:rPr>
              <a:t>Статуї в саду</a:t>
            </a:r>
            <a:r>
              <a:rPr lang="ru-RU" sz="2700" dirty="0" smtClean="0">
                <a:solidFill>
                  <a:srgbClr val="002060"/>
                </a:solidFill>
              </a:rPr>
              <a:t/>
            </a:r>
            <a:br>
              <a:rPr lang="ru-RU" sz="2700" dirty="0" smtClean="0">
                <a:solidFill>
                  <a:srgbClr val="002060"/>
                </a:solidFill>
              </a:rPr>
            </a:br>
            <a:r>
              <a:rPr lang="ru-RU" sz="2700" dirty="0" smtClean="0">
                <a:solidFill>
                  <a:srgbClr val="002060"/>
                </a:solidFill>
              </a:rPr>
              <a:t>                                   </a:t>
            </a:r>
            <a:r>
              <a:rPr lang="uk-UA" sz="2700" dirty="0" smtClean="0">
                <a:solidFill>
                  <a:srgbClr val="002060"/>
                </a:solidFill>
              </a:rPr>
              <a:t>Вночі пише  вірші</a:t>
            </a:r>
            <a:r>
              <a:rPr lang="ru-RU" sz="2700" dirty="0" smtClean="0">
                <a:solidFill>
                  <a:srgbClr val="002060"/>
                </a:solidFill>
              </a:rPr>
              <a:t/>
            </a:r>
            <a:br>
              <a:rPr lang="ru-RU" sz="2700" dirty="0" smtClean="0">
                <a:solidFill>
                  <a:srgbClr val="002060"/>
                </a:solidFill>
              </a:rPr>
            </a:br>
            <a:r>
              <a:rPr lang="ru-RU" sz="2700" dirty="0" smtClean="0">
                <a:solidFill>
                  <a:srgbClr val="002060"/>
                </a:solidFill>
              </a:rPr>
              <a:t>                                   </a:t>
            </a:r>
            <a:r>
              <a:rPr lang="uk-UA" sz="2700" dirty="0" smtClean="0">
                <a:solidFill>
                  <a:srgbClr val="002060"/>
                </a:solidFill>
              </a:rPr>
              <a:t>Про людську біду</a:t>
            </a:r>
            <a:r>
              <a:rPr lang="uk-UA" sz="1600" dirty="0" smtClean="0"/>
              <a:t/>
            </a:r>
            <a:br>
              <a:rPr lang="uk-UA" sz="1600" dirty="0" smtClean="0"/>
            </a:br>
            <a:r>
              <a:rPr lang="uk-UA" sz="1600" dirty="0" smtClean="0"/>
              <a:t/>
            </a:r>
            <a:br>
              <a:rPr lang="uk-UA" sz="1600"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t>
            </a:r>
            <a:endParaRPr lang="ru-RU" sz="2700" b="1" dirty="0">
              <a:latin typeface="Times New Roman" panose="02020603050405020304" pitchFamily="18" charset="0"/>
              <a:cs typeface="Times New Roman" panose="02020603050405020304" pitchFamily="18" charset="0"/>
            </a:endParaRPr>
          </a:p>
        </p:txBody>
      </p:sp>
      <p:pic>
        <p:nvPicPr>
          <p:cNvPr id="9"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23058" y="2132856"/>
            <a:ext cx="1785918" cy="3500438"/>
          </a:xfrm>
          <a:prstGeom prst="rect">
            <a:avLst/>
          </a:prstGeom>
          <a:noFill/>
          <a:effectLst>
            <a:softEdge rad="31750"/>
          </a:effectLst>
        </p:spPr>
      </p:pic>
      <p:sp>
        <p:nvSpPr>
          <p:cNvPr id="3" name="Прямоугольник 2"/>
          <p:cNvSpPr/>
          <p:nvPr/>
        </p:nvSpPr>
        <p:spPr>
          <a:xfrm>
            <a:off x="395536" y="507721"/>
            <a:ext cx="8280920" cy="646331"/>
          </a:xfrm>
          <a:prstGeom prst="rect">
            <a:avLst/>
          </a:prstGeom>
        </p:spPr>
        <p:txBody>
          <a:bodyPr wrap="square">
            <a:spAutoFit/>
          </a:bodyPr>
          <a:lstStyle/>
          <a:p>
            <a:r>
              <a:rPr lang="ru-RU" b="1" dirty="0" err="1">
                <a:latin typeface="Times New Roman" panose="02020603050405020304" pitchFamily="18" charset="0"/>
                <a:cs typeface="Times New Roman" panose="02020603050405020304" pitchFamily="18" charset="0"/>
              </a:rPr>
              <a:t>Щоб</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мати</a:t>
            </a:r>
            <a:r>
              <a:rPr lang="ru-RU" b="1" dirty="0">
                <a:latin typeface="Times New Roman" panose="02020603050405020304" pitchFamily="18" charset="0"/>
                <a:cs typeface="Times New Roman" panose="02020603050405020304" pitchFamily="18" charset="0"/>
              </a:rPr>
              <a:t> дворового маляра, пан </a:t>
            </a:r>
            <a:r>
              <a:rPr lang="ru-RU" b="1" dirty="0" err="1" smtClean="0">
                <a:latin typeface="Times New Roman" panose="02020603050405020304" pitchFamily="18" charset="0"/>
                <a:cs typeface="Times New Roman" panose="02020603050405020304" pitchFamily="18" charset="0"/>
              </a:rPr>
              <a:t>Енгельдгард</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віддав</a:t>
            </a:r>
            <a:r>
              <a:rPr lang="ru-RU" b="1" dirty="0" smtClean="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його</a:t>
            </a:r>
            <a:r>
              <a:rPr lang="ru-RU" b="1" dirty="0">
                <a:latin typeface="Times New Roman" panose="02020603050405020304" pitchFamily="18" charset="0"/>
                <a:cs typeface="Times New Roman" panose="02020603050405020304" pitchFamily="18" charset="0"/>
              </a:rPr>
              <a:t> в науку на 4 роки до </a:t>
            </a:r>
            <a:r>
              <a:rPr lang="ru-RU" b="1" dirty="0" err="1" smtClean="0">
                <a:latin typeface="Times New Roman" panose="02020603050405020304" pitchFamily="18" charset="0"/>
                <a:cs typeface="Times New Roman" panose="02020603050405020304" pitchFamily="18" charset="0"/>
              </a:rPr>
              <a:t>живописця</a:t>
            </a:r>
            <a:r>
              <a:rPr lang="ru-RU" b="1" dirty="0" smtClean="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Ширяєва</a:t>
            </a:r>
            <a:r>
              <a:rPr lang="ru-RU" b="1" dirty="0">
                <a:latin typeface="Times New Roman" panose="02020603050405020304" pitchFamily="18" charset="0"/>
                <a:cs typeface="Times New Roman" panose="02020603050405020304" pitchFamily="18" charset="0"/>
              </a:rPr>
              <a:t>. </a:t>
            </a:r>
          </a:p>
        </p:txBody>
      </p:sp>
      <p:pic>
        <p:nvPicPr>
          <p:cNvPr id="7" name="Рисунок 6"/>
          <p:cNvPicPr>
            <a:picLocks noChangeAspect="1"/>
          </p:cNvPicPr>
          <p:nvPr/>
        </p:nvPicPr>
        <p:blipFill>
          <a:blip r:embed="rId3" cstate="print"/>
          <a:stretch>
            <a:fillRect/>
          </a:stretch>
        </p:blipFill>
        <p:spPr>
          <a:xfrm>
            <a:off x="5775734" y="817141"/>
            <a:ext cx="3116746" cy="3835995"/>
          </a:xfrm>
          <a:prstGeom prst="rect">
            <a:avLst/>
          </a:prstGeom>
        </p:spPr>
      </p:pic>
    </p:spTree>
    <p:extLst>
      <p:ext uri="{BB962C8B-B14F-4D97-AF65-F5344CB8AC3E}">
        <p14:creationId xmlns:p14="http://schemas.microsoft.com/office/powerpoint/2010/main" val="4022309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581025" y="116632"/>
            <a:ext cx="7848600" cy="1143000"/>
          </a:xfrm>
        </p:spPr>
        <p:txBody>
          <a:bodyPr>
            <a:noAutofit/>
          </a:bodyPr>
          <a:lstStyle/>
          <a:p>
            <a:pPr eaLnBrk="1" hangingPunct="1">
              <a:lnSpc>
                <a:spcPct val="90000"/>
              </a:lnSpc>
            </a:pPr>
            <a:r>
              <a:rPr lang="uk-UA" altLang="ru-RU" sz="3600" b="1" dirty="0" smtClean="0">
                <a:solidFill>
                  <a:srgbClr val="FF0000"/>
                </a:solidFill>
                <a:latin typeface="Monotype Corsiva" panose="03010101010201010101" pitchFamily="66" charset="0"/>
              </a:rPr>
              <a:t>Народний поет і художник</a:t>
            </a:r>
          </a:p>
        </p:txBody>
      </p:sp>
      <p:pic>
        <p:nvPicPr>
          <p:cNvPr id="5125" name="Picture 5" descr="Shevchenk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3175" y="1052736"/>
            <a:ext cx="4457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Копия slide-12-6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5250" y="0"/>
            <a:ext cx="142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descr="Копия slide-12-6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7384"/>
            <a:ext cx="1434455"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590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2000"/>
                                        <p:tgtEl>
                                          <p:spTgt spid="5123">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5125"/>
                                        </p:tgtEl>
                                        <p:attrNameLst>
                                          <p:attrName>style.visibility</p:attrName>
                                        </p:attrNameLst>
                                      </p:cBhvr>
                                      <p:to>
                                        <p:strVal val="visible"/>
                                      </p:to>
                                    </p:set>
                                    <p:animEffect transition="in" filter="fade">
                                      <p:cBhvr>
                                        <p:cTn id="11" dur="1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6732240" y="3140968"/>
            <a:ext cx="2376264" cy="3717032"/>
          </a:xfrm>
        </p:spPr>
        <p:txBody>
          <a:bodyPr>
            <a:normAutofit/>
          </a:bodyPr>
          <a:lstStyle/>
          <a:p>
            <a:endParaRPr lang="ru-RU" sz="100" dirty="0"/>
          </a:p>
        </p:txBody>
      </p:sp>
      <p:pic>
        <p:nvPicPr>
          <p:cNvPr id="3" name="Рисунок 2"/>
          <p:cNvPicPr>
            <a:picLocks noChangeAspect="1"/>
          </p:cNvPicPr>
          <p:nvPr/>
        </p:nvPicPr>
        <p:blipFill>
          <a:blip r:embed="rId2" cstate="print"/>
          <a:stretch>
            <a:fillRect/>
          </a:stretch>
        </p:blipFill>
        <p:spPr>
          <a:xfrm>
            <a:off x="4592157" y="1772816"/>
            <a:ext cx="4473318" cy="4032448"/>
          </a:xfrm>
          <a:prstGeom prst="rect">
            <a:avLst/>
          </a:prstGeom>
        </p:spPr>
      </p:pic>
      <p:sp>
        <p:nvSpPr>
          <p:cNvPr id="5" name="Прямоугольник 4"/>
          <p:cNvSpPr/>
          <p:nvPr/>
        </p:nvSpPr>
        <p:spPr>
          <a:xfrm>
            <a:off x="107504" y="476672"/>
            <a:ext cx="4484653" cy="6370975"/>
          </a:xfrm>
          <a:prstGeom prst="rect">
            <a:avLst/>
          </a:prstGeom>
        </p:spPr>
        <p:txBody>
          <a:bodyPr wrap="square">
            <a:spAutoFit/>
          </a:bodyPr>
          <a:lstStyle/>
          <a:p>
            <a:pPr>
              <a:spcAft>
                <a:spcPts val="0"/>
              </a:spcAft>
            </a:pPr>
            <a:r>
              <a:rPr lang="uk-UA"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Російський художник Карл Брюллов і російський поет Василь Жуковський вирішили викупити Шевченка з кріпацтва.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Енгельгардт</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погодився</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відпустити</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кріпака</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за 2500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рублів</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на той час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ця</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сума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була</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еквівалентна</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45 кг чистого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срібла</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Щоб</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здобути</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такі</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гроші</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Карл Брюллов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намалював</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портрет Василя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Жуковського</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вихователя</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спадкоємця</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престолу, і 4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травня</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1838 р. портрет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розіграли</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в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лотереї</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в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якій</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взяла участь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царська</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родина. В</a:t>
            </a:r>
            <a:r>
              <a:rPr lang="ru-RU"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24 роки Шевченко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отримує</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свободу.</a:t>
            </a:r>
            <a:r>
              <a:rPr lang="uk-UA"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35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31358"/>
            <a:ext cx="5040560" cy="6740307"/>
          </a:xfrm>
          <a:prstGeom prst="rect">
            <a:avLst/>
          </a:prstGeom>
        </p:spPr>
        <p:txBody>
          <a:bodyPr wrap="square">
            <a:spAutoFit/>
          </a:bodyPr>
          <a:lstStyle/>
          <a:p>
            <a:r>
              <a:rPr lang="ru-RU" sz="2400" dirty="0"/>
              <a:t>У 1838 </a:t>
            </a:r>
            <a:r>
              <a:rPr lang="ru-RU" sz="2400" dirty="0" err="1"/>
              <a:t>році</a:t>
            </a:r>
            <a:r>
              <a:rPr lang="ru-RU" sz="2400" dirty="0"/>
              <a:t> </a:t>
            </a:r>
            <a:r>
              <a:rPr lang="ru-RU" sz="2400" dirty="0" err="1"/>
              <a:t>відразу</a:t>
            </a:r>
            <a:r>
              <a:rPr lang="ru-RU" sz="2400" dirty="0"/>
              <a:t> </a:t>
            </a:r>
            <a:r>
              <a:rPr lang="ru-RU" sz="2400" dirty="0" err="1"/>
              <a:t>після</a:t>
            </a:r>
            <a:r>
              <a:rPr lang="ru-RU" sz="2400" dirty="0"/>
              <a:t> </a:t>
            </a:r>
            <a:r>
              <a:rPr lang="ru-RU" sz="2400" dirty="0" err="1"/>
              <a:t>викупу</a:t>
            </a:r>
            <a:r>
              <a:rPr lang="ru-RU" sz="2400" dirty="0"/>
              <a:t> з </a:t>
            </a:r>
            <a:r>
              <a:rPr lang="ru-RU" sz="2400" dirty="0" err="1"/>
              <a:t>кріпацтва</a:t>
            </a:r>
            <a:r>
              <a:rPr lang="ru-RU" sz="2400" dirty="0"/>
              <a:t> Шевченко </a:t>
            </a:r>
            <a:r>
              <a:rPr lang="ru-RU" sz="2400" dirty="0" err="1"/>
              <a:t>вступає</a:t>
            </a:r>
            <a:r>
              <a:rPr lang="ru-RU" sz="2400" dirty="0"/>
              <a:t> до </a:t>
            </a:r>
            <a:r>
              <a:rPr lang="ru-RU" sz="2400" dirty="0" err="1"/>
              <a:t>Академії</a:t>
            </a:r>
            <a:r>
              <a:rPr lang="ru-RU" sz="2400" dirty="0"/>
              <a:t> </a:t>
            </a:r>
            <a:r>
              <a:rPr lang="ru-RU" sz="2400" dirty="0" err="1"/>
              <a:t>мистецтв</a:t>
            </a:r>
            <a:r>
              <a:rPr lang="ru-RU" sz="2400" dirty="0"/>
              <a:t>, де </a:t>
            </a:r>
            <a:r>
              <a:rPr lang="ru-RU" sz="2400" dirty="0" err="1"/>
              <a:t>жадібно</a:t>
            </a:r>
            <a:r>
              <a:rPr lang="ru-RU" sz="2400" dirty="0"/>
              <a:t> </a:t>
            </a:r>
            <a:r>
              <a:rPr lang="ru-RU" sz="2400" dirty="0" err="1"/>
              <a:t>вивчає</a:t>
            </a:r>
            <a:r>
              <a:rPr lang="ru-RU" sz="2400" dirty="0"/>
              <a:t> </a:t>
            </a:r>
            <a:r>
              <a:rPr lang="ru-RU" sz="2400" dirty="0" err="1"/>
              <a:t>живопис</a:t>
            </a:r>
            <a:r>
              <a:rPr lang="ru-RU" sz="2400" dirty="0"/>
              <a:t>, </a:t>
            </a:r>
            <a:r>
              <a:rPr lang="ru-RU" sz="2400" dirty="0" err="1"/>
              <a:t>малюнок</a:t>
            </a:r>
            <a:r>
              <a:rPr lang="ru-RU" sz="2400" dirty="0"/>
              <a:t> і </a:t>
            </a:r>
            <a:r>
              <a:rPr lang="ru-RU" sz="2400" dirty="0" err="1"/>
              <a:t>творчість</a:t>
            </a:r>
            <a:r>
              <a:rPr lang="ru-RU" sz="2400" dirty="0"/>
              <a:t> </a:t>
            </a:r>
            <a:r>
              <a:rPr lang="ru-RU" sz="2400" dirty="0" err="1"/>
              <a:t>російських</a:t>
            </a:r>
            <a:r>
              <a:rPr lang="ru-RU" sz="2400" dirty="0"/>
              <a:t> і </a:t>
            </a:r>
            <a:r>
              <a:rPr lang="ru-RU" sz="2400" dirty="0" err="1"/>
              <a:t>українських</a:t>
            </a:r>
            <a:r>
              <a:rPr lang="ru-RU" sz="2400" dirty="0"/>
              <a:t> </a:t>
            </a:r>
            <a:r>
              <a:rPr lang="ru-RU" sz="2400" dirty="0" err="1"/>
              <a:t>письменників</a:t>
            </a:r>
            <a:r>
              <a:rPr lang="ru-RU" sz="2400" dirty="0"/>
              <a:t>. </a:t>
            </a:r>
            <a:r>
              <a:rPr lang="ru-RU" sz="2400" dirty="0" err="1"/>
              <a:t>Після</a:t>
            </a:r>
            <a:r>
              <a:rPr lang="ru-RU" sz="2400" dirty="0"/>
              <a:t> </a:t>
            </a:r>
            <a:r>
              <a:rPr lang="ru-RU" sz="2400" dirty="0" err="1"/>
              <a:t>закінчення</a:t>
            </a:r>
            <a:r>
              <a:rPr lang="ru-RU" sz="2400" dirty="0"/>
              <a:t> в 1844 </a:t>
            </a:r>
            <a:r>
              <a:rPr lang="ru-RU" sz="2400" dirty="0" err="1"/>
              <a:t>році</a:t>
            </a:r>
            <a:r>
              <a:rPr lang="ru-RU" sz="2400" dirty="0"/>
              <a:t> </a:t>
            </a:r>
            <a:r>
              <a:rPr lang="ru-RU" sz="2400" dirty="0" err="1"/>
              <a:t>Академії</a:t>
            </a:r>
            <a:r>
              <a:rPr lang="ru-RU" sz="2400" dirty="0"/>
              <a:t> </a:t>
            </a:r>
            <a:r>
              <a:rPr lang="ru-RU" sz="2400" dirty="0" err="1"/>
              <a:t>мистецтв</a:t>
            </a:r>
            <a:r>
              <a:rPr lang="ru-RU" sz="2400" dirty="0"/>
              <a:t> </a:t>
            </a:r>
            <a:r>
              <a:rPr lang="ru-RU" sz="2400" dirty="0" err="1"/>
              <a:t>письменник</a:t>
            </a:r>
            <a:r>
              <a:rPr lang="ru-RU" sz="2400" dirty="0"/>
              <a:t> </a:t>
            </a:r>
            <a:r>
              <a:rPr lang="ru-RU" sz="2400" dirty="0" err="1"/>
              <a:t>повертається</a:t>
            </a:r>
            <a:r>
              <a:rPr lang="ru-RU" sz="2400" dirty="0"/>
              <a:t> в </a:t>
            </a:r>
            <a:r>
              <a:rPr lang="ru-RU" sz="2400" dirty="0" err="1" smtClean="0"/>
              <a:t>Україну.За</a:t>
            </a:r>
            <a:r>
              <a:rPr lang="ru-RU" sz="2400" dirty="0" smtClean="0"/>
              <a:t> </a:t>
            </a:r>
            <a:r>
              <a:rPr lang="ru-RU" sz="2400" dirty="0" err="1"/>
              <a:t>епіграму</a:t>
            </a:r>
            <a:r>
              <a:rPr lang="ru-RU" sz="2400" dirty="0"/>
              <a:t> на </a:t>
            </a:r>
            <a:r>
              <a:rPr lang="ru-RU" sz="2400" dirty="0" err="1"/>
              <a:t>імператрицю</a:t>
            </a:r>
            <a:r>
              <a:rPr lang="ru-RU" sz="2400" dirty="0"/>
              <a:t> і </a:t>
            </a:r>
            <a:r>
              <a:rPr lang="ru-RU" sz="2400" dirty="0" err="1"/>
              <a:t>революційний</a:t>
            </a:r>
            <a:r>
              <a:rPr lang="ru-RU" sz="2400" dirty="0"/>
              <a:t> </a:t>
            </a:r>
            <a:r>
              <a:rPr lang="ru-RU" sz="2400" dirty="0" err="1"/>
              <a:t>настрій</a:t>
            </a:r>
            <a:r>
              <a:rPr lang="ru-RU" sz="2400" dirty="0"/>
              <a:t> </a:t>
            </a:r>
            <a:r>
              <a:rPr lang="ru-RU" sz="2400" dirty="0" err="1"/>
              <a:t>віршів</a:t>
            </a:r>
            <a:r>
              <a:rPr lang="ru-RU" sz="2400" dirty="0"/>
              <a:t> </a:t>
            </a:r>
            <a:r>
              <a:rPr lang="ru-RU" sz="2400" dirty="0" err="1"/>
              <a:t>збірки</a:t>
            </a:r>
            <a:r>
              <a:rPr lang="ru-RU" sz="2400" dirty="0"/>
              <a:t> «Три </a:t>
            </a:r>
            <a:r>
              <a:rPr lang="ru-RU" sz="2400" dirty="0" err="1"/>
              <a:t>літа</a:t>
            </a:r>
            <a:r>
              <a:rPr lang="ru-RU" sz="2400" dirty="0"/>
              <a:t>» в </a:t>
            </a:r>
            <a:r>
              <a:rPr lang="ru-RU" sz="2400" dirty="0" err="1"/>
              <a:t>березні</a:t>
            </a:r>
            <a:r>
              <a:rPr lang="ru-RU" sz="2400" dirty="0"/>
              <a:t> 1847 року </a:t>
            </a:r>
            <a:r>
              <a:rPr lang="ru-RU" sz="2400" dirty="0" err="1"/>
              <a:t>поета</a:t>
            </a:r>
            <a:r>
              <a:rPr lang="ru-RU" sz="2400" dirty="0"/>
              <a:t> </a:t>
            </a:r>
            <a:r>
              <a:rPr lang="ru-RU" sz="2400" dirty="0" err="1"/>
              <a:t>заарештовують</a:t>
            </a:r>
            <a:r>
              <a:rPr lang="ru-RU" sz="2400" dirty="0"/>
              <a:t> і </a:t>
            </a:r>
            <a:r>
              <a:rPr lang="ru-RU" sz="2400" dirty="0" err="1"/>
              <a:t>відправляють</a:t>
            </a:r>
            <a:r>
              <a:rPr lang="ru-RU" sz="2400" dirty="0"/>
              <a:t> на </a:t>
            </a:r>
            <a:r>
              <a:rPr lang="ru-RU" sz="2400" dirty="0" err="1"/>
              <a:t>заслання</a:t>
            </a:r>
            <a:r>
              <a:rPr lang="ru-RU" sz="2400" dirty="0"/>
              <a:t> до </a:t>
            </a:r>
            <a:r>
              <a:rPr lang="ru-RU" sz="2400" dirty="0" err="1"/>
              <a:t>Орської</a:t>
            </a:r>
            <a:r>
              <a:rPr lang="ru-RU" sz="2400" dirty="0"/>
              <a:t> </a:t>
            </a:r>
            <a:r>
              <a:rPr lang="ru-RU" sz="2400" dirty="0" err="1"/>
              <a:t>фортеці</a:t>
            </a:r>
            <a:r>
              <a:rPr lang="ru-RU" sz="2400" dirty="0"/>
              <a:t>, де </a:t>
            </a:r>
            <a:r>
              <a:rPr lang="ru-RU" sz="2400" dirty="0" err="1"/>
              <a:t>він</a:t>
            </a:r>
            <a:r>
              <a:rPr lang="ru-RU" sz="2400" dirty="0"/>
              <a:t> повинен </a:t>
            </a:r>
            <a:r>
              <a:rPr lang="ru-RU" sz="2400" dirty="0" err="1"/>
              <a:t>служити</a:t>
            </a:r>
            <a:r>
              <a:rPr lang="ru-RU" sz="2400" dirty="0"/>
              <a:t> солдатом. </a:t>
            </a:r>
            <a:r>
              <a:rPr lang="ru-RU" sz="2400" dirty="0" err="1"/>
              <a:t>Крім</a:t>
            </a:r>
            <a:r>
              <a:rPr lang="ru-RU" sz="2400" dirty="0"/>
              <a:t> того, </a:t>
            </a:r>
            <a:r>
              <a:rPr lang="ru-RU" sz="2400" dirty="0" err="1"/>
              <a:t>Микола</a:t>
            </a:r>
            <a:r>
              <a:rPr lang="ru-RU" sz="2400" dirty="0"/>
              <a:t> І </a:t>
            </a:r>
            <a:r>
              <a:rPr lang="ru-RU" sz="2400" dirty="0" err="1"/>
              <a:t>своїм</a:t>
            </a:r>
            <a:r>
              <a:rPr lang="ru-RU" sz="2400" dirty="0"/>
              <a:t> указом заборонив Тарасу </a:t>
            </a:r>
            <a:r>
              <a:rPr lang="ru-RU" sz="2400" dirty="0" err="1"/>
              <a:t>Шевченку</a:t>
            </a:r>
            <a:r>
              <a:rPr lang="ru-RU" sz="2400" dirty="0"/>
              <a:t> </a:t>
            </a:r>
            <a:r>
              <a:rPr lang="ru-RU" sz="2400" dirty="0" err="1"/>
              <a:t>писати</a:t>
            </a:r>
            <a:r>
              <a:rPr lang="ru-RU" sz="2400" dirty="0"/>
              <a:t> і </a:t>
            </a:r>
            <a:r>
              <a:rPr lang="ru-RU" sz="2400" dirty="0" err="1"/>
              <a:t>малювати</a:t>
            </a:r>
            <a:r>
              <a:rPr lang="ru-RU" sz="2400" dirty="0"/>
              <a:t>, </a:t>
            </a:r>
            <a:r>
              <a:rPr lang="ru-RU" sz="2400" dirty="0" err="1"/>
              <a:t>що</a:t>
            </a:r>
            <a:r>
              <a:rPr lang="ru-RU" sz="2400" dirty="0"/>
              <a:t> для </a:t>
            </a:r>
            <a:r>
              <a:rPr lang="ru-RU" sz="2400" dirty="0" err="1"/>
              <a:t>нього</a:t>
            </a:r>
            <a:r>
              <a:rPr lang="ru-RU" sz="2400" dirty="0"/>
              <a:t> </a:t>
            </a:r>
            <a:r>
              <a:rPr lang="ru-RU" sz="2400" dirty="0" err="1"/>
              <a:t>було</a:t>
            </a:r>
            <a:r>
              <a:rPr lang="ru-RU" sz="2400" dirty="0"/>
              <a:t> </a:t>
            </a:r>
            <a:r>
              <a:rPr lang="ru-RU" sz="2400" dirty="0" err="1"/>
              <a:t>досить</a:t>
            </a:r>
            <a:r>
              <a:rPr lang="ru-RU" sz="2400" dirty="0"/>
              <a:t> </a:t>
            </a:r>
            <a:r>
              <a:rPr lang="ru-RU" sz="2400" dirty="0" err="1"/>
              <a:t>гнітюче</a:t>
            </a:r>
            <a:r>
              <a:rPr lang="ru-RU" sz="2400" dirty="0"/>
              <a:t>. </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004048" y="260648"/>
            <a:ext cx="3936437" cy="2952328"/>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1325" y="3212976"/>
            <a:ext cx="2758998" cy="3678664"/>
          </a:xfrm>
          <a:prstGeom prst="rect">
            <a:avLst/>
          </a:prstGeom>
        </p:spPr>
      </p:pic>
    </p:spTree>
    <p:extLst>
      <p:ext uri="{BB962C8B-B14F-4D97-AF65-F5344CB8AC3E}">
        <p14:creationId xmlns:p14="http://schemas.microsoft.com/office/powerpoint/2010/main" val="2543862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9"/>
            <a:ext cx="8748464" cy="3046988"/>
          </a:xfrm>
          <a:prstGeom prst="rect">
            <a:avLst/>
          </a:prstGeom>
        </p:spPr>
        <p:txBody>
          <a:bodyPr wrap="square">
            <a:spAutoFit/>
          </a:bodyPr>
          <a:lstStyle/>
          <a:p>
            <a:r>
              <a:rPr lang="uk-UA"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9 </a:t>
            </a:r>
            <a:r>
              <a:rPr lang="uk-UA" sz="2400" dirty="0">
                <a:latin typeface="Times New Roman" panose="02020603050405020304" pitchFamily="18" charset="0"/>
                <a:ea typeface="Calibri" panose="020F0502020204030204" pitchFamily="34" charset="0"/>
                <a:cs typeface="Times New Roman" panose="02020603050405020304" pitchFamily="18" charset="0"/>
              </a:rPr>
              <a:t>березня 1861 року всі вітали </a:t>
            </a:r>
            <a:r>
              <a:rPr lang="uk-UA" sz="2400" dirty="0" err="1">
                <a:latin typeface="Times New Roman" panose="02020603050405020304" pitchFamily="18" charset="0"/>
                <a:ea typeface="Calibri" panose="020F0502020204030204" pitchFamily="34" charset="0"/>
                <a:cs typeface="Times New Roman" panose="02020603050405020304" pitchFamily="18" charset="0"/>
              </a:rPr>
              <a:t>Т.Г.Шевченка</a:t>
            </a:r>
            <a:r>
              <a:rPr lang="uk-UA" sz="2400" dirty="0">
                <a:latin typeface="Times New Roman" panose="02020603050405020304" pitchFamily="18" charset="0"/>
                <a:ea typeface="Calibri" panose="020F0502020204030204" pitchFamily="34" charset="0"/>
                <a:cs typeface="Times New Roman" panose="02020603050405020304" pitchFamily="18" charset="0"/>
              </a:rPr>
              <a:t> з днем народження. Хворий поет був дуже радий. Навіть хвороба відступила.10 березня він підвівся, щоб опуститись в майстерню</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 але похитнувся… </a:t>
            </a:r>
            <a:r>
              <a:rPr lang="uk-UA" sz="2400" dirty="0">
                <a:latin typeface="Times New Roman" panose="02020603050405020304" pitchFamily="18" charset="0"/>
                <a:ea typeface="Calibri" panose="020F0502020204030204" pitchFamily="34" charset="0"/>
                <a:cs typeface="Times New Roman" panose="02020603050405020304" pitchFamily="18" charset="0"/>
              </a:rPr>
              <a:t>Перестало битися серце великого українського Кобзаря. </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Спочатку його захоронили в </a:t>
            </a:r>
            <a:r>
              <a:rPr lang="uk-UA" sz="2400" dirty="0" smtClean="0">
                <a:solidFill>
                  <a:srgbClr val="333333"/>
                </a:solidFill>
                <a:latin typeface="Times New Roman" panose="02020603050405020304" pitchFamily="18" charset="0"/>
                <a:ea typeface="Times New Roman" panose="02020603050405020304" pitchFamily="18" charset="0"/>
              </a:rPr>
              <a:t>Петербурзі, на Смоленському  кладовищі. 22 </a:t>
            </a:r>
            <a:r>
              <a:rPr lang="uk-UA" sz="2400" dirty="0">
                <a:solidFill>
                  <a:srgbClr val="333333"/>
                </a:solidFill>
                <a:latin typeface="Times New Roman" panose="02020603050405020304" pitchFamily="18" charset="0"/>
                <a:ea typeface="Times New Roman" panose="02020603050405020304" pitchFamily="18" charset="0"/>
              </a:rPr>
              <a:t>травня 1861 року </a:t>
            </a:r>
            <a:r>
              <a:rPr lang="uk-UA" sz="2400" dirty="0">
                <a:latin typeface="Times New Roman" panose="02020603050405020304" pitchFamily="18" charset="0"/>
                <a:ea typeface="Times New Roman" panose="02020603050405020304" pitchFamily="18" charset="0"/>
                <a:cs typeface="Times New Roman" panose="02020603050405020304" pitchFamily="18" charset="0"/>
              </a:rPr>
              <a:t>т</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іло </a:t>
            </a:r>
            <a:r>
              <a:rPr lang="uk-UA" sz="2400" dirty="0" err="1">
                <a:latin typeface="Times New Roman" panose="02020603050405020304" pitchFamily="18" charset="0"/>
                <a:ea typeface="Calibri" panose="020F0502020204030204" pitchFamily="34" charset="0"/>
                <a:cs typeface="Times New Roman" panose="02020603050405020304" pitchFamily="18" charset="0"/>
              </a:rPr>
              <a:t>Т.Шевченка</a:t>
            </a:r>
            <a:r>
              <a:rPr lang="uk-UA" sz="2400" dirty="0">
                <a:latin typeface="Times New Roman" panose="02020603050405020304" pitchFamily="18" charset="0"/>
                <a:ea typeface="Calibri" panose="020F0502020204030204" pitchFamily="34" charset="0"/>
                <a:cs typeface="Times New Roman" panose="02020603050405020304" pitchFamily="18" charset="0"/>
              </a:rPr>
              <a:t> було перевезено в Канів і поховано на Чернечій горі. Так заповідав великий поет.</a:t>
            </a:r>
            <a:endParaRPr lang="ru-RU"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411760" y="3239156"/>
            <a:ext cx="4831941" cy="3618844"/>
          </a:xfrm>
          <a:prstGeom prst="rect">
            <a:avLst/>
          </a:prstGeom>
        </p:spPr>
      </p:pic>
    </p:spTree>
    <p:extLst>
      <p:ext uri="{BB962C8B-B14F-4D97-AF65-F5344CB8AC3E}">
        <p14:creationId xmlns:p14="http://schemas.microsoft.com/office/powerpoint/2010/main" val="26723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74638"/>
            <a:ext cx="8003232" cy="922114"/>
          </a:xfrm>
        </p:spPr>
        <p:txBody>
          <a:bodyPr>
            <a:normAutofit fontScale="90000"/>
          </a:bodyPr>
          <a:lstStyle/>
          <a:p>
            <a:r>
              <a:rPr lang="uk-UA" altLang="ru-RU" b="1" dirty="0" smtClean="0">
                <a:solidFill>
                  <a:srgbClr val="FF0000"/>
                </a:solidFill>
                <a:latin typeface="Monotype Corsiva" panose="03010101010201010101" pitchFamily="66" charset="0"/>
              </a:rPr>
              <a:t/>
            </a:r>
            <a:br>
              <a:rPr lang="uk-UA" altLang="ru-RU" b="1" dirty="0" smtClean="0">
                <a:solidFill>
                  <a:srgbClr val="FF0000"/>
                </a:solidFill>
                <a:latin typeface="Monotype Corsiva" panose="03010101010201010101" pitchFamily="66" charset="0"/>
              </a:rPr>
            </a:br>
            <a:r>
              <a:rPr lang="uk-UA" altLang="ru-RU" b="1" dirty="0" smtClean="0">
                <a:solidFill>
                  <a:srgbClr val="FF0000"/>
                </a:solidFill>
                <a:latin typeface="Monotype Corsiva" panose="03010101010201010101" pitchFamily="66" charset="0"/>
              </a:rPr>
              <a:t>2 сторінка</a:t>
            </a:r>
            <a:br>
              <a:rPr lang="uk-UA" altLang="ru-RU" b="1" dirty="0" smtClean="0">
                <a:solidFill>
                  <a:srgbClr val="FF0000"/>
                </a:solidFill>
                <a:latin typeface="Monotype Corsiva" panose="03010101010201010101" pitchFamily="66" charset="0"/>
              </a:rPr>
            </a:br>
            <a:r>
              <a:rPr lang="uk-UA" altLang="ru-RU" b="1" dirty="0" smtClean="0">
                <a:solidFill>
                  <a:srgbClr val="FF0000"/>
                </a:solidFill>
                <a:latin typeface="Monotype Corsiva" panose="03010101010201010101" pitchFamily="66" charset="0"/>
              </a:rPr>
              <a:t>«КОБЗАР»</a:t>
            </a:r>
            <a:r>
              <a:rPr lang="ru-RU" altLang="ru-RU" b="1" dirty="0">
                <a:solidFill>
                  <a:srgbClr val="FF0000"/>
                </a:solidFill>
                <a:latin typeface="Monotype Corsiva" panose="03010101010201010101" pitchFamily="66" charset="0"/>
              </a:rPr>
              <a:t/>
            </a:r>
            <a:br>
              <a:rPr lang="ru-RU" altLang="ru-RU" b="1" dirty="0">
                <a:solidFill>
                  <a:srgbClr val="FF0000"/>
                </a:solidFill>
                <a:latin typeface="Monotype Corsiva" panose="03010101010201010101" pitchFamily="66" charset="0"/>
              </a:rPr>
            </a:br>
            <a:endParaRPr lang="ru-RU" dirty="0"/>
          </a:p>
        </p:txBody>
      </p:sp>
      <p:sp>
        <p:nvSpPr>
          <p:cNvPr id="3" name="Объект 2"/>
          <p:cNvSpPr>
            <a:spLocks noGrp="1"/>
          </p:cNvSpPr>
          <p:nvPr>
            <p:ph idx="1"/>
          </p:nvPr>
        </p:nvSpPr>
        <p:spPr>
          <a:xfrm>
            <a:off x="467544" y="1340768"/>
            <a:ext cx="8219256" cy="5328592"/>
          </a:xfrm>
        </p:spPr>
        <p:txBody>
          <a:bodyPr>
            <a:normAutofit/>
          </a:bodyPr>
          <a:lstStyle/>
          <a:p>
            <a:pPr marL="0" indent="0">
              <a:buNone/>
            </a:pPr>
            <a:r>
              <a:rPr lang="uk-UA" sz="2400" dirty="0" smtClean="0">
                <a:latin typeface="Times New Roman" panose="02020603050405020304" pitchFamily="18" charset="0"/>
                <a:ea typeface="Calibri" panose="020F0502020204030204" pitchFamily="34" charset="0"/>
              </a:rPr>
              <a:t>      В </a:t>
            </a:r>
            <a:r>
              <a:rPr lang="uk-UA" sz="2400" dirty="0">
                <a:latin typeface="Times New Roman" panose="02020603050405020304" pitchFamily="18" charset="0"/>
                <a:ea typeface="Calibri" panose="020F0502020204030204" pitchFamily="34" charset="0"/>
              </a:rPr>
              <a:t>сиву давнину по селах і містах ходили старі сліпі люди, вони співали про долю України і її народ. Свій спів мандрівники супроводжували грою на музичному інструменті. Його назвали кобзою. Від назви цього інструменту  і походить назва – кобзарі. Шевченко не грав на кобзі, але його твори близькі до народних пісень. Тому поета і називають … </a:t>
            </a:r>
            <a:r>
              <a:rPr lang="uk-UA" sz="2400" dirty="0">
                <a:latin typeface="Times New Roman" panose="02020603050405020304" pitchFamily="18" charset="0"/>
                <a:ea typeface="Times New Roman" panose="02020603050405020304" pitchFamily="18" charset="0"/>
                <a:cs typeface="Times New Roman" panose="02020603050405020304" pitchFamily="18" charset="0"/>
              </a:rPr>
              <a:t>Кобзар – народний співець</a:t>
            </a:r>
            <a:r>
              <a:rPr lang="uk-UA"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uk-UA" sz="2400" dirty="0" smtClean="0">
              <a:latin typeface="Times New Roman" panose="02020603050405020304" pitchFamily="18" charset="0"/>
              <a:ea typeface="Calibri" panose="020F0502020204030204" pitchFamily="34" charset="0"/>
            </a:endParaRPr>
          </a:p>
          <a:p>
            <a:pPr marL="0" indent="0">
              <a:buNone/>
            </a:pPr>
            <a:r>
              <a:rPr lang="uk-UA" sz="2400" dirty="0" smtClean="0"/>
              <a:t>           </a:t>
            </a:r>
            <a:r>
              <a:rPr lang="uk-UA" sz="2400" dirty="0" smtClean="0">
                <a:solidFill>
                  <a:srgbClr val="FF0000"/>
                </a:solidFill>
              </a:rPr>
              <a:t>Кобзарем </a:t>
            </a:r>
            <a:r>
              <a:rPr lang="uk-UA" sz="2400" dirty="0">
                <a:solidFill>
                  <a:srgbClr val="FF0000"/>
                </a:solidFill>
              </a:rPr>
              <a:t>ми його звемо,</a:t>
            </a:r>
            <a:endParaRPr lang="ru-RU" sz="2400" dirty="0">
              <a:solidFill>
                <a:srgbClr val="FF0000"/>
              </a:solidFill>
            </a:endParaRPr>
          </a:p>
          <a:p>
            <a:pPr marL="0" indent="0">
              <a:buNone/>
            </a:pPr>
            <a:r>
              <a:rPr lang="uk-UA" sz="2400" dirty="0">
                <a:solidFill>
                  <a:srgbClr val="FF0000"/>
                </a:solidFill>
              </a:rPr>
              <a:t>           Бо від роду і до роду</a:t>
            </a:r>
            <a:endParaRPr lang="ru-RU" sz="2400" dirty="0">
              <a:solidFill>
                <a:srgbClr val="FF0000"/>
              </a:solidFill>
            </a:endParaRPr>
          </a:p>
          <a:p>
            <a:pPr marL="0" indent="0">
              <a:buNone/>
            </a:pPr>
            <a:r>
              <a:rPr lang="uk-UA" sz="2400" dirty="0" smtClean="0">
                <a:solidFill>
                  <a:srgbClr val="FF0000"/>
                </a:solidFill>
              </a:rPr>
              <a:t>           Кожен </a:t>
            </a:r>
            <a:r>
              <a:rPr lang="uk-UA" sz="2400" dirty="0">
                <a:solidFill>
                  <a:srgbClr val="FF0000"/>
                </a:solidFill>
              </a:rPr>
              <a:t>вірш свій і поему</a:t>
            </a:r>
            <a:endParaRPr lang="ru-RU" sz="2400" dirty="0">
              <a:solidFill>
                <a:srgbClr val="FF0000"/>
              </a:solidFill>
            </a:endParaRPr>
          </a:p>
          <a:p>
            <a:pPr marL="0" indent="0">
              <a:buNone/>
            </a:pPr>
            <a:r>
              <a:rPr lang="uk-UA" sz="2400" dirty="0" smtClean="0">
                <a:solidFill>
                  <a:srgbClr val="FF0000"/>
                </a:solidFill>
              </a:rPr>
              <a:t>           Він </a:t>
            </a:r>
            <a:r>
              <a:rPr lang="uk-UA" sz="2400" dirty="0">
                <a:solidFill>
                  <a:srgbClr val="FF0000"/>
                </a:solidFill>
              </a:rPr>
              <a:t>присвячував </a:t>
            </a:r>
            <a:r>
              <a:rPr lang="uk-UA" sz="2400" dirty="0" smtClean="0">
                <a:solidFill>
                  <a:srgbClr val="FF0000"/>
                </a:solidFill>
              </a:rPr>
              <a:t>народу.</a:t>
            </a:r>
            <a:endParaRPr lang="ru-RU" sz="2400" dirty="0">
              <a:solidFill>
                <a:srgbClr val="FF0000"/>
              </a:solidFill>
            </a:endParaRPr>
          </a:p>
          <a:p>
            <a:pPr marL="0" indent="0">
              <a:buNone/>
            </a:pPr>
            <a:r>
              <a:rPr lang="uk-UA" sz="2400" dirty="0" smtClean="0">
                <a:latin typeface="Times New Roman" panose="02020603050405020304" pitchFamily="18" charset="0"/>
                <a:cs typeface="Times New Roman" panose="02020603050405020304" pitchFamily="18" charset="0"/>
              </a:rPr>
              <a:t>      </a:t>
            </a:r>
            <a:r>
              <a:rPr lang="uk-UA" sz="2400" dirty="0" err="1" smtClean="0">
                <a:latin typeface="Times New Roman" panose="02020603050405020304" pitchFamily="18" charset="0"/>
                <a:cs typeface="Times New Roman" panose="02020603050405020304" pitchFamily="18" charset="0"/>
              </a:rPr>
              <a:t>Т.Г.Шевченко</a:t>
            </a:r>
            <a:r>
              <a:rPr lang="uk-UA" sz="2400" dirty="0" smtClean="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опублікував свою першу збірку віршів і назвав «Кобзар», в ній було всього 8 творів поета.</a:t>
            </a:r>
            <a:endParaRPr lang="ru-RU" sz="2400"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3645024"/>
            <a:ext cx="1800200" cy="2223126"/>
          </a:xfrm>
          <a:prstGeom prst="rect">
            <a:avLst/>
          </a:prstGeom>
        </p:spPr>
      </p:pic>
    </p:spTree>
    <p:extLst>
      <p:ext uri="{BB962C8B-B14F-4D97-AF65-F5344CB8AC3E}">
        <p14:creationId xmlns:p14="http://schemas.microsoft.com/office/powerpoint/2010/main" val="1413223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5184576" cy="646331"/>
          </a:xfrm>
          <a:prstGeom prst="rect">
            <a:avLst/>
          </a:prstGeom>
        </p:spPr>
        <p:txBody>
          <a:bodyPr wrap="square">
            <a:spAutoFit/>
          </a:bodyPr>
          <a:lstStyle/>
          <a:p>
            <a:endParaRPr lang="uk-UA" dirty="0" smtClean="0">
              <a:latin typeface="Times New Roman" panose="02020603050405020304" pitchFamily="18" charset="0"/>
              <a:ea typeface="Calibri" panose="020F0502020204030204" pitchFamily="34" charset="0"/>
            </a:endParaRPr>
          </a:p>
          <a:p>
            <a:endParaRPr lang="uk-UA" dirty="0">
              <a:latin typeface="Times New Roman" panose="02020603050405020304" pitchFamily="18" charset="0"/>
              <a:ea typeface="Calibri" panose="020F0502020204030204" pitchFamily="34" charset="0"/>
            </a:endParaRPr>
          </a:p>
        </p:txBody>
      </p:sp>
      <p:sp>
        <p:nvSpPr>
          <p:cNvPr id="3" name="Прямоугольник 2"/>
          <p:cNvSpPr/>
          <p:nvPr/>
        </p:nvSpPr>
        <p:spPr>
          <a:xfrm>
            <a:off x="3851920" y="25378"/>
            <a:ext cx="5148064" cy="7277377"/>
          </a:xfrm>
          <a:prstGeom prst="rect">
            <a:avLst/>
          </a:prstGeom>
        </p:spPr>
        <p:txBody>
          <a:bodyPr wrap="square">
            <a:spAutoFit/>
          </a:bodyPr>
          <a:lstStyle/>
          <a:p>
            <a:pPr>
              <a:lnSpc>
                <a:spcPct val="115000"/>
              </a:lnSpc>
              <a:spcAft>
                <a:spcPts val="0"/>
              </a:spcAft>
            </a:pPr>
            <a:r>
              <a:rPr lang="uk-UA" sz="2800" b="1" dirty="0" smtClean="0">
                <a:solidFill>
                  <a:srgbClr val="292929"/>
                </a:solidFill>
                <a:latin typeface="Times New Roman" panose="02020603050405020304" pitchFamily="18" charset="0"/>
                <a:ea typeface="Times New Roman" panose="02020603050405020304" pitchFamily="18" charset="0"/>
                <a:cs typeface="Times New Roman" panose="02020603050405020304" pitchFamily="18" charset="0"/>
              </a:rPr>
              <a:t>Український </a:t>
            </a:r>
            <a:r>
              <a:rPr lang="uk-UA" sz="2800" b="1" dirty="0">
                <a:solidFill>
                  <a:srgbClr val="292929"/>
                </a:solidFill>
                <a:latin typeface="Times New Roman" panose="02020603050405020304" pitchFamily="18" charset="0"/>
                <a:ea typeface="Times New Roman" panose="02020603050405020304" pitchFamily="18" charset="0"/>
                <a:cs typeface="Times New Roman" panose="02020603050405020304" pitchFamily="18" charset="0"/>
              </a:rPr>
              <a:t>народ  береже «Кобзар» як реліквію, святу книгу. Сподіваюсь, що і  у ваших домівках (майже в кожного) є така дивовижна книга, яка тісно пов’язана з життям нашого народу. </a:t>
            </a:r>
            <a:endParaRPr lang="ru-RU" sz="2800" b="1"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15000"/>
              </a:lnSpc>
            </a:pPr>
            <a:r>
              <a:rPr lang="uk-UA" sz="2800" b="1" dirty="0">
                <a:solidFill>
                  <a:srgbClr val="292929"/>
                </a:solidFill>
                <a:latin typeface="Times New Roman" panose="02020603050405020304" pitchFamily="18" charset="0"/>
                <a:ea typeface="Times New Roman" panose="02020603050405020304" pitchFamily="18" charset="0"/>
                <a:cs typeface="Times New Roman" panose="02020603050405020304" pitchFamily="18" charset="0"/>
              </a:rPr>
              <a:t>Ця книжка вважається святинею, національною Біблією України</a:t>
            </a:r>
            <a:r>
              <a:rPr lang="uk-UA" sz="2800" b="1" dirty="0" smtClean="0">
                <a:solidFill>
                  <a:srgbClr val="292929"/>
                </a:solidFill>
                <a:latin typeface="Times New Roman" panose="02020603050405020304" pitchFamily="18" charset="0"/>
                <a:ea typeface="Times New Roman" panose="02020603050405020304" pitchFamily="18" charset="0"/>
                <a:cs typeface="Times New Roman" panose="02020603050405020304" pitchFamily="18" charset="0"/>
              </a:rPr>
              <a:t>.</a:t>
            </a:r>
            <a:r>
              <a:rPr lang="uk-UA" sz="2800" b="1" dirty="0">
                <a:latin typeface="Times New Roman" panose="02020603050405020304" pitchFamily="18" charset="0"/>
                <a:cs typeface="Times New Roman" panose="02020603050405020304" pitchFamily="18" charset="0"/>
              </a:rPr>
              <a:t> Як свідчать дослідники, до нашого часу </a:t>
            </a:r>
            <a:r>
              <a:rPr lang="uk-UA" sz="2800" b="1" dirty="0" err="1">
                <a:latin typeface="Times New Roman" panose="02020603050405020304" pitchFamily="18" charset="0"/>
                <a:cs typeface="Times New Roman" panose="02020603050405020304" pitchFamily="18" charset="0"/>
              </a:rPr>
              <a:t>збереглося</a:t>
            </a:r>
            <a:r>
              <a:rPr lang="uk-UA" sz="2800" b="1" dirty="0">
                <a:latin typeface="Times New Roman" panose="02020603050405020304" pitchFamily="18" charset="0"/>
                <a:cs typeface="Times New Roman" panose="02020603050405020304" pitchFamily="18" charset="0"/>
              </a:rPr>
              <a:t> понад 300 віршів поета, в них він писав про народ і для народу. </a:t>
            </a:r>
            <a:endParaRPr lang="ru-RU" sz="2800" b="1" dirty="0">
              <a:latin typeface="Times New Roman" panose="02020603050405020304" pitchFamily="18" charset="0"/>
              <a:cs typeface="Times New Roman" panose="02020603050405020304" pitchFamily="18" charset="0"/>
            </a:endParaRPr>
          </a:p>
          <a:p>
            <a:pPr>
              <a:lnSpc>
                <a:spcPct val="115000"/>
              </a:lnSpc>
              <a:spcAft>
                <a:spcPts val="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02493">
            <a:off x="654955" y="1578848"/>
            <a:ext cx="2736304" cy="3667212"/>
          </a:xfrm>
          <a:prstGeom prst="rect">
            <a:avLst/>
          </a:prstGeom>
        </p:spPr>
      </p:pic>
    </p:spTree>
    <p:extLst>
      <p:ext uri="{BB962C8B-B14F-4D97-AF65-F5344CB8AC3E}">
        <p14:creationId xmlns:p14="http://schemas.microsoft.com/office/powerpoint/2010/main" val="326678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altLang="ru-RU" b="1" dirty="0" smtClean="0">
                <a:solidFill>
                  <a:srgbClr val="FF0000"/>
                </a:solidFill>
                <a:latin typeface="Monotype Corsiva" panose="03010101010201010101" pitchFamily="66" charset="0"/>
              </a:rPr>
              <a:t>3 сторінка</a:t>
            </a:r>
            <a:br>
              <a:rPr lang="uk-UA" altLang="ru-RU" b="1" dirty="0" smtClean="0">
                <a:solidFill>
                  <a:srgbClr val="FF0000"/>
                </a:solidFill>
                <a:latin typeface="Monotype Corsiva" panose="03010101010201010101" pitchFamily="66" charset="0"/>
              </a:rPr>
            </a:br>
            <a:r>
              <a:rPr lang="uk-UA" altLang="ru-RU" sz="3600" b="1" dirty="0" smtClean="0">
                <a:solidFill>
                  <a:srgbClr val="002060"/>
                </a:solidFill>
                <a:latin typeface="Monotype Corsiva" panose="03010101010201010101" pitchFamily="66" charset="0"/>
              </a:rPr>
              <a:t>«Т. Г. Шевченко – художник»</a:t>
            </a:r>
            <a:endParaRPr lang="ru-RU" sz="3600" dirty="0">
              <a:solidFill>
                <a:srgbClr val="002060"/>
              </a:solidFill>
            </a:endParaRPr>
          </a:p>
        </p:txBody>
      </p:sp>
      <p:sp>
        <p:nvSpPr>
          <p:cNvPr id="3" name="Объект 2"/>
          <p:cNvSpPr>
            <a:spLocks noGrp="1"/>
          </p:cNvSpPr>
          <p:nvPr>
            <p:ph idx="1"/>
          </p:nvPr>
        </p:nvSpPr>
        <p:spPr>
          <a:xfrm>
            <a:off x="251520" y="1600200"/>
            <a:ext cx="8435280" cy="4637112"/>
          </a:xfrm>
        </p:spPr>
        <p:txBody>
          <a:bodyPr>
            <a:noAutofit/>
          </a:bodyPr>
          <a:lstStyle/>
          <a:p>
            <a:pPr marL="0" indent="0">
              <a:buNone/>
            </a:pPr>
            <a:r>
              <a:rPr lang="uk-UA" sz="2800" dirty="0" smtClean="0">
                <a:latin typeface="Times New Roman" panose="02020603050405020304" pitchFamily="18" charset="0"/>
                <a:cs typeface="Times New Roman" panose="02020603050405020304" pitchFamily="18" charset="0"/>
              </a:rPr>
              <a:t>     Природа </a:t>
            </a:r>
            <a:r>
              <a:rPr lang="uk-UA" sz="2800" dirty="0" err="1">
                <a:latin typeface="Times New Roman" panose="02020603050405020304" pitchFamily="18" charset="0"/>
                <a:cs typeface="Times New Roman" panose="02020603050405020304" pitchFamily="18" charset="0"/>
              </a:rPr>
              <a:t>щедро</a:t>
            </a:r>
            <a:r>
              <a:rPr lang="uk-UA" sz="2800" dirty="0">
                <a:latin typeface="Times New Roman" panose="02020603050405020304" pitchFamily="18" charset="0"/>
                <a:cs typeface="Times New Roman" panose="02020603050405020304" pitchFamily="18" charset="0"/>
              </a:rPr>
              <a:t> наділила кріпацького сина не лише поетичним генієм, а й талантом художника, які ніколи не зраджували йому. Обдарований від природи, Тарас рано відчув тягу до малювання. Ще змалку крейда і вуглинка були для нього неабиякою радістю. Малював ними стіни, лави, стіл. Для Тараса Шевченка малювання стало потребою, вираженням його творчого духу. До нас дійшло близько 1200 акварелей, малюнків олійною фарбою, олівцем.</a:t>
            </a:r>
            <a:endParaRPr lang="ru-RU" sz="2800" dirty="0">
              <a:latin typeface="Times New Roman" panose="02020603050405020304" pitchFamily="18" charset="0"/>
              <a:cs typeface="Times New Roman" panose="02020603050405020304" pitchFamily="18" charset="0"/>
            </a:endParaRPr>
          </a:p>
          <a:p>
            <a:pPr marL="0" indent="0">
              <a:buNone/>
            </a:pPr>
            <a:r>
              <a:rPr lang="uk-UA" sz="2800" dirty="0">
                <a:latin typeface="Times New Roman" panose="02020603050405020304" pitchFamily="18" charset="0"/>
                <a:cs typeface="Times New Roman" panose="02020603050405020304" pitchFamily="18" charset="0"/>
              </a:rPr>
              <a:t>Мистецька спадщина  Тараса Шевченка – 835 творів. За значні успіхи у гравюрі Шевченкові було присвоєно звання </a:t>
            </a:r>
            <a:r>
              <a:rPr lang="uk-UA" sz="2800" dirty="0" smtClean="0">
                <a:latin typeface="Times New Roman" panose="02020603050405020304" pitchFamily="18" charset="0"/>
                <a:cs typeface="Times New Roman" panose="02020603050405020304" pitchFamily="18" charset="0"/>
              </a:rPr>
              <a:t>академіка.</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074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38" y="260648"/>
            <a:ext cx="3016625" cy="2448272"/>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522" y="275493"/>
            <a:ext cx="4374161" cy="2818904"/>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47468">
            <a:off x="373729" y="3105900"/>
            <a:ext cx="3960440" cy="276921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3861048"/>
            <a:ext cx="4139952" cy="2328723"/>
          </a:xfrm>
          <a:prstGeom prst="rect">
            <a:avLst/>
          </a:prstGeom>
        </p:spPr>
      </p:pic>
    </p:spTree>
    <p:extLst>
      <p:ext uri="{BB962C8B-B14F-4D97-AF65-F5344CB8AC3E}">
        <p14:creationId xmlns:p14="http://schemas.microsoft.com/office/powerpoint/2010/main" val="115554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700" b="1" dirty="0"/>
              <a:t>4 сторінка</a:t>
            </a:r>
            <a:r>
              <a:rPr lang="ru-RU" sz="2700" dirty="0"/>
              <a:t/>
            </a:r>
            <a:br>
              <a:rPr lang="ru-RU" sz="2700" dirty="0"/>
            </a:br>
            <a:r>
              <a:rPr lang="uk-UA" sz="2700" b="1" dirty="0">
                <a:solidFill>
                  <a:srgbClr val="C00000"/>
                </a:solidFill>
              </a:rPr>
              <a:t>«Цікаво знати».</a:t>
            </a:r>
            <a:r>
              <a:rPr lang="ru-RU" dirty="0"/>
              <a:t/>
            </a:r>
            <a:br>
              <a:rPr lang="ru-RU" dirty="0"/>
            </a:br>
            <a:endParaRPr lang="ru-RU" dirty="0"/>
          </a:p>
        </p:txBody>
      </p:sp>
      <p:sp>
        <p:nvSpPr>
          <p:cNvPr id="3" name="Объект 2"/>
          <p:cNvSpPr>
            <a:spLocks noGrp="1"/>
          </p:cNvSpPr>
          <p:nvPr>
            <p:ph idx="1"/>
          </p:nvPr>
        </p:nvSpPr>
        <p:spPr>
          <a:xfrm>
            <a:off x="179512" y="692696"/>
            <a:ext cx="8435280" cy="5976664"/>
          </a:xfrm>
        </p:spPr>
        <p:txBody>
          <a:bodyPr>
            <a:normAutofit/>
          </a:bodyPr>
          <a:lstStyle/>
          <a:p>
            <a:pPr marL="0" indent="0">
              <a:buNone/>
            </a:pPr>
            <a:r>
              <a:rPr lang="uk-UA" dirty="0"/>
              <a:t> </a:t>
            </a:r>
            <a:r>
              <a:rPr lang="ru-RU" dirty="0" smtClean="0"/>
              <a:t>   </a:t>
            </a:r>
            <a:r>
              <a:rPr lang="uk-UA" sz="1400" dirty="0" smtClean="0">
                <a:solidFill>
                  <a:srgbClr val="002060"/>
                </a:solidFill>
              </a:rPr>
              <a:t>Пісні </a:t>
            </a:r>
            <a:r>
              <a:rPr lang="uk-UA" sz="1400" dirty="0">
                <a:solidFill>
                  <a:srgbClr val="002060"/>
                </a:solidFill>
              </a:rPr>
              <a:t>«Заповіт» і «Реве та </a:t>
            </a:r>
            <a:r>
              <a:rPr lang="uk-UA" sz="1400" dirty="0" smtClean="0">
                <a:solidFill>
                  <a:srgbClr val="002060"/>
                </a:solidFill>
              </a:rPr>
              <a:t>стогне»</a:t>
            </a:r>
            <a:r>
              <a:rPr lang="ru-RU" sz="1400" dirty="0">
                <a:solidFill>
                  <a:srgbClr val="002060"/>
                </a:solidFill>
              </a:rPr>
              <a:t> </a:t>
            </a:r>
            <a:r>
              <a:rPr lang="uk-UA" sz="1400" dirty="0" smtClean="0">
                <a:solidFill>
                  <a:srgbClr val="002060"/>
                </a:solidFill>
              </a:rPr>
              <a:t>народ </a:t>
            </a:r>
            <a:r>
              <a:rPr lang="uk-UA" sz="1400" dirty="0">
                <a:solidFill>
                  <a:srgbClr val="002060"/>
                </a:solidFill>
              </a:rPr>
              <a:t>дуже полюбив. Коли звучать ці мелодії, люди встають, схиляють голови і співають</a:t>
            </a:r>
            <a:r>
              <a:rPr lang="uk-UA" sz="1400" dirty="0" smtClean="0">
                <a:solidFill>
                  <a:srgbClr val="002060"/>
                </a:solidFill>
              </a:rPr>
              <a:t>.</a:t>
            </a:r>
          </a:p>
          <a:p>
            <a:pPr marL="0" indent="0">
              <a:buNone/>
            </a:pPr>
            <a:endParaRPr lang="uk-UA" sz="1400" dirty="0" smtClean="0">
              <a:solidFill>
                <a:srgbClr val="002060"/>
              </a:solidFill>
            </a:endParaRPr>
          </a:p>
          <a:p>
            <a:pPr marL="0" indent="0">
              <a:buNone/>
            </a:pPr>
            <a:r>
              <a:rPr lang="uk-UA" sz="1400" dirty="0"/>
              <a:t> </a:t>
            </a:r>
            <a:r>
              <a:rPr lang="uk-UA" sz="1400" dirty="0" smtClean="0"/>
              <a:t>        </a:t>
            </a:r>
            <a:r>
              <a:rPr lang="uk-UA" sz="1400" dirty="0" smtClean="0">
                <a:solidFill>
                  <a:srgbClr val="C00000"/>
                </a:solidFill>
              </a:rPr>
              <a:t>Т.Г.Шевченко </a:t>
            </a:r>
            <a:r>
              <a:rPr lang="uk-UA" sz="1400" dirty="0">
                <a:solidFill>
                  <a:srgbClr val="C00000"/>
                </a:solidFill>
              </a:rPr>
              <a:t>повіз вербову гілочку, як символ України, із собою на заслання. І посадив її у Казахській пустелі Виросло велике дерево, яке казахи назвали «вербою Тараса». Пізніше Шевченко виростив ще 200 деревець з її гілочок. В гаю писав поет свої вірші. Це місце нагадувало йому рідну Україну</a:t>
            </a:r>
            <a:r>
              <a:rPr lang="uk-UA" sz="1400" dirty="0" smtClean="0">
                <a:solidFill>
                  <a:srgbClr val="C00000"/>
                </a:solidFill>
              </a:rPr>
              <a:t>.</a:t>
            </a:r>
          </a:p>
          <a:p>
            <a:pPr marL="0" indent="0">
              <a:buNone/>
            </a:pPr>
            <a:endParaRPr lang="uk-UA" sz="1400" dirty="0" smtClean="0">
              <a:solidFill>
                <a:srgbClr val="C00000"/>
              </a:solidFill>
            </a:endParaRPr>
          </a:p>
          <a:p>
            <a:pPr marL="0" indent="0">
              <a:buNone/>
            </a:pPr>
            <a:endParaRPr lang="uk-UA" sz="1400" dirty="0" smtClean="0">
              <a:solidFill>
                <a:srgbClr val="C00000"/>
              </a:solidFill>
            </a:endParaRPr>
          </a:p>
          <a:p>
            <a:pPr marL="0" indent="0">
              <a:buNone/>
            </a:pPr>
            <a:endParaRPr lang="uk-UA" sz="1400" dirty="0" smtClean="0">
              <a:solidFill>
                <a:srgbClr val="C00000"/>
              </a:solidFill>
            </a:endParaRPr>
          </a:p>
          <a:p>
            <a:pPr marL="0" indent="0">
              <a:buNone/>
            </a:pPr>
            <a:endParaRPr lang="uk-UA" sz="1400" dirty="0" smtClean="0">
              <a:solidFill>
                <a:srgbClr val="C00000"/>
              </a:solidFill>
            </a:endParaRPr>
          </a:p>
          <a:p>
            <a:pPr marL="0" indent="0">
              <a:buNone/>
            </a:pPr>
            <a:endParaRPr lang="uk-UA" sz="1400" dirty="0" smtClean="0">
              <a:solidFill>
                <a:srgbClr val="C00000"/>
              </a:solidFill>
            </a:endParaRPr>
          </a:p>
          <a:p>
            <a:pPr marL="0" indent="0">
              <a:buNone/>
            </a:pPr>
            <a:endParaRPr lang="uk-UA" sz="1400" dirty="0" smtClean="0">
              <a:solidFill>
                <a:srgbClr val="7030A0"/>
              </a:solidFill>
            </a:endParaRPr>
          </a:p>
          <a:p>
            <a:pPr marL="0" indent="0">
              <a:buNone/>
            </a:pPr>
            <a:endParaRPr lang="uk-UA" sz="1400" dirty="0" smtClean="0">
              <a:solidFill>
                <a:srgbClr val="7030A0"/>
              </a:solidFill>
            </a:endParaRPr>
          </a:p>
          <a:p>
            <a:pPr marL="0" indent="0">
              <a:buNone/>
            </a:pPr>
            <a:r>
              <a:rPr lang="uk-UA" sz="1400" dirty="0" smtClean="0"/>
              <a:t>          У </a:t>
            </a:r>
            <a:r>
              <a:rPr lang="uk-UA" sz="1400" dirty="0"/>
              <a:t>Т.Г.Шевченка було багато мрій, він хотів створити підручник українською мовою. Але видав лише «</a:t>
            </a:r>
            <a:r>
              <a:rPr lang="uk-UA" sz="1400" dirty="0" err="1"/>
              <a:t>Букварь</a:t>
            </a:r>
            <a:r>
              <a:rPr lang="uk-UA" sz="1400" dirty="0"/>
              <a:t> </a:t>
            </a:r>
            <a:r>
              <a:rPr lang="uk-UA" sz="1400" dirty="0" err="1"/>
              <a:t>южноруський</a:t>
            </a:r>
            <a:r>
              <a:rPr lang="uk-UA" sz="1400" dirty="0"/>
              <a:t>». </a:t>
            </a:r>
            <a:r>
              <a:rPr lang="uk-UA" sz="1400" dirty="0" smtClean="0"/>
              <a:t>За </a:t>
            </a:r>
            <a:r>
              <a:rPr lang="uk-UA" sz="1400" dirty="0"/>
              <a:t>цією книжкою навчався бідний покріпачений народ. </a:t>
            </a:r>
            <a:endParaRPr lang="ru-RU" sz="1400" dirty="0"/>
          </a:p>
          <a:p>
            <a:pPr marL="0" indent="0">
              <a:buNone/>
            </a:pPr>
            <a:r>
              <a:rPr lang="uk-UA" sz="1400" dirty="0"/>
              <a:t>Це була перша і єдина книжка, яку Шевченко видав за свої гроші. Коштувала вона 3 копійки. За нею вчилися читати.</a:t>
            </a:r>
            <a:endParaRPr lang="ru-RU" sz="1400" dirty="0"/>
          </a:p>
          <a:p>
            <a:pPr marL="0" indent="0">
              <a:buNone/>
            </a:pPr>
            <a:endParaRPr lang="ru-RU" dirty="0"/>
          </a:p>
        </p:txBody>
      </p:sp>
      <p:pic>
        <p:nvPicPr>
          <p:cNvPr id="1027" name="Picture 3" descr="C:\Users\User\Desktop\3235s_Russia_200122\unnamed.jpg"/>
          <p:cNvPicPr>
            <a:picLocks noChangeAspect="1" noChangeArrowheads="1"/>
          </p:cNvPicPr>
          <p:nvPr/>
        </p:nvPicPr>
        <p:blipFill>
          <a:blip r:embed="rId2" cstate="print"/>
          <a:srcRect/>
          <a:stretch>
            <a:fillRect/>
          </a:stretch>
        </p:blipFill>
        <p:spPr bwMode="auto">
          <a:xfrm>
            <a:off x="1115616" y="2348880"/>
            <a:ext cx="2117750" cy="1584176"/>
          </a:xfrm>
          <a:prstGeom prst="rect">
            <a:avLst/>
          </a:prstGeom>
          <a:noFill/>
        </p:spPr>
      </p:pic>
      <p:pic>
        <p:nvPicPr>
          <p:cNvPr id="1028" name="Picture 4" descr="C:\Users\User\Desktop\3235s_Russia_200122\29361996_original.jpg"/>
          <p:cNvPicPr>
            <a:picLocks noChangeAspect="1" noChangeArrowheads="1"/>
          </p:cNvPicPr>
          <p:nvPr/>
        </p:nvPicPr>
        <p:blipFill>
          <a:blip r:embed="rId3" cstate="print"/>
          <a:srcRect/>
          <a:stretch>
            <a:fillRect/>
          </a:stretch>
        </p:blipFill>
        <p:spPr bwMode="auto">
          <a:xfrm rot="19922835">
            <a:off x="4453168" y="5100833"/>
            <a:ext cx="1489861" cy="2014460"/>
          </a:xfrm>
          <a:prstGeom prst="rect">
            <a:avLst/>
          </a:prstGeom>
          <a:noFill/>
        </p:spPr>
      </p:pic>
    </p:spTree>
    <p:extLst>
      <p:ext uri="{BB962C8B-B14F-4D97-AF65-F5344CB8AC3E}">
        <p14:creationId xmlns:p14="http://schemas.microsoft.com/office/powerpoint/2010/main" val="76216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291264" cy="3240360"/>
          </a:xfrm>
        </p:spPr>
        <p:txBody>
          <a:bodyPr>
            <a:normAutofit fontScale="90000"/>
          </a:bodyPr>
          <a:lstStyle/>
          <a:p>
            <a:pPr algn="l"/>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Поезію</a:t>
            </a:r>
            <a:r>
              <a:rPr lang="ru-RU" sz="2000" dirty="0" smtClean="0">
                <a:latin typeface="Times New Roman" pitchFamily="18" charset="0"/>
                <a:cs typeface="Times New Roman" pitchFamily="18" charset="0"/>
              </a:rPr>
              <a:t> Т.Г. </a:t>
            </a:r>
            <a:r>
              <a:rPr lang="ru-RU" sz="2000" dirty="0" err="1" smtClean="0">
                <a:latin typeface="Times New Roman" pitchFamily="18" charset="0"/>
                <a:cs typeface="Times New Roman" pitchFamily="18" charset="0"/>
              </a:rPr>
              <a:t>Шевченка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перекладено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більш</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ніж</a:t>
            </a:r>
            <a:r>
              <a:rPr lang="ru-RU" sz="2000" dirty="0" smtClean="0">
                <a:latin typeface="Times New Roman" pitchFamily="18" charset="0"/>
                <a:cs typeface="Times New Roman" pitchFamily="18" charset="0"/>
              </a:rPr>
              <a:t> ста </a:t>
            </a:r>
            <a:r>
              <a:rPr lang="ru-RU" sz="2000" dirty="0" err="1" smtClean="0">
                <a:latin typeface="Times New Roman" pitchFamily="18" charset="0"/>
                <a:cs typeface="Times New Roman" pitchFamily="18" charset="0"/>
              </a:rPr>
              <a:t>мовами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світу</a:t>
            </a:r>
            <a:r>
              <a:rPr lang="ru-RU" sz="2000" dirty="0" smtClean="0">
                <a:latin typeface="Times New Roman" pitchFamily="18" charset="0"/>
                <a:cs typeface="Times New Roman" pitchFamily="18" charset="0"/>
              </a:rPr>
              <a:t>. На </a:t>
            </a:r>
            <a:r>
              <a:rPr lang="ru-RU" sz="2000" dirty="0" err="1" smtClean="0">
                <a:latin typeface="Times New Roman" pitchFamily="18" charset="0"/>
                <a:cs typeface="Times New Roman" pitchFamily="18" charset="0"/>
              </a:rPr>
              <a:t>території</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від</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Бразилії</a:t>
            </a:r>
            <a:r>
              <a:rPr lang="ru-RU" sz="2000" dirty="0" smtClean="0">
                <a:latin typeface="Times New Roman" pitchFamily="18" charset="0"/>
                <a:cs typeface="Times New Roman" pitchFamily="18" charset="0"/>
              </a:rPr>
              <a:t> до Китаю </a:t>
            </a:r>
            <a:r>
              <a:rPr lang="ru-RU" sz="2000" dirty="0" err="1" smtClean="0">
                <a:latin typeface="Times New Roman" pitchFamily="18" charset="0"/>
                <a:cs typeface="Times New Roman" pitchFamily="18" charset="0"/>
              </a:rPr>
              <a:t>встановлено</a:t>
            </a:r>
            <a:r>
              <a:rPr lang="ru-RU" sz="2000" dirty="0" smtClean="0">
                <a:latin typeface="Times New Roman" pitchFamily="18" charset="0"/>
                <a:cs typeface="Times New Roman" pitchFamily="18" charset="0"/>
              </a:rPr>
              <a:t> 1384 </a:t>
            </a:r>
            <a:r>
              <a:rPr lang="ru-RU" sz="2000" dirty="0" err="1" smtClean="0">
                <a:latin typeface="Times New Roman" pitchFamily="18" charset="0"/>
                <a:cs typeface="Times New Roman" pitchFamily="18" charset="0"/>
              </a:rPr>
              <a:t>пам</a:t>
            </a:r>
            <a:r>
              <a:rPr lang="ru-RU" sz="2000" dirty="0" smtClean="0">
                <a:latin typeface="Times New Roman" pitchFamily="18" charset="0"/>
                <a:cs typeface="Times New Roman" pitchFamily="18" charset="0"/>
              </a:rPr>
              <a:t>»</a:t>
            </a:r>
            <a:r>
              <a:rPr lang="ru-RU" sz="2000" dirty="0" err="1" smtClean="0">
                <a:latin typeface="Times New Roman" pitchFamily="18" charset="0"/>
                <a:cs typeface="Times New Roman" pitchFamily="18" charset="0"/>
              </a:rPr>
              <a:t>ятники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Кобзареві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Більшість</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a:t>
            </a:r>
            <a:r>
              <a:rPr lang="ru-RU" sz="2000" dirty="0" smtClean="0">
                <a:latin typeface="Times New Roman" pitchFamily="18" charset="0"/>
                <a:cs typeface="Times New Roman" pitchFamily="18" charset="0"/>
              </a:rPr>
              <a:t> них – 1256 – </a:t>
            </a:r>
            <a:r>
              <a:rPr lang="ru-RU" sz="2000" dirty="0" err="1" smtClean="0">
                <a:latin typeface="Times New Roman" pitchFamily="18" charset="0"/>
                <a:cs typeface="Times New Roman" pitchFamily="18" charset="0"/>
              </a:rPr>
              <a:t>розташовані</a:t>
            </a:r>
            <a:r>
              <a:rPr lang="ru-RU" sz="2000" dirty="0" smtClean="0">
                <a:latin typeface="Times New Roman" pitchFamily="18" charset="0"/>
                <a:cs typeface="Times New Roman" pitchFamily="18" charset="0"/>
              </a:rPr>
              <a:t> на </a:t>
            </a:r>
            <a:r>
              <a:rPr lang="ru-RU" sz="2000" dirty="0" err="1" smtClean="0">
                <a:latin typeface="Times New Roman" pitchFamily="18" charset="0"/>
                <a:cs typeface="Times New Roman" pitchFamily="18" charset="0"/>
              </a:rPr>
              <a:t>території</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України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майже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півтори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сотні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розмістилось</a:t>
            </a:r>
            <a:r>
              <a:rPr lang="ru-RU" sz="2000" dirty="0" smtClean="0">
                <a:latin typeface="Times New Roman" pitchFamily="18" charset="0"/>
                <a:cs typeface="Times New Roman" pitchFamily="18" charset="0"/>
              </a:rPr>
              <a:t> у 35 </a:t>
            </a:r>
            <a:r>
              <a:rPr lang="ru-RU" sz="2000" dirty="0" err="1" smtClean="0">
                <a:latin typeface="Times New Roman" pitchFamily="18" charset="0"/>
                <a:cs typeface="Times New Roman" pitchFamily="18" charset="0"/>
              </a:rPr>
              <a:t>країнах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світу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Нині</a:t>
            </a:r>
            <a:r>
              <a:rPr lang="ru-RU" sz="2000" dirty="0" smtClean="0">
                <a:latin typeface="Times New Roman" pitchFamily="18" charset="0"/>
                <a:cs typeface="Times New Roman" pitchFamily="18" charset="0"/>
              </a:rPr>
              <a:t> в </a:t>
            </a:r>
            <a:r>
              <a:rPr lang="ru-RU" sz="2000" dirty="0" err="1" smtClean="0">
                <a:latin typeface="Times New Roman" pitchFamily="18" charset="0"/>
                <a:cs typeface="Times New Roman" pitchFamily="18" charset="0"/>
              </a:rPr>
              <a:t>Україні</a:t>
            </a:r>
            <a:r>
              <a:rPr lang="ru-RU" sz="2000" dirty="0" smtClean="0">
                <a:latin typeface="Times New Roman" pitchFamily="18" charset="0"/>
                <a:cs typeface="Times New Roman" pitchFamily="18" charset="0"/>
              </a:rPr>
              <a:t> 164 </a:t>
            </a:r>
            <a:r>
              <a:rPr lang="ru-RU" sz="2000" dirty="0" err="1" smtClean="0">
                <a:latin typeface="Times New Roman" pitchFamily="18" charset="0"/>
                <a:cs typeface="Times New Roman" pitchFamily="18" charset="0"/>
              </a:rPr>
              <a:t>населені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пункти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названі</a:t>
            </a:r>
            <a:r>
              <a:rPr lang="ru-RU" sz="2000" dirty="0" smtClean="0">
                <a:latin typeface="Times New Roman" pitchFamily="18" charset="0"/>
                <a:cs typeface="Times New Roman" pitchFamily="18" charset="0"/>
              </a:rPr>
              <a:t> на честь Тараса </a:t>
            </a:r>
            <a:r>
              <a:rPr lang="ru-RU" sz="2000" dirty="0" err="1" smtClean="0">
                <a:latin typeface="Times New Roman" pitchFamily="18" charset="0"/>
                <a:cs typeface="Times New Roman" pitchFamily="18" charset="0"/>
              </a:rPr>
              <a:t>Шевченка</a:t>
            </a:r>
            <a:r>
              <a:rPr lang="ru-RU" sz="2000" dirty="0" smtClean="0">
                <a:latin typeface="Times New Roman" pitchFamily="18" charset="0"/>
                <a:cs typeface="Times New Roman" pitchFamily="18" charset="0"/>
              </a:rPr>
              <a:t>.</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Цікаво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що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найменша</a:t>
            </a:r>
            <a:r>
              <a:rPr lang="ru-RU" sz="2000" dirty="0" smtClean="0">
                <a:latin typeface="Times New Roman" pitchFamily="18" charset="0"/>
                <a:cs typeface="Times New Roman" pitchFamily="18" charset="0"/>
              </a:rPr>
              <a:t> на </a:t>
            </a:r>
            <a:r>
              <a:rPr lang="ru-RU" sz="2000" dirty="0" err="1" smtClean="0">
                <a:latin typeface="Times New Roman" pitchFamily="18" charset="0"/>
                <a:cs typeface="Times New Roman" pitchFamily="18" charset="0"/>
              </a:rPr>
              <a:t>земній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кулі</a:t>
            </a:r>
            <a:r>
              <a:rPr lang="ru-RU" sz="2000" dirty="0" smtClean="0">
                <a:latin typeface="Times New Roman" pitchFamily="18" charset="0"/>
                <a:cs typeface="Times New Roman" pitchFamily="18" charset="0"/>
              </a:rPr>
              <a:t> книга - </a:t>
            </a:r>
            <a:r>
              <a:rPr lang="ru-RU" sz="2000" dirty="0" err="1" smtClean="0">
                <a:latin typeface="Times New Roman" pitchFamily="18" charset="0"/>
                <a:cs typeface="Times New Roman" pitchFamily="18" charset="0"/>
              </a:rPr>
              <a:t>українська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її</a:t>
            </a:r>
            <a:r>
              <a:rPr lang="ru-RU" sz="2000" dirty="0" smtClean="0">
                <a:latin typeface="Times New Roman" pitchFamily="18" charset="0"/>
                <a:cs typeface="Times New Roman" pitchFamily="18" charset="0"/>
              </a:rPr>
              <a:t> створив </a:t>
            </a:r>
            <a:r>
              <a:rPr lang="ru-RU" sz="2000" dirty="0" err="1" smtClean="0">
                <a:latin typeface="Times New Roman" pitchFamily="18" charset="0"/>
                <a:cs typeface="Times New Roman" pitchFamily="18" charset="0"/>
              </a:rPr>
              <a:t>київський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майстер</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Микола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Сядристий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його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Кобзар</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скріплений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звичайною</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павутиною</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має</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розмір</a:t>
            </a:r>
            <a:r>
              <a:rPr lang="ru-RU" sz="2000" dirty="0" smtClean="0">
                <a:latin typeface="Times New Roman" pitchFamily="18" charset="0"/>
                <a:cs typeface="Times New Roman" pitchFamily="18" charset="0"/>
              </a:rPr>
              <a:t> 0,6 кв. мм. </a:t>
            </a:r>
            <a:r>
              <a:rPr lang="ru-RU" sz="2000" dirty="0" err="1" smtClean="0">
                <a:latin typeface="Times New Roman" pitchFamily="18" charset="0"/>
                <a:cs typeface="Times New Roman" pitchFamily="18" charset="0"/>
              </a:rPr>
              <a:t>Тобто</a:t>
            </a:r>
            <a:r>
              <a:rPr lang="ru-RU" sz="2000" dirty="0" smtClean="0">
                <a:latin typeface="Times New Roman" pitchFamily="18" charset="0"/>
                <a:cs typeface="Times New Roman" pitchFamily="18" charset="0"/>
              </a:rPr>
              <a:t>, у маковому </a:t>
            </a:r>
            <a:r>
              <a:rPr lang="ru-RU" sz="2000" dirty="0" err="1" smtClean="0">
                <a:latin typeface="Times New Roman" pitchFamily="18" charset="0"/>
                <a:cs typeface="Times New Roman" pitchFamily="18" charset="0"/>
              </a:rPr>
              <a:t>зернятку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може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вміститися</a:t>
            </a:r>
            <a:r>
              <a:rPr lang="ru-RU" sz="2000" dirty="0" smtClean="0">
                <a:latin typeface="Times New Roman" pitchFamily="18" charset="0"/>
                <a:cs typeface="Times New Roman" pitchFamily="18" charset="0"/>
              </a:rPr>
              <a:t> три </a:t>
            </a:r>
            <a:r>
              <a:rPr lang="ru-RU" sz="2000" dirty="0" err="1" smtClean="0">
                <a:latin typeface="Times New Roman" pitchFamily="18" charset="0"/>
                <a:cs typeface="Times New Roman" pitchFamily="18" charset="0"/>
              </a:rPr>
              <a:t>такі</a:t>
            </a:r>
            <a:r>
              <a:rPr lang="ru-RU" sz="2000" dirty="0" smtClean="0">
                <a:latin typeface="Times New Roman" pitchFamily="18" charset="0"/>
                <a:cs typeface="Times New Roman" pitchFamily="18" charset="0"/>
              </a:rPr>
              <a:t> книжечки. </a:t>
            </a:r>
            <a:r>
              <a:rPr lang="ru-RU" sz="2000" dirty="0" err="1" smtClean="0">
                <a:latin typeface="Times New Roman" pitchFamily="18" charset="0"/>
                <a:cs typeface="Times New Roman" pitchFamily="18" charset="0"/>
              </a:rPr>
              <a:t>Незважаючи</a:t>
            </a:r>
            <a:r>
              <a:rPr lang="ru-RU" sz="2000" dirty="0" smtClean="0">
                <a:latin typeface="Times New Roman" pitchFamily="18" charset="0"/>
                <a:cs typeface="Times New Roman" pitchFamily="18" charset="0"/>
              </a:rPr>
              <a:t> на </a:t>
            </a:r>
            <a:r>
              <a:rPr lang="ru-RU" sz="2000" dirty="0" err="1" smtClean="0">
                <a:latin typeface="Times New Roman" pitchFamily="18" charset="0"/>
                <a:cs typeface="Times New Roman" pitchFamily="18" charset="0"/>
              </a:rPr>
              <a:t>мікроскопічну</a:t>
            </a:r>
            <a:r>
              <a:rPr lang="ru-RU" sz="2000" dirty="0" smtClean="0">
                <a:latin typeface="Times New Roman" pitchFamily="18" charset="0"/>
                <a:cs typeface="Times New Roman" pitchFamily="18" charset="0"/>
              </a:rPr>
              <a:t> величину, на </a:t>
            </a:r>
            <a:r>
              <a:rPr lang="ru-RU" sz="2000" dirty="0" err="1" smtClean="0">
                <a:latin typeface="Times New Roman" pitchFamily="18" charset="0"/>
                <a:cs typeface="Times New Roman" pitchFamily="18" charset="0"/>
              </a:rPr>
              <a:t>сторінках</a:t>
            </a:r>
            <a:r>
              <a:rPr lang="ru-RU" sz="2000" dirty="0" smtClean="0">
                <a:latin typeface="Times New Roman" pitchFamily="18" charset="0"/>
                <a:cs typeface="Times New Roman" pitchFamily="18" charset="0"/>
              </a:rPr>
              <a:t> «Кобзаря», </a:t>
            </a:r>
            <a:r>
              <a:rPr lang="ru-RU" sz="2000" dirty="0" err="1" smtClean="0">
                <a:latin typeface="Times New Roman" pitchFamily="18" charset="0"/>
                <a:cs typeface="Times New Roman" pitchFamily="18" charset="0"/>
              </a:rPr>
              <a:t>ніде</a:t>
            </a:r>
            <a:r>
              <a:rPr lang="ru-RU" sz="2000" dirty="0" smtClean="0">
                <a:latin typeface="Times New Roman" pitchFamily="18" charset="0"/>
                <a:cs typeface="Times New Roman" pitchFamily="18" charset="0"/>
              </a:rPr>
              <a:t> не </a:t>
            </a:r>
            <a:r>
              <a:rPr lang="ru-RU" sz="2000" dirty="0" err="1" smtClean="0">
                <a:latin typeface="Times New Roman" pitchFamily="18" charset="0"/>
                <a:cs typeface="Times New Roman" pitchFamily="18" charset="0"/>
              </a:rPr>
              <a:t>порушене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розміщення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віршів</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немає</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жодного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перенесення</a:t>
            </a:r>
            <a:r>
              <a:rPr lang="ru-RU" sz="2000" dirty="0" smtClean="0">
                <a:latin typeface="Times New Roman" pitchFamily="18" charset="0"/>
                <a:cs typeface="Times New Roman" pitchFamily="18" charset="0"/>
              </a:rPr>
              <a:t> рядка. У </a:t>
            </a:r>
            <a:r>
              <a:rPr lang="ru-RU" sz="2000" dirty="0" err="1" smtClean="0">
                <a:latin typeface="Times New Roman" pitchFamily="18" charset="0"/>
                <a:cs typeface="Times New Roman" pitchFamily="18" charset="0"/>
              </a:rPr>
              <a:t>книжці</a:t>
            </a:r>
            <a:r>
              <a:rPr lang="ru-RU" sz="2000" dirty="0" smtClean="0">
                <a:latin typeface="Times New Roman" pitchFamily="18" charset="0"/>
                <a:cs typeface="Times New Roman" pitchFamily="18" charset="0"/>
              </a:rPr>
              <a:t> – 12 </a:t>
            </a:r>
            <a:r>
              <a:rPr lang="ru-RU" sz="2000" dirty="0" err="1" smtClean="0">
                <a:latin typeface="Times New Roman" pitchFamily="18" charset="0"/>
                <a:cs typeface="Times New Roman" pitchFamily="18" charset="0"/>
              </a:rPr>
              <a:t>сторінок</a:t>
            </a:r>
            <a:r>
              <a:rPr lang="ru-RU" sz="2000" dirty="0" smtClean="0">
                <a:latin typeface="Times New Roman" pitchFamily="18" charset="0"/>
                <a:cs typeface="Times New Roman" pitchFamily="18" charset="0"/>
              </a:rPr>
              <a:t>, на </a:t>
            </a:r>
            <a:r>
              <a:rPr lang="ru-RU" sz="2000" dirty="0" err="1" smtClean="0">
                <a:latin typeface="Times New Roman" pitchFamily="18" charset="0"/>
                <a:cs typeface="Times New Roman" pitchFamily="18" charset="0"/>
              </a:rPr>
              <a:t>кожній</a:t>
            </a:r>
            <a:r>
              <a:rPr lang="ru-RU" sz="2000" dirty="0" smtClean="0">
                <a:latin typeface="Times New Roman" pitchFamily="18" charset="0"/>
                <a:cs typeface="Times New Roman" pitchFamily="18" charset="0"/>
              </a:rPr>
              <a:t> – 8 </a:t>
            </a:r>
            <a:r>
              <a:rPr lang="ru-RU" sz="2000" dirty="0" err="1" smtClean="0">
                <a:latin typeface="Times New Roman" pitchFamily="18" charset="0"/>
                <a:cs typeface="Times New Roman" pitchFamily="18" charset="0"/>
              </a:rPr>
              <a:t>віршованих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рядків</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Дві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сторінки</a:t>
            </a:r>
            <a:r>
              <a:rPr lang="ru-RU" sz="2000" dirty="0" smtClean="0">
                <a:latin typeface="Times New Roman" pitchFamily="18" charset="0"/>
                <a:cs typeface="Times New Roman" pitchFamily="18" charset="0"/>
              </a:rPr>
              <a:t> – </a:t>
            </a:r>
            <a:r>
              <a:rPr lang="ru-RU" sz="2000" dirty="0" err="1" smtClean="0">
                <a:latin typeface="Times New Roman" pitchFamily="18" charset="0"/>
                <a:cs typeface="Times New Roman" pitchFamily="18" charset="0"/>
              </a:rPr>
              <a:t>з</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ілюстраціями</a:t>
            </a:r>
            <a:r>
              <a:rPr lang="ru-RU" sz="2000" dirty="0" smtClean="0">
                <a:latin typeface="Times New Roman" pitchFamily="18" charset="0"/>
                <a:cs typeface="Times New Roman" pitchFamily="18" charset="0"/>
              </a:rPr>
              <a:t>: портрет Т.Г. </a:t>
            </a:r>
            <a:r>
              <a:rPr lang="ru-RU" sz="2000" dirty="0" err="1" smtClean="0">
                <a:latin typeface="Times New Roman" pitchFamily="18" charset="0"/>
                <a:cs typeface="Times New Roman" pitchFamily="18" charset="0"/>
              </a:rPr>
              <a:t>Шевченка</a:t>
            </a:r>
            <a:r>
              <a:rPr lang="ru-RU" sz="2000" dirty="0" smtClean="0">
                <a:latin typeface="Times New Roman" pitchFamily="18" charset="0"/>
                <a:cs typeface="Times New Roman" pitchFamily="18" charset="0"/>
              </a:rPr>
              <a:t> та </a:t>
            </a:r>
            <a:r>
              <a:rPr lang="ru-RU" sz="2000" dirty="0" err="1" smtClean="0">
                <a:latin typeface="Times New Roman" pitchFamily="18" charset="0"/>
                <a:cs typeface="Times New Roman" pitchFamily="18" charset="0"/>
              </a:rPr>
              <a:t>копія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малюнка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Батькова</a:t>
            </a:r>
            <a:r>
              <a:rPr lang="ru-RU" sz="2000" dirty="0" smtClean="0">
                <a:latin typeface="Times New Roman" pitchFamily="18" charset="0"/>
                <a:cs typeface="Times New Roman" pitchFamily="18" charset="0"/>
              </a:rPr>
              <a:t> хата».</a:t>
            </a:r>
            <a:br>
              <a:rPr lang="ru-RU" sz="2000" dirty="0" smtClean="0">
                <a:latin typeface="Times New Roman" pitchFamily="18" charset="0"/>
                <a:cs typeface="Times New Roman" pitchFamily="18" charset="0"/>
              </a:rPr>
            </a:br>
            <a:r>
              <a:rPr lang="ru-RU" sz="2000" dirty="0" err="1" smtClean="0">
                <a:latin typeface="Times New Roman" pitchFamily="18" charset="0"/>
                <a:cs typeface="Times New Roman" pitchFamily="18" charset="0"/>
              </a:rPr>
              <a:t>Сторінка</a:t>
            </a:r>
            <a:r>
              <a:rPr lang="ru-RU" sz="2000" dirty="0" smtClean="0">
                <a:latin typeface="Times New Roman" pitchFamily="18" charset="0"/>
                <a:cs typeface="Times New Roman" pitchFamily="18" charset="0"/>
              </a:rPr>
              <a:t> книжки </a:t>
            </a:r>
            <a:r>
              <a:rPr lang="ru-RU" sz="2000" dirty="0" err="1" smtClean="0">
                <a:latin typeface="Times New Roman" pitchFamily="18" charset="0"/>
                <a:cs typeface="Times New Roman" pitchFamily="18" charset="0"/>
              </a:rPr>
              <a:t>вдвічі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тонша</a:t>
            </a:r>
            <a:r>
              <a:rPr lang="ru-RU" sz="2000" dirty="0" smtClean="0">
                <a:latin typeface="Times New Roman" pitchFamily="18" charset="0"/>
                <a:cs typeface="Times New Roman" pitchFamily="18" charset="0"/>
              </a:rPr>
              <a:t> за </a:t>
            </a:r>
            <a:r>
              <a:rPr lang="ru-RU" sz="2000" dirty="0" err="1" smtClean="0">
                <a:latin typeface="Times New Roman" pitchFamily="18" charset="0"/>
                <a:cs typeface="Times New Roman" pitchFamily="18" charset="0"/>
              </a:rPr>
              <a:t>цигарковий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папір</a:t>
            </a:r>
            <a:r>
              <a:rPr lang="ru-RU" sz="2000" dirty="0" smtClean="0">
                <a:latin typeface="Times New Roman" pitchFamily="18" charset="0"/>
                <a:cs typeface="Times New Roman" pitchFamily="18" charset="0"/>
              </a:rPr>
              <a:t>. Вона </a:t>
            </a:r>
            <a:r>
              <a:rPr lang="ru-RU" sz="2000" dirty="0" err="1" smtClean="0">
                <a:latin typeface="Times New Roman" pitchFamily="18" charset="0"/>
                <a:cs typeface="Times New Roman" pitchFamily="18" charset="0"/>
              </a:rPr>
              <a:t>виготовлялася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білої</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фарби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якою</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покривають</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ялинкові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іграшки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оскільки</a:t>
            </a:r>
            <a:r>
              <a:rPr lang="ru-RU" sz="2000" dirty="0" smtClean="0">
                <a:latin typeface="Times New Roman" pitchFamily="18" charset="0"/>
                <a:cs typeface="Times New Roman" pitchFamily="18" charset="0"/>
              </a:rPr>
              <a:t> будь – </a:t>
            </a:r>
            <a:r>
              <a:rPr lang="ru-RU" sz="2000" dirty="0" err="1" smtClean="0">
                <a:latin typeface="Times New Roman" pitchFamily="18" charset="0"/>
                <a:cs typeface="Times New Roman" pitchFamily="18" charset="0"/>
              </a:rPr>
              <a:t>який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папір</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надто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грубий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Перегортати</a:t>
            </a:r>
            <a:r>
              <a:rPr lang="ru-RU" sz="2000" dirty="0" smtClean="0">
                <a:latin typeface="Times New Roman" pitchFamily="18" charset="0"/>
                <a:cs typeface="Times New Roman" pitchFamily="18" charset="0"/>
              </a:rPr>
              <a:t> книгу </a:t>
            </a:r>
            <a:r>
              <a:rPr lang="ru-RU" sz="2000" dirty="0" err="1" smtClean="0">
                <a:latin typeface="Times New Roman" pitchFamily="18" charset="0"/>
                <a:cs typeface="Times New Roman" pitchFamily="18" charset="0"/>
              </a:rPr>
              <a:t>можна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кінчиком</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загостреної</a:t>
            </a:r>
            <a:r>
              <a:rPr lang="ru-RU" sz="2000" dirty="0" smtClean="0">
                <a:latin typeface="Times New Roman" pitchFamily="18" charset="0"/>
                <a:cs typeface="Times New Roman" pitchFamily="18" charset="0"/>
              </a:rPr>
              <a:t> волосинки, а </a:t>
            </a:r>
            <a:r>
              <a:rPr lang="ru-RU" sz="2000" dirty="0" err="1" smtClean="0">
                <a:latin typeface="Times New Roman" pitchFamily="18" charset="0"/>
                <a:cs typeface="Times New Roman" pitchFamily="18" charset="0"/>
              </a:rPr>
              <a:t>прочитати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лише</a:t>
            </a:r>
            <a:r>
              <a:rPr lang="ru-RU" sz="2000" dirty="0" smtClean="0">
                <a:latin typeface="Times New Roman" pitchFamily="18" charset="0"/>
                <a:cs typeface="Times New Roman" pitchFamily="18" charset="0"/>
              </a:rPr>
              <a:t> за </a:t>
            </a:r>
            <a:r>
              <a:rPr lang="ru-RU" sz="2000" dirty="0" err="1" smtClean="0">
                <a:latin typeface="Times New Roman" pitchFamily="18" charset="0"/>
                <a:cs typeface="Times New Roman" pitchFamily="18" charset="0"/>
              </a:rPr>
              <a:t>допомогою</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мікроскопа</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9639"/>
          <a:stretch>
            <a:fillRect/>
          </a:stretch>
        </p:blipFill>
        <p:spPr bwMode="auto">
          <a:xfrm>
            <a:off x="152400" y="228600"/>
            <a:ext cx="2139950" cy="2667000"/>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752600"/>
            <a:ext cx="2219325" cy="2743200"/>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3886200"/>
            <a:ext cx="1900238" cy="2514600"/>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5200" y="1295400"/>
            <a:ext cx="1625600" cy="2438400"/>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9475" y="2971800"/>
            <a:ext cx="2057400" cy="2819400"/>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4038600"/>
            <a:ext cx="1490663" cy="2514600"/>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1800" y="228600"/>
            <a:ext cx="1930400" cy="3048000"/>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7" name="Text Box 9"/>
          <p:cNvSpPr txBox="1">
            <a:spLocks noChangeArrowheads="1"/>
          </p:cNvSpPr>
          <p:nvPr/>
        </p:nvSpPr>
        <p:spPr bwMode="auto">
          <a:xfrm>
            <a:off x="2938463" y="173038"/>
            <a:ext cx="34178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uk-UA" altLang="ru-RU" b="1">
                <a:solidFill>
                  <a:srgbClr val="000066"/>
                </a:solidFill>
                <a:latin typeface="Monotype Corsiva" panose="03010101010201010101" pitchFamily="66" charset="0"/>
              </a:rPr>
              <a:t>Твори Т.Шевченка </a:t>
            </a:r>
          </a:p>
          <a:p>
            <a:pPr algn="ctr" eaLnBrk="1" hangingPunct="1">
              <a:spcBef>
                <a:spcPct val="0"/>
              </a:spcBef>
              <a:buClrTx/>
              <a:buFontTx/>
              <a:buNone/>
            </a:pPr>
            <a:r>
              <a:rPr lang="uk-UA" altLang="ru-RU" b="1">
                <a:solidFill>
                  <a:srgbClr val="000066"/>
                </a:solidFill>
                <a:latin typeface="Monotype Corsiva" panose="03010101010201010101" pitchFamily="66" charset="0"/>
              </a:rPr>
              <a:t>мовами світу</a:t>
            </a:r>
            <a:endParaRPr lang="ru-RU" altLang="ru-RU" b="1">
              <a:solidFill>
                <a:srgbClr val="000066"/>
              </a:solidFill>
              <a:latin typeface="Monotype Corsiva" panose="03010101010201010101" pitchFamily="66" charset="0"/>
            </a:endParaRPr>
          </a:p>
        </p:txBody>
      </p:sp>
    </p:spTree>
    <p:extLst>
      <p:ext uri="{BB962C8B-B14F-4D97-AF65-F5344CB8AC3E}">
        <p14:creationId xmlns:p14="http://schemas.microsoft.com/office/powerpoint/2010/main" val="1674634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3497"/>
                                        </p:tgtEl>
                                        <p:attrNameLst>
                                          <p:attrName>style.visibility</p:attrName>
                                        </p:attrNameLst>
                                      </p:cBhvr>
                                      <p:to>
                                        <p:strVal val="visible"/>
                                      </p:to>
                                    </p:set>
                                    <p:animEffect transition="in" filter="dissolve">
                                      <p:cBhvr>
                                        <p:cTn id="7" dur="1000"/>
                                        <p:tgtEl>
                                          <p:spTgt spid="63497"/>
                                        </p:tgtEl>
                                      </p:cBhvr>
                                    </p:animEffect>
                                  </p:childTnLst>
                                </p:cTn>
                              </p:par>
                              <p:par>
                                <p:cTn id="8" presetID="10" presetClass="entr" presetSubtype="0" fill="hold" nodeType="withEffect">
                                  <p:stCondLst>
                                    <p:cond delay="0"/>
                                  </p:stCondLst>
                                  <p:childTnLst>
                                    <p:set>
                                      <p:cBhvr>
                                        <p:cTn id="9" dur="1" fill="hold">
                                          <p:stCondLst>
                                            <p:cond delay="0"/>
                                          </p:stCondLst>
                                        </p:cTn>
                                        <p:tgtEl>
                                          <p:spTgt spid="63490"/>
                                        </p:tgtEl>
                                        <p:attrNameLst>
                                          <p:attrName>style.visibility</p:attrName>
                                        </p:attrNameLst>
                                      </p:cBhvr>
                                      <p:to>
                                        <p:strVal val="visible"/>
                                      </p:to>
                                    </p:set>
                                    <p:animEffect transition="in" filter="fade">
                                      <p:cBhvr>
                                        <p:cTn id="10" dur="2000"/>
                                        <p:tgtEl>
                                          <p:spTgt spid="63490"/>
                                        </p:tgtEl>
                                      </p:cBhvr>
                                    </p:animEffect>
                                  </p:childTnLst>
                                </p:cTn>
                              </p:par>
                              <p:par>
                                <p:cTn id="11" presetID="10" presetClass="entr" presetSubtype="0" fill="hold" nodeType="withEffect">
                                  <p:stCondLst>
                                    <p:cond delay="0"/>
                                  </p:stCondLst>
                                  <p:childTnLst>
                                    <p:set>
                                      <p:cBhvr>
                                        <p:cTn id="12" dur="1" fill="hold">
                                          <p:stCondLst>
                                            <p:cond delay="0"/>
                                          </p:stCondLst>
                                        </p:cTn>
                                        <p:tgtEl>
                                          <p:spTgt spid="63492"/>
                                        </p:tgtEl>
                                        <p:attrNameLst>
                                          <p:attrName>style.visibility</p:attrName>
                                        </p:attrNameLst>
                                      </p:cBhvr>
                                      <p:to>
                                        <p:strVal val="visible"/>
                                      </p:to>
                                    </p:set>
                                    <p:animEffect transition="in" filter="fade">
                                      <p:cBhvr>
                                        <p:cTn id="13" dur="2000"/>
                                        <p:tgtEl>
                                          <p:spTgt spid="63492"/>
                                        </p:tgtEl>
                                      </p:cBhvr>
                                    </p:animEffect>
                                  </p:childTnLst>
                                </p:cTn>
                              </p:par>
                              <p:par>
                                <p:cTn id="14" presetID="10" presetClass="entr" presetSubtype="0" fill="hold" nodeType="withEffect">
                                  <p:stCondLst>
                                    <p:cond delay="0"/>
                                  </p:stCondLst>
                                  <p:childTnLst>
                                    <p:set>
                                      <p:cBhvr>
                                        <p:cTn id="15" dur="1" fill="hold">
                                          <p:stCondLst>
                                            <p:cond delay="0"/>
                                          </p:stCondLst>
                                        </p:cTn>
                                        <p:tgtEl>
                                          <p:spTgt spid="63496"/>
                                        </p:tgtEl>
                                        <p:attrNameLst>
                                          <p:attrName>style.visibility</p:attrName>
                                        </p:attrNameLst>
                                      </p:cBhvr>
                                      <p:to>
                                        <p:strVal val="visible"/>
                                      </p:to>
                                    </p:set>
                                    <p:animEffect transition="in" filter="fade">
                                      <p:cBhvr>
                                        <p:cTn id="16" dur="2000"/>
                                        <p:tgtEl>
                                          <p:spTgt spid="63496"/>
                                        </p:tgtEl>
                                      </p:cBhvr>
                                    </p:animEffect>
                                  </p:childTnLst>
                                </p:cTn>
                              </p:par>
                            </p:childTnLst>
                          </p:cTn>
                        </p:par>
                        <p:par>
                          <p:cTn id="17" fill="hold" nodeType="afterGroup">
                            <p:stCondLst>
                              <p:cond delay="2000"/>
                            </p:stCondLst>
                            <p:childTnLst>
                              <p:par>
                                <p:cTn id="18" presetID="10" presetClass="entr" presetSubtype="0" fill="hold" nodeType="afterEffect">
                                  <p:stCondLst>
                                    <p:cond delay="0"/>
                                  </p:stCondLst>
                                  <p:childTnLst>
                                    <p:set>
                                      <p:cBhvr>
                                        <p:cTn id="19" dur="1" fill="hold">
                                          <p:stCondLst>
                                            <p:cond delay="0"/>
                                          </p:stCondLst>
                                        </p:cTn>
                                        <p:tgtEl>
                                          <p:spTgt spid="63491"/>
                                        </p:tgtEl>
                                        <p:attrNameLst>
                                          <p:attrName>style.visibility</p:attrName>
                                        </p:attrNameLst>
                                      </p:cBhvr>
                                      <p:to>
                                        <p:strVal val="visible"/>
                                      </p:to>
                                    </p:set>
                                    <p:animEffect transition="in" filter="fade">
                                      <p:cBhvr>
                                        <p:cTn id="20" dur="2000"/>
                                        <p:tgtEl>
                                          <p:spTgt spid="63491"/>
                                        </p:tgtEl>
                                      </p:cBhvr>
                                    </p:animEffect>
                                  </p:childTnLst>
                                </p:cTn>
                              </p:par>
                              <p:par>
                                <p:cTn id="21" presetID="10" presetClass="entr" presetSubtype="0" fill="hold" nodeType="withEffect">
                                  <p:stCondLst>
                                    <p:cond delay="0"/>
                                  </p:stCondLst>
                                  <p:childTnLst>
                                    <p:set>
                                      <p:cBhvr>
                                        <p:cTn id="22" dur="1" fill="hold">
                                          <p:stCondLst>
                                            <p:cond delay="0"/>
                                          </p:stCondLst>
                                        </p:cTn>
                                        <p:tgtEl>
                                          <p:spTgt spid="63493"/>
                                        </p:tgtEl>
                                        <p:attrNameLst>
                                          <p:attrName>style.visibility</p:attrName>
                                        </p:attrNameLst>
                                      </p:cBhvr>
                                      <p:to>
                                        <p:strVal val="visible"/>
                                      </p:to>
                                    </p:set>
                                    <p:animEffect transition="in" filter="fade">
                                      <p:cBhvr>
                                        <p:cTn id="23" dur="2000"/>
                                        <p:tgtEl>
                                          <p:spTgt spid="63493"/>
                                        </p:tgtEl>
                                      </p:cBhvr>
                                    </p:animEffect>
                                  </p:childTnLst>
                                </p:cTn>
                              </p:par>
                              <p:par>
                                <p:cTn id="24" presetID="10" presetClass="entr" presetSubtype="0" fill="hold" nodeType="withEffect">
                                  <p:stCondLst>
                                    <p:cond delay="0"/>
                                  </p:stCondLst>
                                  <p:childTnLst>
                                    <p:set>
                                      <p:cBhvr>
                                        <p:cTn id="25" dur="1" fill="hold">
                                          <p:stCondLst>
                                            <p:cond delay="0"/>
                                          </p:stCondLst>
                                        </p:cTn>
                                        <p:tgtEl>
                                          <p:spTgt spid="63494"/>
                                        </p:tgtEl>
                                        <p:attrNameLst>
                                          <p:attrName>style.visibility</p:attrName>
                                        </p:attrNameLst>
                                      </p:cBhvr>
                                      <p:to>
                                        <p:strVal val="visible"/>
                                      </p:to>
                                    </p:set>
                                    <p:animEffect transition="in" filter="fade">
                                      <p:cBhvr>
                                        <p:cTn id="26" dur="2000"/>
                                        <p:tgtEl>
                                          <p:spTgt spid="63494"/>
                                        </p:tgtEl>
                                      </p:cBhvr>
                                    </p:animEffect>
                                  </p:childTnLst>
                                </p:cTn>
                              </p:par>
                              <p:par>
                                <p:cTn id="27" presetID="10" presetClass="entr" presetSubtype="0" fill="hold" nodeType="withEffect">
                                  <p:stCondLst>
                                    <p:cond delay="0"/>
                                  </p:stCondLst>
                                  <p:childTnLst>
                                    <p:set>
                                      <p:cBhvr>
                                        <p:cTn id="28" dur="1" fill="hold">
                                          <p:stCondLst>
                                            <p:cond delay="0"/>
                                          </p:stCondLst>
                                        </p:cTn>
                                        <p:tgtEl>
                                          <p:spTgt spid="63495"/>
                                        </p:tgtEl>
                                        <p:attrNameLst>
                                          <p:attrName>style.visibility</p:attrName>
                                        </p:attrNameLst>
                                      </p:cBhvr>
                                      <p:to>
                                        <p:strVal val="visible"/>
                                      </p:to>
                                    </p:set>
                                    <p:animEffect transition="in" filter="fade">
                                      <p:cBhvr>
                                        <p:cTn id="29" dur="2000"/>
                                        <p:tgtEl>
                                          <p:spTgt spid="63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7" y="0"/>
            <a:ext cx="9121833" cy="6622804"/>
          </a:xfrm>
          <a:prstGeom prst="rect">
            <a:avLst/>
          </a:prstGeom>
        </p:spPr>
      </p:pic>
    </p:spTree>
    <p:extLst>
      <p:ext uri="{BB962C8B-B14F-4D97-AF65-F5344CB8AC3E}">
        <p14:creationId xmlns:p14="http://schemas.microsoft.com/office/powerpoint/2010/main" val="1515418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1" name="Picture 9" descr="a8087912c0740400"/>
          <p:cNvPicPr>
            <a:picLocks noChangeAspect="1" noChangeArrowheads="1"/>
          </p:cNvPicPr>
          <p:nvPr/>
        </p:nvPicPr>
        <p:blipFill>
          <a:blip r:embed="rId2" cstate="print">
            <a:extLst>
              <a:ext uri="{28A0092B-C50C-407E-A947-70E740481C1C}">
                <a14:useLocalDpi xmlns:a14="http://schemas.microsoft.com/office/drawing/2010/main" val="0"/>
              </a:ext>
            </a:extLst>
          </a:blip>
          <a:srcRect l="-317" t="6032" b="19261"/>
          <a:stretch>
            <a:fillRect/>
          </a:stretch>
        </p:blipFill>
        <p:spPr bwMode="auto">
          <a:xfrm>
            <a:off x="914400" y="609600"/>
            <a:ext cx="4267200" cy="274796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202" name="Picture 10" descr="днепр"/>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l="-656" t="12325" r="10104" b="8267"/>
          <a:stretch>
            <a:fillRect/>
          </a:stretch>
        </p:blipFill>
        <p:spPr>
          <a:xfrm>
            <a:off x="5715000" y="3810000"/>
            <a:ext cx="2474913" cy="2895600"/>
          </a:xfr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3" name="Picture 11" descr="льв2"/>
          <p:cNvPicPr>
            <a:picLocks noChangeAspect="1" noChangeArrowheads="1"/>
          </p:cNvPicPr>
          <p:nvPr/>
        </p:nvPicPr>
        <p:blipFill>
          <a:blip r:embed="rId4" cstate="print">
            <a:extLst>
              <a:ext uri="{28A0092B-C50C-407E-A947-70E740481C1C}">
                <a14:useLocalDpi xmlns:a14="http://schemas.microsoft.com/office/drawing/2010/main" val="0"/>
              </a:ext>
            </a:extLst>
          </a:blip>
          <a:srcRect l="3354" t="18134" r="1091" b="4198"/>
          <a:stretch>
            <a:fillRect/>
          </a:stretch>
        </p:blipFill>
        <p:spPr bwMode="auto">
          <a:xfrm>
            <a:off x="5791200" y="533400"/>
            <a:ext cx="2362200" cy="28194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204" name="Picture 12" descr="Памятники-Харькова"/>
          <p:cNvPicPr>
            <a:picLocks noChangeAspect="1" noChangeArrowheads="1"/>
          </p:cNvPicPr>
          <p:nvPr/>
        </p:nvPicPr>
        <p:blipFill>
          <a:blip r:embed="rId5" cstate="print">
            <a:extLst>
              <a:ext uri="{28A0092B-C50C-407E-A947-70E740481C1C}">
                <a14:useLocalDpi xmlns:a14="http://schemas.microsoft.com/office/drawing/2010/main" val="0"/>
              </a:ext>
            </a:extLst>
          </a:blip>
          <a:srcRect l="1889" t="6047" b="7811"/>
          <a:stretch>
            <a:fillRect/>
          </a:stretch>
        </p:blipFill>
        <p:spPr bwMode="auto">
          <a:xfrm>
            <a:off x="914400" y="3810000"/>
            <a:ext cx="4343400" cy="288766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205" name="Rectangle 13"/>
          <p:cNvSpPr>
            <a:spLocks noChangeArrowheads="1"/>
          </p:cNvSpPr>
          <p:nvPr/>
        </p:nvSpPr>
        <p:spPr bwMode="auto">
          <a:xfrm>
            <a:off x="1066800" y="66675"/>
            <a:ext cx="798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ru-RU" altLang="ru-RU" sz="2800" b="1">
                <a:solidFill>
                  <a:srgbClr val="000066"/>
                </a:solidFill>
                <a:latin typeface="Monotype Corsiva" panose="03010101010201010101" pitchFamily="66" charset="0"/>
              </a:rPr>
              <a:t>Київ</a:t>
            </a:r>
          </a:p>
        </p:txBody>
      </p:sp>
      <p:sp>
        <p:nvSpPr>
          <p:cNvPr id="8206" name="Rectangle 14"/>
          <p:cNvSpPr>
            <a:spLocks noChangeArrowheads="1"/>
          </p:cNvSpPr>
          <p:nvPr/>
        </p:nvSpPr>
        <p:spPr bwMode="auto">
          <a:xfrm>
            <a:off x="5638800" y="3352800"/>
            <a:ext cx="2503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ru-RU" altLang="ru-RU" sz="2800" b="1">
                <a:solidFill>
                  <a:srgbClr val="000066"/>
                </a:solidFill>
                <a:latin typeface="Monotype Corsiva" panose="03010101010201010101" pitchFamily="66" charset="0"/>
              </a:rPr>
              <a:t>Дніпропетровськ</a:t>
            </a:r>
          </a:p>
        </p:txBody>
      </p:sp>
      <p:sp>
        <p:nvSpPr>
          <p:cNvPr id="8207" name="Rectangle 15"/>
          <p:cNvSpPr>
            <a:spLocks noChangeArrowheads="1"/>
          </p:cNvSpPr>
          <p:nvPr/>
        </p:nvSpPr>
        <p:spPr bwMode="auto">
          <a:xfrm>
            <a:off x="914400" y="3343275"/>
            <a:ext cx="1063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ru-RU" altLang="ru-RU" sz="2800" b="1">
                <a:solidFill>
                  <a:srgbClr val="000066"/>
                </a:solidFill>
                <a:latin typeface="Monotype Corsiva" panose="03010101010201010101" pitchFamily="66" charset="0"/>
              </a:rPr>
              <a:t>Харків</a:t>
            </a:r>
          </a:p>
        </p:txBody>
      </p:sp>
      <p:sp>
        <p:nvSpPr>
          <p:cNvPr id="8208" name="Rectangle 16"/>
          <p:cNvSpPr>
            <a:spLocks noChangeArrowheads="1"/>
          </p:cNvSpPr>
          <p:nvPr/>
        </p:nvSpPr>
        <p:spPr bwMode="auto">
          <a:xfrm>
            <a:off x="5943600" y="66675"/>
            <a:ext cx="895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ru-RU" altLang="ru-RU" sz="2800" b="1">
                <a:solidFill>
                  <a:srgbClr val="000066"/>
                </a:solidFill>
                <a:latin typeface="Monotype Corsiva" panose="03010101010201010101" pitchFamily="66" charset="0"/>
              </a:rPr>
              <a:t>Львів</a:t>
            </a:r>
          </a:p>
        </p:txBody>
      </p:sp>
    </p:spTree>
    <p:extLst>
      <p:ext uri="{BB962C8B-B14F-4D97-AF65-F5344CB8AC3E}">
        <p14:creationId xmlns:p14="http://schemas.microsoft.com/office/powerpoint/2010/main" val="200135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8204"/>
                                        </p:tgtEl>
                                        <p:attrNameLst>
                                          <p:attrName>style.visibility</p:attrName>
                                        </p:attrNameLst>
                                      </p:cBhvr>
                                      <p:to>
                                        <p:strVal val="visible"/>
                                      </p:to>
                                    </p:set>
                                    <p:anim calcmode="lin" valueType="num">
                                      <p:cBhvr>
                                        <p:cTn id="7" dur="2000" fill="hold"/>
                                        <p:tgtEl>
                                          <p:spTgt spid="8204"/>
                                        </p:tgtEl>
                                        <p:attrNameLst>
                                          <p:attrName>ppt_x</p:attrName>
                                        </p:attrNameLst>
                                      </p:cBhvr>
                                      <p:tavLst>
                                        <p:tav tm="0">
                                          <p:val>
                                            <p:strVal val="#ppt_x-.2"/>
                                          </p:val>
                                        </p:tav>
                                        <p:tav tm="100000">
                                          <p:val>
                                            <p:strVal val="#ppt_x"/>
                                          </p:val>
                                        </p:tav>
                                      </p:tavLst>
                                    </p:anim>
                                    <p:anim calcmode="lin" valueType="num">
                                      <p:cBhvr>
                                        <p:cTn id="8" dur="2000" fill="hold"/>
                                        <p:tgtEl>
                                          <p:spTgt spid="8204"/>
                                        </p:tgtEl>
                                        <p:attrNameLst>
                                          <p:attrName>ppt_y</p:attrName>
                                        </p:attrNameLst>
                                      </p:cBhvr>
                                      <p:tavLst>
                                        <p:tav tm="0">
                                          <p:val>
                                            <p:strVal val="#ppt_y"/>
                                          </p:val>
                                        </p:tav>
                                        <p:tav tm="100000">
                                          <p:val>
                                            <p:strVal val="#ppt_y"/>
                                          </p:val>
                                        </p:tav>
                                      </p:tavLst>
                                    </p:anim>
                                    <p:animEffect transition="in" filter="wipe(right)" prLst="gradientSize: 0.1">
                                      <p:cBhvr>
                                        <p:cTn id="9" dur="2000"/>
                                        <p:tgtEl>
                                          <p:spTgt spid="8204"/>
                                        </p:tgtEl>
                                      </p:cBhvr>
                                    </p:animEffect>
                                  </p:childTnLst>
                                </p:cTn>
                              </p:par>
                              <p:par>
                                <p:cTn id="10" presetID="9" presetClass="entr" presetSubtype="0" fill="hold" grpId="0" nodeType="withEffect">
                                  <p:stCondLst>
                                    <p:cond delay="500"/>
                                  </p:stCondLst>
                                  <p:childTnLst>
                                    <p:set>
                                      <p:cBhvr>
                                        <p:cTn id="11" dur="1" fill="hold">
                                          <p:stCondLst>
                                            <p:cond delay="0"/>
                                          </p:stCondLst>
                                        </p:cTn>
                                        <p:tgtEl>
                                          <p:spTgt spid="8207"/>
                                        </p:tgtEl>
                                        <p:attrNameLst>
                                          <p:attrName>style.visibility</p:attrName>
                                        </p:attrNameLst>
                                      </p:cBhvr>
                                      <p:to>
                                        <p:strVal val="visible"/>
                                      </p:to>
                                    </p:set>
                                    <p:animEffect transition="in" filter="dissolve">
                                      <p:cBhvr>
                                        <p:cTn id="12" dur="2000"/>
                                        <p:tgtEl>
                                          <p:spTgt spid="8207"/>
                                        </p:tgtEl>
                                      </p:cBhvr>
                                    </p:animEffect>
                                  </p:childTnLst>
                                </p:cTn>
                              </p:par>
                              <p:par>
                                <p:cTn id="13" presetID="29" presetClass="entr" presetSubtype="0" fill="hold" nodeType="withEffect">
                                  <p:stCondLst>
                                    <p:cond delay="0"/>
                                  </p:stCondLst>
                                  <p:childTnLst>
                                    <p:set>
                                      <p:cBhvr>
                                        <p:cTn id="14" dur="1" fill="hold">
                                          <p:stCondLst>
                                            <p:cond delay="0"/>
                                          </p:stCondLst>
                                        </p:cTn>
                                        <p:tgtEl>
                                          <p:spTgt spid="8201"/>
                                        </p:tgtEl>
                                        <p:attrNameLst>
                                          <p:attrName>style.visibility</p:attrName>
                                        </p:attrNameLst>
                                      </p:cBhvr>
                                      <p:to>
                                        <p:strVal val="visible"/>
                                      </p:to>
                                    </p:set>
                                    <p:anim calcmode="lin" valueType="num">
                                      <p:cBhvr>
                                        <p:cTn id="15" dur="2000" fill="hold"/>
                                        <p:tgtEl>
                                          <p:spTgt spid="8201"/>
                                        </p:tgtEl>
                                        <p:attrNameLst>
                                          <p:attrName>ppt_x</p:attrName>
                                        </p:attrNameLst>
                                      </p:cBhvr>
                                      <p:tavLst>
                                        <p:tav tm="0">
                                          <p:val>
                                            <p:strVal val="#ppt_x-.2"/>
                                          </p:val>
                                        </p:tav>
                                        <p:tav tm="100000">
                                          <p:val>
                                            <p:strVal val="#ppt_x"/>
                                          </p:val>
                                        </p:tav>
                                      </p:tavLst>
                                    </p:anim>
                                    <p:anim calcmode="lin" valueType="num">
                                      <p:cBhvr>
                                        <p:cTn id="16" dur="2000" fill="hold"/>
                                        <p:tgtEl>
                                          <p:spTgt spid="8201"/>
                                        </p:tgtEl>
                                        <p:attrNameLst>
                                          <p:attrName>ppt_y</p:attrName>
                                        </p:attrNameLst>
                                      </p:cBhvr>
                                      <p:tavLst>
                                        <p:tav tm="0">
                                          <p:val>
                                            <p:strVal val="#ppt_y"/>
                                          </p:val>
                                        </p:tav>
                                        <p:tav tm="100000">
                                          <p:val>
                                            <p:strVal val="#ppt_y"/>
                                          </p:val>
                                        </p:tav>
                                      </p:tavLst>
                                    </p:anim>
                                    <p:animEffect transition="in" filter="wipe(right)" prLst="gradientSize: 0.1">
                                      <p:cBhvr>
                                        <p:cTn id="17" dur="2000"/>
                                        <p:tgtEl>
                                          <p:spTgt spid="8201"/>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8205"/>
                                        </p:tgtEl>
                                        <p:attrNameLst>
                                          <p:attrName>style.visibility</p:attrName>
                                        </p:attrNameLst>
                                      </p:cBhvr>
                                      <p:to>
                                        <p:strVal val="visible"/>
                                      </p:to>
                                    </p:set>
                                    <p:animEffect transition="in" filter="dissolve">
                                      <p:cBhvr>
                                        <p:cTn id="20" dur="2000"/>
                                        <p:tgtEl>
                                          <p:spTgt spid="8205"/>
                                        </p:tgtEl>
                                      </p:cBhvr>
                                    </p:animEffect>
                                  </p:childTnLst>
                                </p:cTn>
                              </p:par>
                            </p:childTnLst>
                          </p:cTn>
                        </p:par>
                        <p:par>
                          <p:cTn id="21" fill="hold" nodeType="afterGroup">
                            <p:stCondLst>
                              <p:cond delay="2500"/>
                            </p:stCondLst>
                            <p:childTnLst>
                              <p:par>
                                <p:cTn id="22" presetID="42" presetClass="entr" presetSubtype="0" fill="hold" nodeType="afterEffect">
                                  <p:stCondLst>
                                    <p:cond delay="500"/>
                                  </p:stCondLst>
                                  <p:childTnLst>
                                    <p:set>
                                      <p:cBhvr>
                                        <p:cTn id="23" dur="1" fill="hold">
                                          <p:stCondLst>
                                            <p:cond delay="0"/>
                                          </p:stCondLst>
                                        </p:cTn>
                                        <p:tgtEl>
                                          <p:spTgt spid="8203"/>
                                        </p:tgtEl>
                                        <p:attrNameLst>
                                          <p:attrName>style.visibility</p:attrName>
                                        </p:attrNameLst>
                                      </p:cBhvr>
                                      <p:to>
                                        <p:strVal val="visible"/>
                                      </p:to>
                                    </p:set>
                                    <p:animEffect transition="in" filter="fade">
                                      <p:cBhvr>
                                        <p:cTn id="24" dur="1000"/>
                                        <p:tgtEl>
                                          <p:spTgt spid="8203"/>
                                        </p:tgtEl>
                                      </p:cBhvr>
                                    </p:animEffect>
                                    <p:anim calcmode="lin" valueType="num">
                                      <p:cBhvr>
                                        <p:cTn id="25" dur="1000" fill="hold"/>
                                        <p:tgtEl>
                                          <p:spTgt spid="8203"/>
                                        </p:tgtEl>
                                        <p:attrNameLst>
                                          <p:attrName>ppt_x</p:attrName>
                                        </p:attrNameLst>
                                      </p:cBhvr>
                                      <p:tavLst>
                                        <p:tav tm="0">
                                          <p:val>
                                            <p:strVal val="#ppt_x"/>
                                          </p:val>
                                        </p:tav>
                                        <p:tav tm="100000">
                                          <p:val>
                                            <p:strVal val="#ppt_x"/>
                                          </p:val>
                                        </p:tav>
                                      </p:tavLst>
                                    </p:anim>
                                    <p:anim calcmode="lin" valueType="num">
                                      <p:cBhvr>
                                        <p:cTn id="26" dur="1000" fill="hold"/>
                                        <p:tgtEl>
                                          <p:spTgt spid="8203"/>
                                        </p:tgtEl>
                                        <p:attrNameLst>
                                          <p:attrName>ppt_y</p:attrName>
                                        </p:attrNameLst>
                                      </p:cBhvr>
                                      <p:tavLst>
                                        <p:tav tm="0">
                                          <p:val>
                                            <p:strVal val="#ppt_y+.1"/>
                                          </p:val>
                                        </p:tav>
                                        <p:tav tm="100000">
                                          <p:val>
                                            <p:strVal val="#ppt_y"/>
                                          </p:val>
                                        </p:tav>
                                      </p:tavLst>
                                    </p:anim>
                                  </p:childTnLst>
                                </p:cTn>
                              </p:par>
                              <p:par>
                                <p:cTn id="27" presetID="9" presetClass="entr" presetSubtype="0" fill="hold" grpId="0" nodeType="withEffect">
                                  <p:stCondLst>
                                    <p:cond delay="500"/>
                                  </p:stCondLst>
                                  <p:childTnLst>
                                    <p:set>
                                      <p:cBhvr>
                                        <p:cTn id="28" dur="1" fill="hold">
                                          <p:stCondLst>
                                            <p:cond delay="0"/>
                                          </p:stCondLst>
                                        </p:cTn>
                                        <p:tgtEl>
                                          <p:spTgt spid="8208"/>
                                        </p:tgtEl>
                                        <p:attrNameLst>
                                          <p:attrName>style.visibility</p:attrName>
                                        </p:attrNameLst>
                                      </p:cBhvr>
                                      <p:to>
                                        <p:strVal val="visible"/>
                                      </p:to>
                                    </p:set>
                                    <p:animEffect transition="in" filter="dissolve">
                                      <p:cBhvr>
                                        <p:cTn id="29" dur="2000"/>
                                        <p:tgtEl>
                                          <p:spTgt spid="8208"/>
                                        </p:tgtEl>
                                      </p:cBhvr>
                                    </p:animEffect>
                                  </p:childTnLst>
                                </p:cTn>
                              </p:par>
                              <p:par>
                                <p:cTn id="30" presetID="42" presetClass="entr" presetSubtype="0" fill="hold" nodeType="withEffect">
                                  <p:stCondLst>
                                    <p:cond delay="500"/>
                                  </p:stCondLst>
                                  <p:childTnLst>
                                    <p:set>
                                      <p:cBhvr>
                                        <p:cTn id="31" dur="1" fill="hold">
                                          <p:stCondLst>
                                            <p:cond delay="0"/>
                                          </p:stCondLst>
                                        </p:cTn>
                                        <p:tgtEl>
                                          <p:spTgt spid="8202"/>
                                        </p:tgtEl>
                                        <p:attrNameLst>
                                          <p:attrName>style.visibility</p:attrName>
                                        </p:attrNameLst>
                                      </p:cBhvr>
                                      <p:to>
                                        <p:strVal val="visible"/>
                                      </p:to>
                                    </p:set>
                                    <p:animEffect transition="in" filter="fade">
                                      <p:cBhvr>
                                        <p:cTn id="32" dur="1000"/>
                                        <p:tgtEl>
                                          <p:spTgt spid="8202"/>
                                        </p:tgtEl>
                                      </p:cBhvr>
                                    </p:animEffect>
                                    <p:anim calcmode="lin" valueType="num">
                                      <p:cBhvr>
                                        <p:cTn id="33" dur="1000" fill="hold"/>
                                        <p:tgtEl>
                                          <p:spTgt spid="8202"/>
                                        </p:tgtEl>
                                        <p:attrNameLst>
                                          <p:attrName>ppt_x</p:attrName>
                                        </p:attrNameLst>
                                      </p:cBhvr>
                                      <p:tavLst>
                                        <p:tav tm="0">
                                          <p:val>
                                            <p:strVal val="#ppt_x"/>
                                          </p:val>
                                        </p:tav>
                                        <p:tav tm="100000">
                                          <p:val>
                                            <p:strVal val="#ppt_x"/>
                                          </p:val>
                                        </p:tav>
                                      </p:tavLst>
                                    </p:anim>
                                    <p:anim calcmode="lin" valueType="num">
                                      <p:cBhvr>
                                        <p:cTn id="34" dur="1000" fill="hold"/>
                                        <p:tgtEl>
                                          <p:spTgt spid="8202"/>
                                        </p:tgtEl>
                                        <p:attrNameLst>
                                          <p:attrName>ppt_y</p:attrName>
                                        </p:attrNameLst>
                                      </p:cBhvr>
                                      <p:tavLst>
                                        <p:tav tm="0">
                                          <p:val>
                                            <p:strVal val="#ppt_y+.1"/>
                                          </p:val>
                                        </p:tav>
                                        <p:tav tm="100000">
                                          <p:val>
                                            <p:strVal val="#ppt_y"/>
                                          </p:val>
                                        </p:tav>
                                      </p:tavLst>
                                    </p:anim>
                                  </p:childTnLst>
                                </p:cTn>
                              </p:par>
                              <p:par>
                                <p:cTn id="35" presetID="9" presetClass="entr" presetSubtype="0" fill="hold" grpId="0" nodeType="withEffect">
                                  <p:stCondLst>
                                    <p:cond delay="500"/>
                                  </p:stCondLst>
                                  <p:childTnLst>
                                    <p:set>
                                      <p:cBhvr>
                                        <p:cTn id="36" dur="1" fill="hold">
                                          <p:stCondLst>
                                            <p:cond delay="0"/>
                                          </p:stCondLst>
                                        </p:cTn>
                                        <p:tgtEl>
                                          <p:spTgt spid="8206"/>
                                        </p:tgtEl>
                                        <p:attrNameLst>
                                          <p:attrName>style.visibility</p:attrName>
                                        </p:attrNameLst>
                                      </p:cBhvr>
                                      <p:to>
                                        <p:strVal val="visible"/>
                                      </p:to>
                                    </p:set>
                                    <p:animEffect transition="in" filter="dissolve">
                                      <p:cBhvr>
                                        <p:cTn id="37" dur="20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5" grpId="0"/>
      <p:bldP spid="8206" grpId="0"/>
      <p:bldP spid="8207" grpId="0"/>
      <p:bldP spid="820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descr="рим"/>
          <p:cNvPicPr>
            <a:picLocks noChangeAspect="1" noChangeArrowheads="1"/>
          </p:cNvPicPr>
          <p:nvPr/>
        </p:nvPicPr>
        <p:blipFill>
          <a:blip r:embed="rId2" cstate="print">
            <a:extLst>
              <a:ext uri="{28A0092B-C50C-407E-A947-70E740481C1C}">
                <a14:useLocalDpi xmlns:a14="http://schemas.microsoft.com/office/drawing/2010/main" val="0"/>
              </a:ext>
            </a:extLst>
          </a:blip>
          <a:srcRect l="22223" r="28574"/>
          <a:stretch>
            <a:fillRect/>
          </a:stretch>
        </p:blipFill>
        <p:spPr bwMode="auto">
          <a:xfrm>
            <a:off x="5181600" y="2057400"/>
            <a:ext cx="2952750" cy="45720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294" name="Rectangle 6"/>
          <p:cNvSpPr>
            <a:spLocks noChangeArrowheads="1"/>
          </p:cNvSpPr>
          <p:nvPr/>
        </p:nvSpPr>
        <p:spPr bwMode="auto">
          <a:xfrm>
            <a:off x="1143000" y="66675"/>
            <a:ext cx="3679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ru-RU" altLang="ru-RU" sz="2800" b="1">
                <a:solidFill>
                  <a:srgbClr val="000066"/>
                </a:solidFill>
                <a:latin typeface="Monotype Corsiva" panose="03010101010201010101" pitchFamily="66" charset="0"/>
              </a:rPr>
              <a:t>Аргентина (Буенос-Айрес)</a:t>
            </a:r>
          </a:p>
        </p:txBody>
      </p:sp>
      <p:pic>
        <p:nvPicPr>
          <p:cNvPr id="12295" name="Picture 7" descr="742px-Taras_Shevchenko_Memorial_-_Church_of_the_Pilgrims"/>
          <p:cNvPicPr>
            <a:picLocks noChangeAspect="1" noChangeArrowheads="1"/>
          </p:cNvPicPr>
          <p:nvPr/>
        </p:nvPicPr>
        <p:blipFill>
          <a:blip r:embed="rId3" cstate="print">
            <a:extLst>
              <a:ext uri="{28A0092B-C50C-407E-A947-70E740481C1C}">
                <a14:useLocalDpi xmlns:a14="http://schemas.microsoft.com/office/drawing/2010/main" val="0"/>
              </a:ext>
            </a:extLst>
          </a:blip>
          <a:srcRect t="4921"/>
          <a:stretch>
            <a:fillRect/>
          </a:stretch>
        </p:blipFill>
        <p:spPr bwMode="auto">
          <a:xfrm>
            <a:off x="1066800" y="3733800"/>
            <a:ext cx="3810000" cy="2928938"/>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5" descr="Buenos_Aires_Shevchenko"/>
          <p:cNvPicPr>
            <a:picLocks noChangeAspect="1" noChangeArrowheads="1"/>
          </p:cNvPicPr>
          <p:nvPr/>
        </p:nvPicPr>
        <p:blipFill>
          <a:blip r:embed="rId4" cstate="print">
            <a:extLst>
              <a:ext uri="{28A0092B-C50C-407E-A947-70E740481C1C}">
                <a14:useLocalDpi xmlns:a14="http://schemas.microsoft.com/office/drawing/2010/main" val="0"/>
              </a:ext>
            </a:extLst>
          </a:blip>
          <a:srcRect l="1875" r="8476" b="3902"/>
          <a:stretch>
            <a:fillRect/>
          </a:stretch>
        </p:blipFill>
        <p:spPr bwMode="auto">
          <a:xfrm>
            <a:off x="1219200" y="533400"/>
            <a:ext cx="3657600" cy="2590800"/>
          </a:xfrm>
          <a:prstGeom prst="rect">
            <a:avLst/>
          </a:prstGeom>
          <a:solidFill>
            <a:schemeClr val="accent1"/>
          </a:solidFill>
          <a:ln w="57150">
            <a:solidFill>
              <a:schemeClr val="accent1"/>
            </a:solidFill>
            <a:miter lim="800000"/>
            <a:headEnd/>
            <a:tailEnd/>
          </a:ln>
        </p:spPr>
      </p:pic>
      <p:sp>
        <p:nvSpPr>
          <p:cNvPr id="12298" name="Rectangle 10"/>
          <p:cNvSpPr>
            <a:spLocks noChangeArrowheads="1"/>
          </p:cNvSpPr>
          <p:nvPr/>
        </p:nvSpPr>
        <p:spPr bwMode="auto">
          <a:xfrm>
            <a:off x="5715000" y="990600"/>
            <a:ext cx="2590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uk-UA" altLang="ru-RU" sz="2800" b="1">
                <a:solidFill>
                  <a:srgbClr val="000066"/>
                </a:solidFill>
                <a:latin typeface="Monotype Corsiva" panose="03010101010201010101" pitchFamily="66" charset="0"/>
              </a:rPr>
              <a:t>Італія (</a:t>
            </a:r>
            <a:r>
              <a:rPr lang="ru-RU" altLang="ru-RU" sz="2800" b="1">
                <a:solidFill>
                  <a:srgbClr val="000066"/>
                </a:solidFill>
                <a:latin typeface="Monotype Corsiva" panose="03010101010201010101" pitchFamily="66" charset="0"/>
              </a:rPr>
              <a:t>Рим)</a:t>
            </a:r>
          </a:p>
          <a:p>
            <a:pPr eaLnBrk="1" hangingPunct="1">
              <a:spcBef>
                <a:spcPct val="0"/>
              </a:spcBef>
              <a:buClrTx/>
              <a:buFontTx/>
              <a:buNone/>
            </a:pPr>
            <a:endParaRPr lang="ru-RU" altLang="ru-RU" sz="2800" b="1">
              <a:solidFill>
                <a:srgbClr val="000066"/>
              </a:solidFill>
              <a:latin typeface="Monotype Corsiva" panose="03010101010201010101" pitchFamily="66" charset="0"/>
            </a:endParaRPr>
          </a:p>
          <a:p>
            <a:pPr eaLnBrk="1" hangingPunct="1">
              <a:spcBef>
                <a:spcPct val="0"/>
              </a:spcBef>
              <a:buClrTx/>
              <a:buFontTx/>
              <a:buNone/>
            </a:pPr>
            <a:endParaRPr lang="ru-RU" altLang="ru-RU" sz="2800" b="1">
              <a:solidFill>
                <a:srgbClr val="000066"/>
              </a:solidFill>
              <a:latin typeface="Monotype Corsiva" panose="03010101010201010101" pitchFamily="66" charset="0"/>
            </a:endParaRPr>
          </a:p>
        </p:txBody>
      </p:sp>
      <p:sp>
        <p:nvSpPr>
          <p:cNvPr id="12299" name="Rectangle 11"/>
          <p:cNvSpPr>
            <a:spLocks noChangeArrowheads="1"/>
          </p:cNvSpPr>
          <p:nvPr/>
        </p:nvSpPr>
        <p:spPr bwMode="auto">
          <a:xfrm>
            <a:off x="1143000" y="3190875"/>
            <a:ext cx="2740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ru-RU" altLang="ru-RU" sz="2800" b="1">
                <a:solidFill>
                  <a:srgbClr val="000066"/>
                </a:solidFill>
                <a:latin typeface="Monotype Corsiva" panose="03010101010201010101" pitchFamily="66" charset="0"/>
              </a:rPr>
              <a:t>США (Вашингтон)</a:t>
            </a:r>
          </a:p>
        </p:txBody>
      </p:sp>
    </p:spTree>
    <p:extLst>
      <p:ext uri="{BB962C8B-B14F-4D97-AF65-F5344CB8AC3E}">
        <p14:creationId xmlns:p14="http://schemas.microsoft.com/office/powerpoint/2010/main" val="1121499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ox(in)">
                                      <p:cBhvr>
                                        <p:cTn id="7" dur="2000"/>
                                        <p:tgtEl>
                                          <p:spTgt spid="122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fade">
                                      <p:cBhvr>
                                        <p:cTn id="10" dur="3000"/>
                                        <p:tgtEl>
                                          <p:spTgt spid="12294"/>
                                        </p:tgtEl>
                                      </p:cBhvr>
                                    </p:animEffect>
                                  </p:childTnLst>
                                </p:cTn>
                              </p:par>
                            </p:childTnLst>
                          </p:cTn>
                        </p:par>
                        <p:par>
                          <p:cTn id="11" fill="hold" nodeType="afterGroup">
                            <p:stCondLst>
                              <p:cond delay="3000"/>
                            </p:stCondLst>
                            <p:childTnLst>
                              <p:par>
                                <p:cTn id="12" presetID="3" presetClass="entr" presetSubtype="10" fill="hold" nodeType="afterEffect">
                                  <p:stCondLst>
                                    <p:cond delay="0"/>
                                  </p:stCondLst>
                                  <p:childTnLst>
                                    <p:set>
                                      <p:cBhvr>
                                        <p:cTn id="13" dur="1" fill="hold">
                                          <p:stCondLst>
                                            <p:cond delay="0"/>
                                          </p:stCondLst>
                                        </p:cTn>
                                        <p:tgtEl>
                                          <p:spTgt spid="12295"/>
                                        </p:tgtEl>
                                        <p:attrNameLst>
                                          <p:attrName>style.visibility</p:attrName>
                                        </p:attrNameLst>
                                      </p:cBhvr>
                                      <p:to>
                                        <p:strVal val="visible"/>
                                      </p:to>
                                    </p:set>
                                    <p:animEffect transition="in" filter="blinds(horizontal)">
                                      <p:cBhvr>
                                        <p:cTn id="14" dur="2000"/>
                                        <p:tgtEl>
                                          <p:spTgt spid="1229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299"/>
                                        </p:tgtEl>
                                        <p:attrNameLst>
                                          <p:attrName>style.visibility</p:attrName>
                                        </p:attrNameLst>
                                      </p:cBhvr>
                                      <p:to>
                                        <p:strVal val="visible"/>
                                      </p:to>
                                    </p:set>
                                    <p:animEffect transition="in" filter="fade">
                                      <p:cBhvr>
                                        <p:cTn id="17" dur="2000"/>
                                        <p:tgtEl>
                                          <p:spTgt spid="12299"/>
                                        </p:tgtEl>
                                      </p:cBhvr>
                                    </p:animEffect>
                                  </p:childTnLst>
                                </p:cTn>
                              </p:par>
                            </p:childTnLst>
                          </p:cTn>
                        </p:par>
                        <p:par>
                          <p:cTn id="18" fill="hold" nodeType="afterGroup">
                            <p:stCondLst>
                              <p:cond delay="5000"/>
                            </p:stCondLst>
                            <p:childTnLst>
                              <p:par>
                                <p:cTn id="19" presetID="29" presetClass="entr" presetSubtype="0" fill="hold" nodeType="afterEffect">
                                  <p:stCondLst>
                                    <p:cond delay="0"/>
                                  </p:stCondLst>
                                  <p:childTnLst>
                                    <p:set>
                                      <p:cBhvr>
                                        <p:cTn id="20" dur="1" fill="hold">
                                          <p:stCondLst>
                                            <p:cond delay="0"/>
                                          </p:stCondLst>
                                        </p:cTn>
                                        <p:tgtEl>
                                          <p:spTgt spid="12297"/>
                                        </p:tgtEl>
                                        <p:attrNameLst>
                                          <p:attrName>style.visibility</p:attrName>
                                        </p:attrNameLst>
                                      </p:cBhvr>
                                      <p:to>
                                        <p:strVal val="visible"/>
                                      </p:to>
                                    </p:set>
                                    <p:anim calcmode="lin" valueType="num">
                                      <p:cBhvr>
                                        <p:cTn id="21" dur="1000" fill="hold"/>
                                        <p:tgtEl>
                                          <p:spTgt spid="12297"/>
                                        </p:tgtEl>
                                        <p:attrNameLst>
                                          <p:attrName>ppt_x</p:attrName>
                                        </p:attrNameLst>
                                      </p:cBhvr>
                                      <p:tavLst>
                                        <p:tav tm="0">
                                          <p:val>
                                            <p:strVal val="#ppt_x-.2"/>
                                          </p:val>
                                        </p:tav>
                                        <p:tav tm="100000">
                                          <p:val>
                                            <p:strVal val="#ppt_x"/>
                                          </p:val>
                                        </p:tav>
                                      </p:tavLst>
                                    </p:anim>
                                    <p:anim calcmode="lin" valueType="num">
                                      <p:cBhvr>
                                        <p:cTn id="22" dur="1000" fill="hold"/>
                                        <p:tgtEl>
                                          <p:spTgt spid="1229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29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298"/>
                                        </p:tgtEl>
                                        <p:attrNameLst>
                                          <p:attrName>style.visibility</p:attrName>
                                        </p:attrNameLst>
                                      </p:cBhvr>
                                      <p:to>
                                        <p:strVal val="visible"/>
                                      </p:to>
                                    </p:set>
                                    <p:animEffect transition="in" filter="fade">
                                      <p:cBhvr>
                                        <p:cTn id="26" dur="2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8" grpId="0"/>
      <p:bldP spid="1229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796925"/>
            <a:ext cx="4191000" cy="225425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366" name="Rectangle 6"/>
          <p:cNvSpPr>
            <a:spLocks noChangeArrowheads="1"/>
          </p:cNvSpPr>
          <p:nvPr/>
        </p:nvSpPr>
        <p:spPr bwMode="auto">
          <a:xfrm>
            <a:off x="685800" y="152400"/>
            <a:ext cx="3076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ru-RU" altLang="ru-RU" sz="2800" b="1">
                <a:solidFill>
                  <a:srgbClr val="000066"/>
                </a:solidFill>
                <a:latin typeface="Monotype Corsiva" panose="03010101010201010101" pitchFamily="66" charset="0"/>
              </a:rPr>
              <a:t>Мікрокнига «Кобзар»</a:t>
            </a:r>
          </a:p>
        </p:txBody>
      </p:sp>
      <p:pic>
        <p:nvPicPr>
          <p:cNvPr id="15367" name="Picture 7" descr="1364568665_l5smwxj3lm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762000"/>
            <a:ext cx="3886200" cy="2354263"/>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5368" name="Picture 8" descr="img_2250"/>
          <p:cNvPicPr>
            <a:picLocks noChangeAspect="1" noChangeArrowheads="1"/>
          </p:cNvPicPr>
          <p:nvPr/>
        </p:nvPicPr>
        <p:blipFill>
          <a:blip r:embed="rId4" cstate="print">
            <a:extLst>
              <a:ext uri="{28A0092B-C50C-407E-A947-70E740481C1C}">
                <a14:useLocalDpi xmlns:a14="http://schemas.microsoft.com/office/drawing/2010/main" val="0"/>
              </a:ext>
            </a:extLst>
          </a:blip>
          <a:srcRect l="6784" r="5087"/>
          <a:stretch>
            <a:fillRect/>
          </a:stretch>
        </p:blipFill>
        <p:spPr bwMode="auto">
          <a:xfrm>
            <a:off x="381000" y="3657600"/>
            <a:ext cx="3962400" cy="299720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5371" name="Picture 11" descr="3_11"/>
          <p:cNvPicPr>
            <a:picLocks noChangeAspect="1" noChangeArrowheads="1"/>
          </p:cNvPicPr>
          <p:nvPr/>
        </p:nvPicPr>
        <p:blipFill>
          <a:blip r:embed="rId5" cstate="print">
            <a:extLst>
              <a:ext uri="{28A0092B-C50C-407E-A947-70E740481C1C}">
                <a14:useLocalDpi xmlns:a14="http://schemas.microsoft.com/office/drawing/2010/main" val="0"/>
              </a:ext>
            </a:extLst>
          </a:blip>
          <a:srcRect l="1814" r="1814"/>
          <a:stretch>
            <a:fillRect/>
          </a:stretch>
        </p:blipFill>
        <p:spPr bwMode="auto">
          <a:xfrm>
            <a:off x="4724400" y="3581400"/>
            <a:ext cx="4038600" cy="297180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372" name="Rectangle 12"/>
          <p:cNvSpPr>
            <a:spLocks noChangeArrowheads="1"/>
          </p:cNvSpPr>
          <p:nvPr/>
        </p:nvSpPr>
        <p:spPr bwMode="auto">
          <a:xfrm>
            <a:off x="381000" y="3200400"/>
            <a:ext cx="287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uk-UA" altLang="ru-RU" sz="2800" b="1">
                <a:solidFill>
                  <a:srgbClr val="000066"/>
                </a:solidFill>
                <a:latin typeface="Monotype Corsiva" panose="03010101010201010101" pitchFamily="66" charset="0"/>
              </a:rPr>
              <a:t>Вишитий «Кобзар»</a:t>
            </a:r>
            <a:r>
              <a:rPr lang="ru-RU" altLang="ru-RU" sz="2800" b="1">
                <a:solidFill>
                  <a:srgbClr val="000066"/>
                </a:solidFill>
                <a:latin typeface="Monotype Corsiva" panose="03010101010201010101" pitchFamily="66" charset="0"/>
              </a:rPr>
              <a:t> </a:t>
            </a:r>
          </a:p>
        </p:txBody>
      </p:sp>
      <p:sp>
        <p:nvSpPr>
          <p:cNvPr id="15374" name="Rectangle 14"/>
          <p:cNvSpPr>
            <a:spLocks noChangeArrowheads="1"/>
          </p:cNvSpPr>
          <p:nvPr/>
        </p:nvSpPr>
        <p:spPr bwMode="auto">
          <a:xfrm>
            <a:off x="5486400" y="228600"/>
            <a:ext cx="3276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ru-RU" altLang="ru-RU" sz="2800" b="1">
                <a:solidFill>
                  <a:srgbClr val="000066"/>
                </a:solidFill>
                <a:latin typeface="Monotype Corsiva" panose="03010101010201010101" pitchFamily="66" charset="0"/>
              </a:rPr>
              <a:t>Мінерал «Тарасовіт»</a:t>
            </a:r>
          </a:p>
        </p:txBody>
      </p:sp>
    </p:spTree>
    <p:extLst>
      <p:ext uri="{BB962C8B-B14F-4D97-AF65-F5344CB8AC3E}">
        <p14:creationId xmlns:p14="http://schemas.microsoft.com/office/powerpoint/2010/main" val="3266643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strVal val="#ppt_w*0.70"/>
                                          </p:val>
                                        </p:tav>
                                        <p:tav tm="100000">
                                          <p:val>
                                            <p:strVal val="#ppt_w"/>
                                          </p:val>
                                        </p:tav>
                                      </p:tavLst>
                                    </p:anim>
                                    <p:anim calcmode="lin" valueType="num">
                                      <p:cBhvr>
                                        <p:cTn id="8" dur="1000" fill="hold"/>
                                        <p:tgtEl>
                                          <p:spTgt spid="15367"/>
                                        </p:tgtEl>
                                        <p:attrNameLst>
                                          <p:attrName>ppt_h</p:attrName>
                                        </p:attrNameLst>
                                      </p:cBhvr>
                                      <p:tavLst>
                                        <p:tav tm="0">
                                          <p:val>
                                            <p:strVal val="#ppt_h"/>
                                          </p:val>
                                        </p:tav>
                                        <p:tav tm="100000">
                                          <p:val>
                                            <p:strVal val="#ppt_h"/>
                                          </p:val>
                                        </p:tav>
                                      </p:tavLst>
                                    </p:anim>
                                    <p:animEffect transition="in" filter="fade">
                                      <p:cBhvr>
                                        <p:cTn id="9" dur="1000"/>
                                        <p:tgtEl>
                                          <p:spTgt spid="15367"/>
                                        </p:tgtEl>
                                      </p:cBhvr>
                                    </p:animEffect>
                                  </p:childTnLst>
                                </p:cTn>
                              </p:par>
                              <p:par>
                                <p:cTn id="10" presetID="55" presetClass="entr" presetSubtype="0" fill="hold" nodeType="withEffect">
                                  <p:stCondLst>
                                    <p:cond delay="0"/>
                                  </p:stCondLst>
                                  <p:childTnLst>
                                    <p:set>
                                      <p:cBhvr>
                                        <p:cTn id="11" dur="1" fill="hold">
                                          <p:stCondLst>
                                            <p:cond delay="0"/>
                                          </p:stCondLst>
                                        </p:cTn>
                                        <p:tgtEl>
                                          <p:spTgt spid="15371"/>
                                        </p:tgtEl>
                                        <p:attrNameLst>
                                          <p:attrName>style.visibility</p:attrName>
                                        </p:attrNameLst>
                                      </p:cBhvr>
                                      <p:to>
                                        <p:strVal val="visible"/>
                                      </p:to>
                                    </p:set>
                                    <p:anim calcmode="lin" valueType="num">
                                      <p:cBhvr>
                                        <p:cTn id="12" dur="1000" fill="hold"/>
                                        <p:tgtEl>
                                          <p:spTgt spid="15371"/>
                                        </p:tgtEl>
                                        <p:attrNameLst>
                                          <p:attrName>ppt_w</p:attrName>
                                        </p:attrNameLst>
                                      </p:cBhvr>
                                      <p:tavLst>
                                        <p:tav tm="0">
                                          <p:val>
                                            <p:strVal val="#ppt_w*0.70"/>
                                          </p:val>
                                        </p:tav>
                                        <p:tav tm="100000">
                                          <p:val>
                                            <p:strVal val="#ppt_w"/>
                                          </p:val>
                                        </p:tav>
                                      </p:tavLst>
                                    </p:anim>
                                    <p:anim calcmode="lin" valueType="num">
                                      <p:cBhvr>
                                        <p:cTn id="13" dur="1000" fill="hold"/>
                                        <p:tgtEl>
                                          <p:spTgt spid="15371"/>
                                        </p:tgtEl>
                                        <p:attrNameLst>
                                          <p:attrName>ppt_h</p:attrName>
                                        </p:attrNameLst>
                                      </p:cBhvr>
                                      <p:tavLst>
                                        <p:tav tm="0">
                                          <p:val>
                                            <p:strVal val="#ppt_h"/>
                                          </p:val>
                                        </p:tav>
                                        <p:tav tm="100000">
                                          <p:val>
                                            <p:strVal val="#ppt_h"/>
                                          </p:val>
                                        </p:tav>
                                      </p:tavLst>
                                    </p:anim>
                                    <p:animEffect transition="in" filter="fade">
                                      <p:cBhvr>
                                        <p:cTn id="14" dur="1000"/>
                                        <p:tgtEl>
                                          <p:spTgt spid="1537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15366"/>
                                        </p:tgtEl>
                                        <p:attrNameLst>
                                          <p:attrName>style.visibility</p:attrName>
                                        </p:attrNameLst>
                                      </p:cBhvr>
                                      <p:to>
                                        <p:strVal val="visible"/>
                                      </p:to>
                                    </p:set>
                                    <p:animEffect transition="in" filter="dissolve">
                                      <p:cBhvr>
                                        <p:cTn id="18" dur="1000"/>
                                        <p:tgtEl>
                                          <p:spTgt spid="15366"/>
                                        </p:tgtEl>
                                      </p:cBhvr>
                                    </p:animEffect>
                                  </p:childTnLst>
                                </p:cTn>
                              </p:par>
                            </p:childTnLst>
                          </p:cTn>
                        </p:par>
                        <p:par>
                          <p:cTn id="19" fill="hold" nodeType="afterGroup">
                            <p:stCondLst>
                              <p:cond delay="2000"/>
                            </p:stCondLst>
                            <p:childTnLst>
                              <p:par>
                                <p:cTn id="20" presetID="6" presetClass="entr" presetSubtype="16" fill="hold" nodeType="afterEffect">
                                  <p:stCondLst>
                                    <p:cond delay="2000"/>
                                  </p:stCondLst>
                                  <p:childTnLst>
                                    <p:set>
                                      <p:cBhvr>
                                        <p:cTn id="21" dur="1" fill="hold">
                                          <p:stCondLst>
                                            <p:cond delay="0"/>
                                          </p:stCondLst>
                                        </p:cTn>
                                        <p:tgtEl>
                                          <p:spTgt spid="15368"/>
                                        </p:tgtEl>
                                        <p:attrNameLst>
                                          <p:attrName>style.visibility</p:attrName>
                                        </p:attrNameLst>
                                      </p:cBhvr>
                                      <p:to>
                                        <p:strVal val="visible"/>
                                      </p:to>
                                    </p:set>
                                    <p:animEffect transition="in" filter="circle(in)">
                                      <p:cBhvr>
                                        <p:cTn id="22" dur="2000"/>
                                        <p:tgtEl>
                                          <p:spTgt spid="15368"/>
                                        </p:tgtEl>
                                      </p:cBhvr>
                                    </p:animEffect>
                                  </p:childTnLst>
                                </p:cTn>
                              </p:par>
                            </p:childTnLst>
                          </p:cTn>
                        </p:par>
                        <p:par>
                          <p:cTn id="23" fill="hold" nodeType="afterGroup">
                            <p:stCondLst>
                              <p:cond delay="6000"/>
                            </p:stCondLst>
                            <p:childTnLst>
                              <p:par>
                                <p:cTn id="24" presetID="9" presetClass="entr" presetSubtype="0" fill="hold" grpId="0" nodeType="afterEffect">
                                  <p:stCondLst>
                                    <p:cond delay="0"/>
                                  </p:stCondLst>
                                  <p:childTnLst>
                                    <p:set>
                                      <p:cBhvr>
                                        <p:cTn id="25" dur="1" fill="hold">
                                          <p:stCondLst>
                                            <p:cond delay="0"/>
                                          </p:stCondLst>
                                        </p:cTn>
                                        <p:tgtEl>
                                          <p:spTgt spid="15372"/>
                                        </p:tgtEl>
                                        <p:attrNameLst>
                                          <p:attrName>style.visibility</p:attrName>
                                        </p:attrNameLst>
                                      </p:cBhvr>
                                      <p:to>
                                        <p:strVal val="visible"/>
                                      </p:to>
                                    </p:set>
                                    <p:animEffect transition="in" filter="dissolve">
                                      <p:cBhvr>
                                        <p:cTn id="26" dur="2000"/>
                                        <p:tgtEl>
                                          <p:spTgt spid="15372"/>
                                        </p:tgtEl>
                                      </p:cBhvr>
                                    </p:animEffect>
                                  </p:childTnLst>
                                </p:cTn>
                              </p:par>
                            </p:childTnLst>
                          </p:cTn>
                        </p:par>
                        <p:par>
                          <p:cTn id="27" fill="hold" nodeType="afterGroup">
                            <p:stCondLst>
                              <p:cond delay="8000"/>
                            </p:stCondLst>
                            <p:childTnLst>
                              <p:par>
                                <p:cTn id="28" presetID="9" presetClass="entr" presetSubtype="0" fill="hold" nodeType="afterEffect">
                                  <p:stCondLst>
                                    <p:cond delay="2000"/>
                                  </p:stCondLst>
                                  <p:childTnLst>
                                    <p:set>
                                      <p:cBhvr>
                                        <p:cTn id="29" dur="1" fill="hold">
                                          <p:stCondLst>
                                            <p:cond delay="0"/>
                                          </p:stCondLst>
                                        </p:cTn>
                                        <p:tgtEl>
                                          <p:spTgt spid="15364"/>
                                        </p:tgtEl>
                                        <p:attrNameLst>
                                          <p:attrName>style.visibility</p:attrName>
                                        </p:attrNameLst>
                                      </p:cBhvr>
                                      <p:to>
                                        <p:strVal val="visible"/>
                                      </p:to>
                                    </p:set>
                                    <p:animEffect transition="in" filter="dissolve">
                                      <p:cBhvr>
                                        <p:cTn id="30" dur="500"/>
                                        <p:tgtEl>
                                          <p:spTgt spid="15364"/>
                                        </p:tgtEl>
                                      </p:cBhvr>
                                    </p:animEffect>
                                  </p:childTnLst>
                                </p:cTn>
                              </p:par>
                            </p:childTnLst>
                          </p:cTn>
                        </p:par>
                        <p:par>
                          <p:cTn id="31" fill="hold" nodeType="afterGroup">
                            <p:stCondLst>
                              <p:cond delay="10500"/>
                            </p:stCondLst>
                            <p:childTnLst>
                              <p:par>
                                <p:cTn id="32" presetID="10" presetClass="entr" presetSubtype="0" fill="hold" grpId="0" nodeType="afterEffect">
                                  <p:stCondLst>
                                    <p:cond delay="0"/>
                                  </p:stCondLst>
                                  <p:childTnLst>
                                    <p:set>
                                      <p:cBhvr>
                                        <p:cTn id="33" dur="1" fill="hold">
                                          <p:stCondLst>
                                            <p:cond delay="0"/>
                                          </p:stCondLst>
                                        </p:cTn>
                                        <p:tgtEl>
                                          <p:spTgt spid="15374"/>
                                        </p:tgtEl>
                                        <p:attrNameLst>
                                          <p:attrName>style.visibility</p:attrName>
                                        </p:attrNameLst>
                                      </p:cBhvr>
                                      <p:to>
                                        <p:strVal val="visible"/>
                                      </p:to>
                                    </p:set>
                                    <p:animEffect transition="in" filter="fade">
                                      <p:cBhvr>
                                        <p:cTn id="34" dur="2000"/>
                                        <p:tgtEl>
                                          <p:spTgt spid="15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72" grpId="0"/>
      <p:bldP spid="153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1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762000"/>
            <a:ext cx="3886200" cy="280035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341" name="Rectangle 5"/>
          <p:cNvSpPr>
            <a:spLocks noChangeArrowheads="1"/>
          </p:cNvSpPr>
          <p:nvPr/>
        </p:nvSpPr>
        <p:spPr bwMode="auto">
          <a:xfrm>
            <a:off x="1143000" y="92075"/>
            <a:ext cx="297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ru-RU" altLang="ru-RU" b="1">
                <a:solidFill>
                  <a:srgbClr val="000066"/>
                </a:solidFill>
                <a:latin typeface="Monotype Corsiva" panose="03010101010201010101" pitchFamily="66" charset="0"/>
              </a:rPr>
              <a:t>Пік Шевченка</a:t>
            </a:r>
          </a:p>
        </p:txBody>
      </p:sp>
      <p:pic>
        <p:nvPicPr>
          <p:cNvPr id="14343" name="Picture 7" descr="Гл_1"/>
          <p:cNvPicPr>
            <a:picLocks noChangeAspect="1" noChangeArrowheads="1"/>
          </p:cNvPicPr>
          <p:nvPr/>
        </p:nvPicPr>
        <p:blipFill>
          <a:blip r:embed="rId3" cstate="print">
            <a:extLst>
              <a:ext uri="{28A0092B-C50C-407E-A947-70E740481C1C}">
                <a14:useLocalDpi xmlns:a14="http://schemas.microsoft.com/office/drawing/2010/main" val="0"/>
              </a:ext>
            </a:extLst>
          </a:blip>
          <a:srcRect l="12869" t="8768"/>
          <a:stretch>
            <a:fillRect/>
          </a:stretch>
        </p:blipFill>
        <p:spPr bwMode="auto">
          <a:xfrm>
            <a:off x="4573588" y="3733800"/>
            <a:ext cx="3960812" cy="2727325"/>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345" name="Picture 9" descr="image0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733800"/>
            <a:ext cx="3886200" cy="270986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34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r="3877" b="10139"/>
          <a:stretch>
            <a:fillRect/>
          </a:stretch>
        </p:blipFill>
        <p:spPr bwMode="auto">
          <a:xfrm>
            <a:off x="4572000" y="728663"/>
            <a:ext cx="3962400" cy="2851150"/>
          </a:xfrm>
          <a:prstGeom prst="rect">
            <a:avLst/>
          </a:prstGeom>
          <a:noFill/>
          <a:ln w="571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7" name="Rectangle 11"/>
          <p:cNvSpPr>
            <a:spLocks noChangeArrowheads="1"/>
          </p:cNvSpPr>
          <p:nvPr/>
        </p:nvSpPr>
        <p:spPr bwMode="auto">
          <a:xfrm>
            <a:off x="5105400" y="100013"/>
            <a:ext cx="27416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uk-UA" altLang="ru-RU" b="1">
                <a:solidFill>
                  <a:srgbClr val="000066"/>
                </a:solidFill>
                <a:latin typeface="Monotype Corsiva" panose="03010101010201010101" pitchFamily="66" charset="0"/>
              </a:rPr>
              <a:t>Планета Кобзар</a:t>
            </a:r>
            <a:endParaRPr lang="ru-RU" altLang="ru-RU" b="1">
              <a:solidFill>
                <a:srgbClr val="000066"/>
              </a:solidFill>
              <a:latin typeface="Monotype Corsiva" panose="03010101010201010101" pitchFamily="66" charset="0"/>
            </a:endParaRPr>
          </a:p>
        </p:txBody>
      </p:sp>
    </p:spTree>
    <p:extLst>
      <p:ext uri="{BB962C8B-B14F-4D97-AF65-F5344CB8AC3E}">
        <p14:creationId xmlns:p14="http://schemas.microsoft.com/office/powerpoint/2010/main" val="1925486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2000"/>
                                        <p:tgtEl>
                                          <p:spTgt spid="14340"/>
                                        </p:tgtEl>
                                      </p:cBhvr>
                                    </p:animEffect>
                                  </p:childTnLst>
                                </p:cTn>
                              </p:par>
                              <p:par>
                                <p:cTn id="8" presetID="10" presetClass="entr" presetSubtype="0" fill="hold" nodeType="withEffect">
                                  <p:stCondLst>
                                    <p:cond delay="0"/>
                                  </p:stCondLst>
                                  <p:childTnLst>
                                    <p:set>
                                      <p:cBhvr>
                                        <p:cTn id="9" dur="1" fill="hold">
                                          <p:stCondLst>
                                            <p:cond delay="0"/>
                                          </p:stCondLst>
                                        </p:cTn>
                                        <p:tgtEl>
                                          <p:spTgt spid="14343"/>
                                        </p:tgtEl>
                                        <p:attrNameLst>
                                          <p:attrName>style.visibility</p:attrName>
                                        </p:attrNameLst>
                                      </p:cBhvr>
                                      <p:to>
                                        <p:strVal val="visible"/>
                                      </p:to>
                                    </p:set>
                                    <p:animEffect transition="in" filter="fade">
                                      <p:cBhvr>
                                        <p:cTn id="10" dur="2000"/>
                                        <p:tgtEl>
                                          <p:spTgt spid="14343"/>
                                        </p:tgtEl>
                                      </p:cBhvr>
                                    </p:animEffect>
                                  </p:childTnLst>
                                </p:cTn>
                              </p:par>
                            </p:childTnLst>
                          </p:cTn>
                        </p:par>
                        <p:par>
                          <p:cTn id="11" fill="hold" nodeType="afterGroup">
                            <p:stCondLst>
                              <p:cond delay="2000"/>
                            </p:stCondLst>
                            <p:childTnLst>
                              <p:par>
                                <p:cTn id="12" presetID="9" presetClass="entr" presetSubtype="0" fill="hold" grpId="0" nodeType="afterEffect">
                                  <p:stCondLst>
                                    <p:cond delay="0"/>
                                  </p:stCondLst>
                                  <p:childTnLst>
                                    <p:set>
                                      <p:cBhvr>
                                        <p:cTn id="13" dur="1" fill="hold">
                                          <p:stCondLst>
                                            <p:cond delay="0"/>
                                          </p:stCondLst>
                                        </p:cTn>
                                        <p:tgtEl>
                                          <p:spTgt spid="14341"/>
                                        </p:tgtEl>
                                        <p:attrNameLst>
                                          <p:attrName>style.visibility</p:attrName>
                                        </p:attrNameLst>
                                      </p:cBhvr>
                                      <p:to>
                                        <p:strVal val="visible"/>
                                      </p:to>
                                    </p:set>
                                    <p:animEffect transition="in" filter="dissolve">
                                      <p:cBhvr>
                                        <p:cTn id="14" dur="500"/>
                                        <p:tgtEl>
                                          <p:spTgt spid="14341"/>
                                        </p:tgtEl>
                                      </p:cBhvr>
                                    </p:animEffect>
                                  </p:childTnLst>
                                </p:cTn>
                              </p:par>
                            </p:childTnLst>
                          </p:cTn>
                        </p:par>
                        <p:par>
                          <p:cTn id="15" fill="hold" nodeType="afterGroup">
                            <p:stCondLst>
                              <p:cond delay="2500"/>
                            </p:stCondLst>
                            <p:childTnLst>
                              <p:par>
                                <p:cTn id="16" presetID="42" presetClass="entr" presetSubtype="0" fill="hold" nodeType="afterEffect">
                                  <p:stCondLst>
                                    <p:cond delay="3000"/>
                                  </p:stCondLst>
                                  <p:childTnLst>
                                    <p:set>
                                      <p:cBhvr>
                                        <p:cTn id="17" dur="1" fill="hold">
                                          <p:stCondLst>
                                            <p:cond delay="0"/>
                                          </p:stCondLst>
                                        </p:cTn>
                                        <p:tgtEl>
                                          <p:spTgt spid="14345"/>
                                        </p:tgtEl>
                                        <p:attrNameLst>
                                          <p:attrName>style.visibility</p:attrName>
                                        </p:attrNameLst>
                                      </p:cBhvr>
                                      <p:to>
                                        <p:strVal val="visible"/>
                                      </p:to>
                                    </p:set>
                                    <p:animEffect transition="in" filter="fade">
                                      <p:cBhvr>
                                        <p:cTn id="18" dur="500"/>
                                        <p:tgtEl>
                                          <p:spTgt spid="14345"/>
                                        </p:tgtEl>
                                      </p:cBhvr>
                                    </p:animEffect>
                                    <p:anim calcmode="lin" valueType="num">
                                      <p:cBhvr>
                                        <p:cTn id="19" dur="500" fill="hold"/>
                                        <p:tgtEl>
                                          <p:spTgt spid="14345"/>
                                        </p:tgtEl>
                                        <p:attrNameLst>
                                          <p:attrName>ppt_x</p:attrName>
                                        </p:attrNameLst>
                                      </p:cBhvr>
                                      <p:tavLst>
                                        <p:tav tm="0">
                                          <p:val>
                                            <p:strVal val="#ppt_x"/>
                                          </p:val>
                                        </p:tav>
                                        <p:tav tm="100000">
                                          <p:val>
                                            <p:strVal val="#ppt_x"/>
                                          </p:val>
                                        </p:tav>
                                      </p:tavLst>
                                    </p:anim>
                                    <p:anim calcmode="lin" valueType="num">
                                      <p:cBhvr>
                                        <p:cTn id="20" dur="500" fill="hold"/>
                                        <p:tgtEl>
                                          <p:spTgt spid="14345"/>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6000"/>
                            </p:stCondLst>
                            <p:childTnLst>
                              <p:par>
                                <p:cTn id="22" presetID="6" presetClass="entr" presetSubtype="16" fill="hold" nodeType="afterEffect">
                                  <p:stCondLst>
                                    <p:cond delay="1500"/>
                                  </p:stCondLst>
                                  <p:childTnLst>
                                    <p:set>
                                      <p:cBhvr>
                                        <p:cTn id="23" dur="1" fill="hold">
                                          <p:stCondLst>
                                            <p:cond delay="0"/>
                                          </p:stCondLst>
                                        </p:cTn>
                                        <p:tgtEl>
                                          <p:spTgt spid="14346"/>
                                        </p:tgtEl>
                                        <p:attrNameLst>
                                          <p:attrName>style.visibility</p:attrName>
                                        </p:attrNameLst>
                                      </p:cBhvr>
                                      <p:to>
                                        <p:strVal val="visible"/>
                                      </p:to>
                                    </p:set>
                                    <p:animEffect transition="in" filter="circle(in)">
                                      <p:cBhvr>
                                        <p:cTn id="24" dur="2000"/>
                                        <p:tgtEl>
                                          <p:spTgt spid="14346"/>
                                        </p:tgtEl>
                                      </p:cBhvr>
                                    </p:animEffect>
                                  </p:childTnLst>
                                </p:cTn>
                              </p:par>
                            </p:childTnLst>
                          </p:cTn>
                        </p:par>
                        <p:par>
                          <p:cTn id="25" fill="hold" nodeType="afterGroup">
                            <p:stCondLst>
                              <p:cond delay="9500"/>
                            </p:stCondLst>
                            <p:childTnLst>
                              <p:par>
                                <p:cTn id="26" presetID="9" presetClass="entr" presetSubtype="0" fill="hold" grpId="0" nodeType="afterEffect">
                                  <p:stCondLst>
                                    <p:cond delay="0"/>
                                  </p:stCondLst>
                                  <p:childTnLst>
                                    <p:set>
                                      <p:cBhvr>
                                        <p:cTn id="27" dur="1" fill="hold">
                                          <p:stCondLst>
                                            <p:cond delay="0"/>
                                          </p:stCondLst>
                                        </p:cTn>
                                        <p:tgtEl>
                                          <p:spTgt spid="14347"/>
                                        </p:tgtEl>
                                        <p:attrNameLst>
                                          <p:attrName>style.visibility</p:attrName>
                                        </p:attrNameLst>
                                      </p:cBhvr>
                                      <p:to>
                                        <p:strVal val="visible"/>
                                      </p:to>
                                    </p:set>
                                    <p:animEffect transition="in" filter="dissolve">
                                      <p:cBhvr>
                                        <p:cTn id="28"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143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847975"/>
            <a:ext cx="31242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743200"/>
            <a:ext cx="29718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066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showCo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1219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4568825"/>
            <a:ext cx="31242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Rectangle 9"/>
          <p:cNvSpPr>
            <a:spLocks noChangeArrowheads="1"/>
          </p:cNvSpPr>
          <p:nvPr/>
        </p:nvSpPr>
        <p:spPr bwMode="auto">
          <a:xfrm>
            <a:off x="2667000" y="381000"/>
            <a:ext cx="396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uk-UA" altLang="ru-RU" sz="3600" b="1">
                <a:solidFill>
                  <a:srgbClr val="000066"/>
                </a:solidFill>
                <a:latin typeface="Monotype Corsiva" panose="03010101010201010101" pitchFamily="66" charset="0"/>
              </a:rPr>
              <a:t>Монети та банкноти</a:t>
            </a:r>
            <a:endParaRPr lang="ru-RU" altLang="ru-RU" sz="3600" b="1">
              <a:solidFill>
                <a:srgbClr val="000066"/>
              </a:solidFill>
              <a:latin typeface="Monotype Corsiva" panose="03010101010201010101" pitchFamily="66" charset="0"/>
            </a:endParaRPr>
          </a:p>
        </p:txBody>
      </p:sp>
    </p:spTree>
    <p:extLst>
      <p:ext uri="{BB962C8B-B14F-4D97-AF65-F5344CB8AC3E}">
        <p14:creationId xmlns:p14="http://schemas.microsoft.com/office/powerpoint/2010/main" val="3617053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51209"/>
                                        </p:tgtEl>
                                        <p:attrNameLst>
                                          <p:attrName>style.visibility</p:attrName>
                                        </p:attrNameLst>
                                      </p:cBhvr>
                                      <p:to>
                                        <p:strVal val="visible"/>
                                      </p:to>
                                    </p:set>
                                    <p:anim calcmode="discrete" valueType="clr">
                                      <p:cBhvr override="childStyle">
                                        <p:cTn id="7" dur="80"/>
                                        <p:tgtEl>
                                          <p:spTgt spid="51209"/>
                                        </p:tgtEl>
                                        <p:attrNameLst>
                                          <p:attrName>style.color</p:attrName>
                                        </p:attrNameLst>
                                      </p:cBhvr>
                                      <p:tavLst>
                                        <p:tav tm="0">
                                          <p:val>
                                            <p:clrVal>
                                              <a:srgbClr val="EBF020"/>
                                            </p:clrVal>
                                          </p:val>
                                        </p:tav>
                                        <p:tav tm="50000">
                                          <p:val>
                                            <p:clrVal>
                                              <a:srgbClr val="3333FF"/>
                                            </p:clrVal>
                                          </p:val>
                                        </p:tav>
                                      </p:tavLst>
                                    </p:anim>
                                    <p:anim calcmode="discrete" valueType="clr">
                                      <p:cBhvr>
                                        <p:cTn id="8" dur="80"/>
                                        <p:tgtEl>
                                          <p:spTgt spid="51209"/>
                                        </p:tgtEl>
                                        <p:attrNameLst>
                                          <p:attrName>fillcolor</p:attrName>
                                        </p:attrNameLst>
                                      </p:cBhvr>
                                      <p:tavLst>
                                        <p:tav tm="0">
                                          <p:val>
                                            <p:clrVal>
                                              <a:schemeClr val="accent2"/>
                                            </p:clrVal>
                                          </p:val>
                                        </p:tav>
                                        <p:tav tm="50000">
                                          <p:val>
                                            <p:clrVal>
                                              <a:schemeClr val="hlink"/>
                                            </p:clrVal>
                                          </p:val>
                                        </p:tav>
                                      </p:tavLst>
                                    </p:anim>
                                    <p:set>
                                      <p:cBhvr>
                                        <p:cTn id="9" dur="80"/>
                                        <p:tgtEl>
                                          <p:spTgt spid="51209"/>
                                        </p:tgtEl>
                                        <p:attrNameLst>
                                          <p:attrName>fill.type</p:attrName>
                                        </p:attrNameLst>
                                      </p:cBhvr>
                                      <p:to>
                                        <p:strVal val="solid"/>
                                      </p:to>
                                    </p:set>
                                  </p:childTnLst>
                                </p:cTn>
                              </p:par>
                            </p:childTnLst>
                          </p:cTn>
                        </p:par>
                        <p:par>
                          <p:cTn id="10" fill="hold" nodeType="afterGroup">
                            <p:stCondLst>
                              <p:cond delay="680"/>
                            </p:stCondLst>
                            <p:childTnLst>
                              <p:par>
                                <p:cTn id="11" presetID="10" presetClass="entr" presetSubtype="0" fill="hold" nodeType="afterEffect">
                                  <p:stCondLst>
                                    <p:cond delay="0"/>
                                  </p:stCondLst>
                                  <p:childTnLst>
                                    <p:set>
                                      <p:cBhvr>
                                        <p:cTn id="12" dur="1" fill="hold">
                                          <p:stCondLst>
                                            <p:cond delay="0"/>
                                          </p:stCondLst>
                                        </p:cTn>
                                        <p:tgtEl>
                                          <p:spTgt spid="51206"/>
                                        </p:tgtEl>
                                        <p:attrNameLst>
                                          <p:attrName>style.visibility</p:attrName>
                                        </p:attrNameLst>
                                      </p:cBhvr>
                                      <p:to>
                                        <p:strVal val="visible"/>
                                      </p:to>
                                    </p:set>
                                    <p:animEffect transition="in" filter="fade">
                                      <p:cBhvr>
                                        <p:cTn id="13" dur="2000"/>
                                        <p:tgtEl>
                                          <p:spTgt spid="51206"/>
                                        </p:tgtEl>
                                      </p:cBhvr>
                                    </p:animEffect>
                                  </p:childTnLst>
                                </p:cTn>
                              </p:par>
                              <p:par>
                                <p:cTn id="14" presetID="10" presetClass="entr" presetSubtype="0" fill="hold" nodeType="withEffect">
                                  <p:stCondLst>
                                    <p:cond delay="0"/>
                                  </p:stCondLst>
                                  <p:childTnLst>
                                    <p:set>
                                      <p:cBhvr>
                                        <p:cTn id="15" dur="1" fill="hold">
                                          <p:stCondLst>
                                            <p:cond delay="0"/>
                                          </p:stCondLst>
                                        </p:cTn>
                                        <p:tgtEl>
                                          <p:spTgt spid="51207"/>
                                        </p:tgtEl>
                                        <p:attrNameLst>
                                          <p:attrName>style.visibility</p:attrName>
                                        </p:attrNameLst>
                                      </p:cBhvr>
                                      <p:to>
                                        <p:strVal val="visible"/>
                                      </p:to>
                                    </p:set>
                                    <p:animEffect transition="in" filter="fade">
                                      <p:cBhvr>
                                        <p:cTn id="16" dur="2000"/>
                                        <p:tgtEl>
                                          <p:spTgt spid="51207"/>
                                        </p:tgtEl>
                                      </p:cBhvr>
                                    </p:animEffect>
                                  </p:childTnLst>
                                </p:cTn>
                              </p:par>
                            </p:childTnLst>
                          </p:cTn>
                        </p:par>
                        <p:par>
                          <p:cTn id="17" fill="hold" nodeType="afterGroup">
                            <p:stCondLst>
                              <p:cond delay="2680"/>
                            </p:stCondLst>
                            <p:childTnLst>
                              <p:par>
                                <p:cTn id="18" presetID="37" presetClass="entr" presetSubtype="0" fill="hold" nodeType="afterEffect">
                                  <p:stCondLst>
                                    <p:cond delay="500"/>
                                  </p:stCondLst>
                                  <p:childTnLst>
                                    <p:set>
                                      <p:cBhvr>
                                        <p:cTn id="19" dur="1" fill="hold">
                                          <p:stCondLst>
                                            <p:cond delay="0"/>
                                          </p:stCondLst>
                                        </p:cTn>
                                        <p:tgtEl>
                                          <p:spTgt spid="51205"/>
                                        </p:tgtEl>
                                        <p:attrNameLst>
                                          <p:attrName>style.visibility</p:attrName>
                                        </p:attrNameLst>
                                      </p:cBhvr>
                                      <p:to>
                                        <p:strVal val="visible"/>
                                      </p:to>
                                    </p:set>
                                    <p:animEffect transition="in" filter="fade">
                                      <p:cBhvr>
                                        <p:cTn id="20" dur="1000"/>
                                        <p:tgtEl>
                                          <p:spTgt spid="51205"/>
                                        </p:tgtEl>
                                      </p:cBhvr>
                                    </p:animEffect>
                                    <p:anim calcmode="lin" valueType="num">
                                      <p:cBhvr>
                                        <p:cTn id="21" dur="1000" fill="hold"/>
                                        <p:tgtEl>
                                          <p:spTgt spid="51205"/>
                                        </p:tgtEl>
                                        <p:attrNameLst>
                                          <p:attrName>ppt_x</p:attrName>
                                        </p:attrNameLst>
                                      </p:cBhvr>
                                      <p:tavLst>
                                        <p:tav tm="0">
                                          <p:val>
                                            <p:strVal val="#ppt_x"/>
                                          </p:val>
                                        </p:tav>
                                        <p:tav tm="100000">
                                          <p:val>
                                            <p:strVal val="#ppt_x"/>
                                          </p:val>
                                        </p:tav>
                                      </p:tavLst>
                                    </p:anim>
                                    <p:anim calcmode="lin" valueType="num">
                                      <p:cBhvr>
                                        <p:cTn id="22" dur="900" decel="100000" fill="hold"/>
                                        <p:tgtEl>
                                          <p:spTgt spid="5120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1205"/>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500"/>
                                  </p:stCondLst>
                                  <p:childTnLst>
                                    <p:set>
                                      <p:cBhvr>
                                        <p:cTn id="25" dur="1" fill="hold">
                                          <p:stCondLst>
                                            <p:cond delay="0"/>
                                          </p:stCondLst>
                                        </p:cTn>
                                        <p:tgtEl>
                                          <p:spTgt spid="51204"/>
                                        </p:tgtEl>
                                        <p:attrNameLst>
                                          <p:attrName>style.visibility</p:attrName>
                                        </p:attrNameLst>
                                      </p:cBhvr>
                                      <p:to>
                                        <p:strVal val="visible"/>
                                      </p:to>
                                    </p:set>
                                    <p:animEffect transition="in" filter="fade">
                                      <p:cBhvr>
                                        <p:cTn id="26" dur="1000"/>
                                        <p:tgtEl>
                                          <p:spTgt spid="51204"/>
                                        </p:tgtEl>
                                      </p:cBhvr>
                                    </p:animEffect>
                                    <p:anim calcmode="lin" valueType="num">
                                      <p:cBhvr>
                                        <p:cTn id="27" dur="1000" fill="hold"/>
                                        <p:tgtEl>
                                          <p:spTgt spid="51204"/>
                                        </p:tgtEl>
                                        <p:attrNameLst>
                                          <p:attrName>ppt_x</p:attrName>
                                        </p:attrNameLst>
                                      </p:cBhvr>
                                      <p:tavLst>
                                        <p:tav tm="0">
                                          <p:val>
                                            <p:strVal val="#ppt_x"/>
                                          </p:val>
                                        </p:tav>
                                        <p:tav tm="100000">
                                          <p:val>
                                            <p:strVal val="#ppt_x"/>
                                          </p:val>
                                        </p:tav>
                                      </p:tavLst>
                                    </p:anim>
                                    <p:anim calcmode="lin" valueType="num">
                                      <p:cBhvr>
                                        <p:cTn id="28" dur="900" decel="100000" fill="hold"/>
                                        <p:tgtEl>
                                          <p:spTgt spid="5120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1204"/>
                                        </p:tgtEl>
                                        <p:attrNameLst>
                                          <p:attrName>ppt_y</p:attrName>
                                        </p:attrNameLst>
                                      </p:cBhvr>
                                      <p:tavLst>
                                        <p:tav tm="0">
                                          <p:val>
                                            <p:strVal val="#ppt_y-.03"/>
                                          </p:val>
                                        </p:tav>
                                        <p:tav tm="100000">
                                          <p:val>
                                            <p:strVal val="#ppt_y"/>
                                          </p:val>
                                        </p:tav>
                                      </p:tavLst>
                                    </p:anim>
                                  </p:childTnLst>
                                </p:cTn>
                              </p:par>
                            </p:childTnLst>
                          </p:cTn>
                        </p:par>
                        <p:par>
                          <p:cTn id="30" fill="hold" nodeType="afterGroup">
                            <p:stCondLst>
                              <p:cond delay="4180"/>
                            </p:stCondLst>
                            <p:childTnLst>
                              <p:par>
                                <p:cTn id="31" presetID="23" presetClass="entr" presetSubtype="16" fill="hold" nodeType="afterEffect">
                                  <p:stCondLst>
                                    <p:cond delay="500"/>
                                  </p:stCondLst>
                                  <p:childTnLst>
                                    <p:set>
                                      <p:cBhvr>
                                        <p:cTn id="32" dur="1" fill="hold">
                                          <p:stCondLst>
                                            <p:cond delay="0"/>
                                          </p:stCondLst>
                                        </p:cTn>
                                        <p:tgtEl>
                                          <p:spTgt spid="51208"/>
                                        </p:tgtEl>
                                        <p:attrNameLst>
                                          <p:attrName>style.visibility</p:attrName>
                                        </p:attrNameLst>
                                      </p:cBhvr>
                                      <p:to>
                                        <p:strVal val="visible"/>
                                      </p:to>
                                    </p:set>
                                    <p:anim calcmode="lin" valueType="num">
                                      <p:cBhvr>
                                        <p:cTn id="33" dur="1000" fill="hold"/>
                                        <p:tgtEl>
                                          <p:spTgt spid="51208"/>
                                        </p:tgtEl>
                                        <p:attrNameLst>
                                          <p:attrName>ppt_w</p:attrName>
                                        </p:attrNameLst>
                                      </p:cBhvr>
                                      <p:tavLst>
                                        <p:tav tm="0">
                                          <p:val>
                                            <p:fltVal val="0"/>
                                          </p:val>
                                        </p:tav>
                                        <p:tav tm="100000">
                                          <p:val>
                                            <p:strVal val="#ppt_w"/>
                                          </p:val>
                                        </p:tav>
                                      </p:tavLst>
                                    </p:anim>
                                    <p:anim calcmode="lin" valueType="num">
                                      <p:cBhvr>
                                        <p:cTn id="34" dur="1000" fill="hold"/>
                                        <p:tgtEl>
                                          <p:spTgt spid="512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b="15791"/>
          <a:stretch>
            <a:fillRect/>
          </a:stretch>
        </p:blipFill>
        <p:spPr bwMode="auto">
          <a:xfrm>
            <a:off x="762000" y="3048000"/>
            <a:ext cx="3200400" cy="3582988"/>
          </a:xfrm>
          <a:prstGeom prst="rect">
            <a:avLst/>
          </a:prstGeom>
          <a:noFill/>
          <a:ln w="571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3124200"/>
            <a:ext cx="4419600" cy="3421063"/>
          </a:xfrm>
          <a:prstGeom prst="rect">
            <a:avLst/>
          </a:prstGeom>
          <a:noFill/>
          <a:ln w="571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7" descr="Копия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685800"/>
            <a:ext cx="3124200" cy="2078038"/>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9160" name="Rectangle 8"/>
          <p:cNvSpPr>
            <a:spLocks noChangeArrowheads="1"/>
          </p:cNvSpPr>
          <p:nvPr/>
        </p:nvSpPr>
        <p:spPr bwMode="auto">
          <a:xfrm>
            <a:off x="4267200" y="884238"/>
            <a:ext cx="4689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uk-UA" altLang="ru-RU" sz="3600" b="1" dirty="0">
                <a:solidFill>
                  <a:srgbClr val="000066"/>
                </a:solidFill>
                <a:latin typeface="Monotype Corsiva" panose="03010101010201010101" pitchFamily="66" charset="0"/>
              </a:rPr>
              <a:t>Картини Олега </a:t>
            </a:r>
            <a:r>
              <a:rPr lang="uk-UA" altLang="ru-RU" sz="3600" b="1" dirty="0" err="1">
                <a:solidFill>
                  <a:srgbClr val="000066"/>
                </a:solidFill>
                <a:latin typeface="Monotype Corsiva" panose="03010101010201010101" pitchFamily="66" charset="0"/>
              </a:rPr>
              <a:t>Шупляка</a:t>
            </a:r>
            <a:r>
              <a:rPr lang="ru-RU" altLang="ru-RU" dirty="0">
                <a:solidFill>
                  <a:srgbClr val="000066"/>
                </a:solidFill>
                <a:latin typeface="Monotype Corsiva" panose="03010101010201010101" pitchFamily="66" charset="0"/>
              </a:rPr>
              <a:t> </a:t>
            </a:r>
          </a:p>
        </p:txBody>
      </p:sp>
    </p:spTree>
    <p:extLst>
      <p:ext uri="{BB962C8B-B14F-4D97-AF65-F5344CB8AC3E}">
        <p14:creationId xmlns:p14="http://schemas.microsoft.com/office/powerpoint/2010/main" val="34391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9160"/>
                                        </p:tgtEl>
                                        <p:attrNameLst>
                                          <p:attrName>style.visibility</p:attrName>
                                        </p:attrNameLst>
                                      </p:cBhvr>
                                      <p:to>
                                        <p:strVal val="visible"/>
                                      </p:to>
                                    </p:set>
                                    <p:animEffect transition="in" filter="dissolve">
                                      <p:cBhvr>
                                        <p:cTn id="7" dur="2000"/>
                                        <p:tgtEl>
                                          <p:spTgt spid="49160"/>
                                        </p:tgtEl>
                                      </p:cBhvr>
                                    </p:animEffect>
                                  </p:childTnLst>
                                </p:cTn>
                              </p:par>
                              <p:par>
                                <p:cTn id="8" presetID="10" presetClass="entr" presetSubtype="0" fill="hold" nodeType="withEffect">
                                  <p:stCondLst>
                                    <p:cond delay="0"/>
                                  </p:stCondLst>
                                  <p:childTnLst>
                                    <p:set>
                                      <p:cBhvr>
                                        <p:cTn id="9" dur="1" fill="hold">
                                          <p:stCondLst>
                                            <p:cond delay="0"/>
                                          </p:stCondLst>
                                        </p:cTn>
                                        <p:tgtEl>
                                          <p:spTgt spid="49159"/>
                                        </p:tgtEl>
                                        <p:attrNameLst>
                                          <p:attrName>style.visibility</p:attrName>
                                        </p:attrNameLst>
                                      </p:cBhvr>
                                      <p:to>
                                        <p:strVal val="visible"/>
                                      </p:to>
                                    </p:set>
                                    <p:animEffect transition="in" filter="fade">
                                      <p:cBhvr>
                                        <p:cTn id="10" dur="2000"/>
                                        <p:tgtEl>
                                          <p:spTgt spid="49159"/>
                                        </p:tgtEl>
                                      </p:cBhvr>
                                    </p:animEffect>
                                  </p:childTnLst>
                                </p:cTn>
                              </p:par>
                            </p:childTnLst>
                          </p:cTn>
                        </p:par>
                        <p:par>
                          <p:cTn id="11" fill="hold" nodeType="afterGroup">
                            <p:stCondLst>
                              <p:cond delay="2000"/>
                            </p:stCondLst>
                            <p:childTnLst>
                              <p:par>
                                <p:cTn id="12" presetID="37" presetClass="entr" presetSubtype="0" fill="hold" grpId="0" nodeType="afterEffect">
                                  <p:stCondLst>
                                    <p:cond delay="0"/>
                                  </p:stCondLst>
                                  <p:childTnLst>
                                    <p:set>
                                      <p:cBhvr>
                                        <p:cTn id="13" dur="1" fill="hold">
                                          <p:stCondLst>
                                            <p:cond delay="0"/>
                                          </p:stCondLst>
                                        </p:cTn>
                                        <p:tgtEl>
                                          <p:spTgt spid="49156"/>
                                        </p:tgtEl>
                                        <p:attrNameLst>
                                          <p:attrName>style.visibility</p:attrName>
                                        </p:attrNameLst>
                                      </p:cBhvr>
                                      <p:to>
                                        <p:strVal val="visible"/>
                                      </p:to>
                                    </p:set>
                                    <p:animEffect transition="in" filter="fade">
                                      <p:cBhvr>
                                        <p:cTn id="14" dur="1000"/>
                                        <p:tgtEl>
                                          <p:spTgt spid="49156"/>
                                        </p:tgtEl>
                                      </p:cBhvr>
                                    </p:animEffect>
                                    <p:anim calcmode="lin" valueType="num">
                                      <p:cBhvr>
                                        <p:cTn id="15" dur="1000" fill="hold"/>
                                        <p:tgtEl>
                                          <p:spTgt spid="49156"/>
                                        </p:tgtEl>
                                        <p:attrNameLst>
                                          <p:attrName>ppt_x</p:attrName>
                                        </p:attrNameLst>
                                      </p:cBhvr>
                                      <p:tavLst>
                                        <p:tav tm="0">
                                          <p:val>
                                            <p:strVal val="#ppt_x"/>
                                          </p:val>
                                        </p:tav>
                                        <p:tav tm="100000">
                                          <p:val>
                                            <p:strVal val="#ppt_x"/>
                                          </p:val>
                                        </p:tav>
                                      </p:tavLst>
                                    </p:anim>
                                    <p:anim calcmode="lin" valueType="num">
                                      <p:cBhvr>
                                        <p:cTn id="16" dur="900" decel="100000" fill="hold"/>
                                        <p:tgtEl>
                                          <p:spTgt spid="4915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9156"/>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3000"/>
                            </p:stCondLst>
                            <p:childTnLst>
                              <p:par>
                                <p:cTn id="19" presetID="55" presetClass="entr" presetSubtype="0" fill="hold" nodeType="afterEffect">
                                  <p:stCondLst>
                                    <p:cond delay="0"/>
                                  </p:stCondLst>
                                  <p:childTnLst>
                                    <p:set>
                                      <p:cBhvr>
                                        <p:cTn id="20" dur="1" fill="hold">
                                          <p:stCondLst>
                                            <p:cond delay="0"/>
                                          </p:stCondLst>
                                        </p:cTn>
                                        <p:tgtEl>
                                          <p:spTgt spid="49157"/>
                                        </p:tgtEl>
                                        <p:attrNameLst>
                                          <p:attrName>style.visibility</p:attrName>
                                        </p:attrNameLst>
                                      </p:cBhvr>
                                      <p:to>
                                        <p:strVal val="visible"/>
                                      </p:to>
                                    </p:set>
                                    <p:anim calcmode="lin" valueType="num">
                                      <p:cBhvr>
                                        <p:cTn id="21" dur="1000" fill="hold"/>
                                        <p:tgtEl>
                                          <p:spTgt spid="49157"/>
                                        </p:tgtEl>
                                        <p:attrNameLst>
                                          <p:attrName>ppt_w</p:attrName>
                                        </p:attrNameLst>
                                      </p:cBhvr>
                                      <p:tavLst>
                                        <p:tav tm="0">
                                          <p:val>
                                            <p:strVal val="#ppt_w*0.70"/>
                                          </p:val>
                                        </p:tav>
                                        <p:tav tm="100000">
                                          <p:val>
                                            <p:strVal val="#ppt_w"/>
                                          </p:val>
                                        </p:tav>
                                      </p:tavLst>
                                    </p:anim>
                                    <p:anim calcmode="lin" valueType="num">
                                      <p:cBhvr>
                                        <p:cTn id="22" dur="1000" fill="hold"/>
                                        <p:tgtEl>
                                          <p:spTgt spid="49157"/>
                                        </p:tgtEl>
                                        <p:attrNameLst>
                                          <p:attrName>ppt_h</p:attrName>
                                        </p:attrNameLst>
                                      </p:cBhvr>
                                      <p:tavLst>
                                        <p:tav tm="0">
                                          <p:val>
                                            <p:strVal val="#ppt_h"/>
                                          </p:val>
                                        </p:tav>
                                        <p:tav tm="100000">
                                          <p:val>
                                            <p:strVal val="#ppt_h"/>
                                          </p:val>
                                        </p:tav>
                                      </p:tavLst>
                                    </p:anim>
                                    <p:animEffect transition="in" filter="fade">
                                      <p:cBhvr>
                                        <p:cTn id="23" dur="10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p:bldP spid="491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80512" cy="6955750"/>
          </a:xfrm>
          <a:prstGeom prst="rect">
            <a:avLst/>
          </a:prstGeom>
        </p:spPr>
        <p:txBody>
          <a:bodyPr wrap="square">
            <a:spAutoFit/>
          </a:bodyPr>
          <a:lstStyle/>
          <a:p>
            <a:pPr algn="ctr">
              <a:spcAft>
                <a:spcPts val="0"/>
              </a:spcAft>
            </a:pPr>
            <a:r>
              <a:rPr lang="uk-UA" sz="3200" b="1" dirty="0">
                <a:latin typeface="Times New Roman" panose="02020603050405020304" pitchFamily="18" charset="0"/>
                <a:ea typeface="Calibri" panose="020F0502020204030204" pitchFamily="34" charset="0"/>
                <a:cs typeface="Times New Roman" panose="02020603050405020304" pitchFamily="18" charset="0"/>
              </a:rPr>
              <a:t>5 сторінка.</a:t>
            </a:r>
            <a:endParaRPr lang="ru-RU" sz="32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uk-UA"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«Ми - нащадки Кобзаря»</a:t>
            </a:r>
            <a:endParaRPr lang="ru-RU" sz="3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r>
              <a:rPr lang="uk-UA" dirty="0"/>
              <a:t>              </a:t>
            </a:r>
            <a:r>
              <a:rPr lang="uk-UA" dirty="0" smtClean="0"/>
              <a:t>   </a:t>
            </a:r>
            <a:r>
              <a:rPr lang="uk-UA" sz="2800" dirty="0" smtClean="0">
                <a:latin typeface="Times New Roman" panose="02020603050405020304" pitchFamily="18" charset="0"/>
                <a:cs typeface="Times New Roman" panose="02020603050405020304" pitchFamily="18" charset="0"/>
              </a:rPr>
              <a:t>Ми </a:t>
            </a:r>
            <a:r>
              <a:rPr lang="uk-UA" sz="2800" dirty="0">
                <a:latin typeface="Times New Roman" panose="02020603050405020304" pitchFamily="18" charset="0"/>
                <a:cs typeface="Times New Roman" panose="02020603050405020304" pitchFamily="18" charset="0"/>
              </a:rPr>
              <a:t>не забули тебе, Тарасе,</a:t>
            </a:r>
            <a:endParaRPr lang="ru-RU" sz="2800" dirty="0">
              <a:latin typeface="Times New Roman" panose="02020603050405020304" pitchFamily="18" charset="0"/>
              <a:cs typeface="Times New Roman" panose="02020603050405020304" pitchFamily="18" charset="0"/>
            </a:endParaRPr>
          </a:p>
          <a:p>
            <a:r>
              <a:rPr lang="uk-UA" sz="2800" dirty="0">
                <a:latin typeface="Times New Roman" panose="02020603050405020304" pitchFamily="18" charset="0"/>
                <a:cs typeface="Times New Roman" panose="02020603050405020304" pitchFamily="18" charset="0"/>
              </a:rPr>
              <a:t>	Черпаєм правду в твоєму слові,</a:t>
            </a:r>
            <a:endParaRPr lang="ru-RU" sz="2800" dirty="0">
              <a:latin typeface="Times New Roman" panose="02020603050405020304" pitchFamily="18" charset="0"/>
              <a:cs typeface="Times New Roman" panose="02020603050405020304" pitchFamily="18" charset="0"/>
            </a:endParaRPr>
          </a:p>
          <a:p>
            <a:r>
              <a:rPr lang="uk-UA" sz="2800" dirty="0">
                <a:latin typeface="Times New Roman" panose="02020603050405020304" pitchFamily="18" charset="0"/>
                <a:cs typeface="Times New Roman" panose="02020603050405020304" pitchFamily="18" charset="0"/>
              </a:rPr>
              <a:t>	І вбережемо ми для внуків наших</a:t>
            </a:r>
            <a:endParaRPr lang="ru-RU" sz="2800" dirty="0">
              <a:latin typeface="Times New Roman" panose="02020603050405020304" pitchFamily="18" charset="0"/>
              <a:cs typeface="Times New Roman" panose="02020603050405020304" pitchFamily="18" charset="0"/>
            </a:endParaRPr>
          </a:p>
          <a:p>
            <a:r>
              <a:rPr lang="uk-UA" sz="2800" dirty="0">
                <a:latin typeface="Times New Roman" panose="02020603050405020304" pitchFamily="18" charset="0"/>
                <a:cs typeface="Times New Roman" panose="02020603050405020304" pitchFamily="18" charset="0"/>
              </a:rPr>
              <a:t>	Вкраїнську пісню, вкраїнську мову.</a:t>
            </a:r>
            <a:endParaRPr lang="ru-RU" sz="2800" dirty="0">
              <a:latin typeface="Times New Roman" panose="02020603050405020304" pitchFamily="18" charset="0"/>
              <a:cs typeface="Times New Roman" panose="02020603050405020304" pitchFamily="18" charset="0"/>
            </a:endParaRPr>
          </a:p>
          <a:p>
            <a:pPr algn="ctr"/>
            <a:r>
              <a:rPr lang="uk-UA" sz="2800" dirty="0">
                <a:latin typeface="Times New Roman" panose="02020603050405020304" pitchFamily="18" charset="0"/>
                <a:cs typeface="Times New Roman" panose="02020603050405020304" pitchFamily="18" charset="0"/>
              </a:rPr>
              <a:t>   </a:t>
            </a:r>
            <a:r>
              <a:rPr lang="uk-UA" sz="2800" dirty="0" smtClean="0">
                <a:latin typeface="Times New Roman" panose="02020603050405020304" pitchFamily="18" charset="0"/>
                <a:cs typeface="Times New Roman" panose="02020603050405020304" pitchFamily="18" charset="0"/>
              </a:rPr>
              <a:t>              Тарасе</a:t>
            </a:r>
            <a:r>
              <a:rPr lang="uk-UA" sz="2800" dirty="0">
                <a:latin typeface="Times New Roman" panose="02020603050405020304" pitchFamily="18" charset="0"/>
                <a:cs typeface="Times New Roman" panose="02020603050405020304" pitchFamily="18" charset="0"/>
              </a:rPr>
              <a:t>, любий, вже спи спокійно.</a:t>
            </a:r>
            <a:endParaRPr lang="ru-RU" sz="2800" dirty="0">
              <a:latin typeface="Times New Roman" panose="02020603050405020304" pitchFamily="18" charset="0"/>
              <a:cs typeface="Times New Roman" panose="02020603050405020304" pitchFamily="18" charset="0"/>
            </a:endParaRPr>
          </a:p>
          <a:p>
            <a:pPr algn="ctr"/>
            <a:r>
              <a:rPr lang="uk-UA" sz="2800" dirty="0">
                <a:latin typeface="Times New Roman" panose="02020603050405020304" pitchFamily="18" charset="0"/>
                <a:cs typeface="Times New Roman" panose="02020603050405020304" pitchFamily="18" charset="0"/>
              </a:rPr>
              <a:t>	</a:t>
            </a:r>
            <a:r>
              <a:rPr lang="uk-UA" sz="2800" dirty="0" smtClean="0">
                <a:latin typeface="Times New Roman" panose="02020603050405020304" pitchFamily="18" charset="0"/>
                <a:cs typeface="Times New Roman" panose="02020603050405020304" pitchFamily="18" charset="0"/>
              </a:rPr>
              <a:t>     Бо </a:t>
            </a:r>
            <a:r>
              <a:rPr lang="uk-UA" sz="2800" dirty="0">
                <a:latin typeface="Times New Roman" panose="02020603050405020304" pitchFamily="18" charset="0"/>
                <a:cs typeface="Times New Roman" panose="02020603050405020304" pitchFamily="18" charset="0"/>
              </a:rPr>
              <a:t>ще не вмерла, не вмре ніколи</a:t>
            </a:r>
            <a:endParaRPr lang="ru-RU" sz="2800" dirty="0">
              <a:latin typeface="Times New Roman" panose="02020603050405020304" pitchFamily="18" charset="0"/>
              <a:cs typeface="Times New Roman" panose="02020603050405020304" pitchFamily="18" charset="0"/>
            </a:endParaRPr>
          </a:p>
          <a:p>
            <a:pPr algn="ctr"/>
            <a:r>
              <a:rPr lang="uk-UA" sz="2800" dirty="0" smtClean="0">
                <a:latin typeface="Times New Roman" panose="02020603050405020304" pitchFamily="18" charset="0"/>
                <a:cs typeface="Times New Roman" panose="02020603050405020304" pitchFamily="18" charset="0"/>
              </a:rPr>
              <a:t>       Вкраїна </a:t>
            </a:r>
            <a:r>
              <a:rPr lang="uk-UA" sz="2800" dirty="0">
                <a:latin typeface="Times New Roman" panose="02020603050405020304" pitchFamily="18" charset="0"/>
                <a:cs typeface="Times New Roman" panose="02020603050405020304" pitchFamily="18" charset="0"/>
              </a:rPr>
              <a:t>наша і наше слово.</a:t>
            </a:r>
            <a:endParaRPr lang="ru-RU" sz="2800" dirty="0">
              <a:latin typeface="Times New Roman" panose="02020603050405020304" pitchFamily="18" charset="0"/>
              <a:cs typeface="Times New Roman" panose="02020603050405020304" pitchFamily="18" charset="0"/>
            </a:endParaRPr>
          </a:p>
          <a:p>
            <a:pPr algn="ctr"/>
            <a:r>
              <a:rPr lang="uk-UA" sz="2800" dirty="0">
                <a:latin typeface="Times New Roman" panose="02020603050405020304" pitchFamily="18" charset="0"/>
                <a:cs typeface="Times New Roman" panose="02020603050405020304" pitchFamily="18" charset="0"/>
              </a:rPr>
              <a:t>	</a:t>
            </a:r>
            <a:r>
              <a:rPr lang="uk-UA" sz="2800" dirty="0" smtClean="0">
                <a:latin typeface="Times New Roman" panose="02020603050405020304" pitchFamily="18" charset="0"/>
                <a:cs typeface="Times New Roman" panose="02020603050405020304" pitchFamily="18" charset="0"/>
              </a:rPr>
              <a:t>        Поки </a:t>
            </a:r>
            <a:r>
              <a:rPr lang="uk-UA" sz="2800" dirty="0">
                <a:latin typeface="Times New Roman" panose="02020603050405020304" pitchFamily="18" charset="0"/>
                <a:cs typeface="Times New Roman" panose="02020603050405020304" pitchFamily="18" charset="0"/>
              </a:rPr>
              <a:t>кобзарство пульсує в </a:t>
            </a:r>
            <a:r>
              <a:rPr lang="uk-UA" sz="2800" dirty="0" smtClean="0">
                <a:latin typeface="Times New Roman" panose="02020603050405020304" pitchFamily="18" charset="0"/>
                <a:cs typeface="Times New Roman" panose="02020603050405020304" pitchFamily="18" charset="0"/>
              </a:rPr>
              <a:t>жилах,</a:t>
            </a:r>
            <a:endParaRPr lang="ru-RU" sz="2800" dirty="0">
              <a:latin typeface="Times New Roman" panose="02020603050405020304" pitchFamily="18" charset="0"/>
              <a:cs typeface="Times New Roman" panose="02020603050405020304" pitchFamily="18" charset="0"/>
            </a:endParaRPr>
          </a:p>
          <a:p>
            <a:r>
              <a:rPr lang="uk-UA" sz="2800" dirty="0" smtClean="0">
                <a:latin typeface="Times New Roman" panose="02020603050405020304" pitchFamily="18" charset="0"/>
                <a:cs typeface="Times New Roman" panose="02020603050405020304" pitchFamily="18" charset="0"/>
              </a:rPr>
              <a:t>Ніхто не </a:t>
            </a:r>
            <a:r>
              <a:rPr lang="uk-UA" sz="2800" dirty="0" err="1" smtClean="0">
                <a:latin typeface="Times New Roman" panose="02020603050405020304" pitchFamily="18" charset="0"/>
                <a:cs typeface="Times New Roman" panose="02020603050405020304" pitchFamily="18" charset="0"/>
              </a:rPr>
              <a:t>зіб</a:t>
            </a:r>
            <a:r>
              <a:rPr lang="ru-RU" sz="2800" dirty="0" smtClean="0">
                <a:latin typeface="Times New Roman" panose="02020603050405020304" pitchFamily="18" charset="0"/>
                <a:cs typeface="Times New Roman" panose="02020603050405020304" pitchFamily="18" charset="0"/>
              </a:rPr>
              <a:t>’</a:t>
            </a:r>
            <a:r>
              <a:rPr lang="uk-UA" sz="2800" dirty="0" smtClean="0">
                <a:latin typeface="Times New Roman" panose="02020603050405020304" pitchFamily="18" charset="0"/>
                <a:cs typeface="Times New Roman" panose="02020603050405020304" pitchFamily="18" charset="0"/>
              </a:rPr>
              <a:t>є нам волі крила!</a:t>
            </a:r>
            <a:endParaRPr lang="ru-RU" sz="2800" dirty="0" smtClean="0">
              <a:latin typeface="Times New Roman" panose="02020603050405020304" pitchFamily="18" charset="0"/>
              <a:cs typeface="Times New Roman" panose="02020603050405020304" pitchFamily="18" charset="0"/>
            </a:endParaRPr>
          </a:p>
          <a:p>
            <a:pPr>
              <a:spcAft>
                <a:spcPts val="0"/>
              </a:spcAft>
            </a:pPr>
            <a:r>
              <a:rPr lang="uk-UA" sz="2800" dirty="0" smtClean="0">
                <a:latin typeface="Times New Roman" panose="02020603050405020304" pitchFamily="18" charset="0"/>
                <a:cs typeface="Times New Roman" panose="02020603050405020304" pitchFamily="18" charset="0"/>
              </a:rPr>
              <a:t>Живи</a:t>
            </a:r>
            <a:r>
              <a:rPr lang="uk-UA" sz="2800" dirty="0">
                <a:latin typeface="Times New Roman" panose="02020603050405020304" pitchFamily="18" charset="0"/>
                <a:cs typeface="Times New Roman" panose="02020603050405020304" pitchFamily="18" charset="0"/>
              </a:rPr>
              <a:t>, </a:t>
            </a:r>
            <a:r>
              <a:rPr lang="uk-UA" sz="2800" dirty="0" err="1">
                <a:latin typeface="Times New Roman" panose="02020603050405020304" pitchFamily="18" charset="0"/>
                <a:cs typeface="Times New Roman" panose="02020603050405020304" pitchFamily="18" charset="0"/>
              </a:rPr>
              <a:t>поете</a:t>
            </a:r>
            <a:r>
              <a:rPr lang="uk-UA" sz="2800" dirty="0">
                <a:latin typeface="Times New Roman" panose="02020603050405020304" pitchFamily="18" charset="0"/>
                <a:cs typeface="Times New Roman" panose="02020603050405020304" pitchFamily="18" charset="0"/>
              </a:rPr>
              <a:t>, в бронзі і в граніті,</a:t>
            </a:r>
            <a:endParaRPr lang="ru-RU" sz="2800" dirty="0">
              <a:latin typeface="Times New Roman" panose="02020603050405020304" pitchFamily="18" charset="0"/>
              <a:cs typeface="Times New Roman" panose="02020603050405020304" pitchFamily="18" charset="0"/>
            </a:endParaRPr>
          </a:p>
          <a:p>
            <a:r>
              <a:rPr lang="uk-UA" sz="2800" dirty="0" smtClean="0">
                <a:latin typeface="Times New Roman" panose="02020603050405020304" pitchFamily="18" charset="0"/>
                <a:cs typeface="Times New Roman" panose="02020603050405020304" pitchFamily="18" charset="0"/>
              </a:rPr>
              <a:t>Живи</a:t>
            </a:r>
            <a:r>
              <a:rPr lang="uk-UA" sz="2800" dirty="0">
                <a:latin typeface="Times New Roman" panose="02020603050405020304" pitchFamily="18" charset="0"/>
                <a:cs typeface="Times New Roman" panose="02020603050405020304" pitchFamily="18" charset="0"/>
              </a:rPr>
              <a:t>, </a:t>
            </a:r>
            <a:r>
              <a:rPr lang="uk-UA" sz="2800" dirty="0" err="1">
                <a:latin typeface="Times New Roman" panose="02020603050405020304" pitchFamily="18" charset="0"/>
                <a:cs typeface="Times New Roman" panose="02020603050405020304" pitchFamily="18" charset="0"/>
              </a:rPr>
              <a:t>поете</a:t>
            </a:r>
            <a:r>
              <a:rPr lang="uk-UA" sz="2800" dirty="0">
                <a:latin typeface="Times New Roman" panose="02020603050405020304" pitchFamily="18" charset="0"/>
                <a:cs typeface="Times New Roman" panose="02020603050405020304" pitchFamily="18" charset="0"/>
              </a:rPr>
              <a:t>, в </a:t>
            </a:r>
            <a:r>
              <a:rPr lang="uk-UA" sz="2800" dirty="0" err="1">
                <a:latin typeface="Times New Roman" panose="02020603050405020304" pitchFamily="18" charset="0"/>
                <a:cs typeface="Times New Roman" panose="02020603050405020304" pitchFamily="18" charset="0"/>
              </a:rPr>
              <a:t>пам</a:t>
            </a:r>
            <a:r>
              <a:rPr lang="ru-RU" sz="2800" dirty="0">
                <a:latin typeface="Times New Roman" panose="02020603050405020304" pitchFamily="18" charset="0"/>
                <a:cs typeface="Times New Roman" panose="02020603050405020304" pitchFamily="18" charset="0"/>
              </a:rPr>
              <a:t>’</a:t>
            </a:r>
            <a:r>
              <a:rPr lang="uk-UA" sz="2800" dirty="0">
                <a:latin typeface="Times New Roman" panose="02020603050405020304" pitchFamily="18" charset="0"/>
                <a:cs typeface="Times New Roman" panose="02020603050405020304" pitchFamily="18" charset="0"/>
              </a:rPr>
              <a:t>яті людській,</a:t>
            </a:r>
            <a:endParaRPr lang="ru-RU" sz="2800" dirty="0">
              <a:latin typeface="Times New Roman" panose="02020603050405020304" pitchFamily="18" charset="0"/>
              <a:cs typeface="Times New Roman" panose="02020603050405020304" pitchFamily="18" charset="0"/>
            </a:endParaRPr>
          </a:p>
          <a:p>
            <a:r>
              <a:rPr lang="uk-UA" sz="2800" dirty="0" smtClean="0">
                <a:latin typeface="Times New Roman" panose="02020603050405020304" pitchFamily="18" charset="0"/>
                <a:cs typeface="Times New Roman" panose="02020603050405020304" pitchFamily="18" charset="0"/>
              </a:rPr>
              <a:t>Живи </a:t>
            </a:r>
            <a:r>
              <a:rPr lang="uk-UA" sz="2800" dirty="0">
                <a:latin typeface="Times New Roman" panose="02020603050405020304" pitchFamily="18" charset="0"/>
                <a:cs typeface="Times New Roman" panose="02020603050405020304" pitchFamily="18" charset="0"/>
              </a:rPr>
              <a:t>в піснях, живи у «Заповіті»,</a:t>
            </a:r>
            <a:endParaRPr lang="ru-RU" sz="2800" dirty="0">
              <a:latin typeface="Times New Roman" panose="02020603050405020304" pitchFamily="18" charset="0"/>
              <a:cs typeface="Times New Roman" panose="02020603050405020304" pitchFamily="18" charset="0"/>
            </a:endParaRPr>
          </a:p>
          <a:p>
            <a:r>
              <a:rPr lang="uk-UA" sz="2800" dirty="0"/>
              <a:t>	</a:t>
            </a:r>
            <a:r>
              <a:rPr lang="uk-UA" sz="2800" dirty="0" smtClean="0"/>
              <a:t>                        </a:t>
            </a:r>
            <a:r>
              <a:rPr lang="uk-UA" sz="2800" dirty="0" smtClean="0">
                <a:solidFill>
                  <a:srgbClr val="FF0000"/>
                </a:solidFill>
              </a:rPr>
              <a:t>Живи </a:t>
            </a:r>
            <a:r>
              <a:rPr lang="uk-UA" sz="2800" dirty="0">
                <a:solidFill>
                  <a:srgbClr val="FF0000"/>
                </a:solidFill>
              </a:rPr>
              <a:t>у славі віковій</a:t>
            </a:r>
            <a:r>
              <a:rPr lang="uk-UA" sz="2800" dirty="0" smtClean="0">
                <a:solidFill>
                  <a:srgbClr val="FF0000"/>
                </a:solidFill>
              </a:rPr>
              <a:t>!</a:t>
            </a:r>
            <a:endParaRPr lang="ru-RU" sz="2800" dirty="0">
              <a:solidFill>
                <a:srgbClr val="FF0000"/>
              </a:solidFill>
            </a:endParaRPr>
          </a:p>
        </p:txBody>
      </p:sp>
    </p:spTree>
    <p:extLst>
      <p:ext uri="{BB962C8B-B14F-4D97-AF65-F5344CB8AC3E}">
        <p14:creationId xmlns:p14="http://schemas.microsoft.com/office/powerpoint/2010/main" val="2355049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0"/>
            <a:ext cx="7776864" cy="1684270"/>
          </a:xfrm>
        </p:spPr>
        <p:txBody>
          <a:bodyPr>
            <a:noAutofit/>
          </a:bodyPr>
          <a:lstStyle/>
          <a:p>
            <a:r>
              <a:rPr lang="ru-RU" sz="4800" b="1" dirty="0" err="1" smtClean="0">
                <a:solidFill>
                  <a:srgbClr val="C00000"/>
                </a:solidFill>
                <a:latin typeface="Times New Roman" panose="02020603050405020304" pitchFamily="18" charset="0"/>
                <a:cs typeface="Times New Roman" panose="02020603050405020304" pitchFamily="18" charset="0"/>
              </a:rPr>
              <a:t>Пам’ятаємо</a:t>
            </a:r>
            <a:r>
              <a:rPr lang="ru-RU" sz="4800" b="1" dirty="0" smtClean="0">
                <a:solidFill>
                  <a:srgbClr val="C00000"/>
                </a:solidFill>
                <a:latin typeface="Times New Roman" panose="02020603050405020304" pitchFamily="18" charset="0"/>
                <a:cs typeface="Times New Roman" panose="02020603050405020304" pitchFamily="18" charset="0"/>
              </a:rPr>
              <a:t> тебе, Тарасе!</a:t>
            </a:r>
            <a:endParaRPr lang="ru-RU" sz="4800" b="1" dirty="0">
              <a:solidFill>
                <a:srgbClr val="C00000"/>
              </a:solidFill>
              <a:latin typeface="Times New Roman" panose="02020603050405020304" pitchFamily="18" charset="0"/>
              <a:cs typeface="Times New Roman" panose="02020603050405020304" pitchFamily="18" charset="0"/>
            </a:endParaRPr>
          </a:p>
        </p:txBody>
      </p:sp>
      <p:sp>
        <p:nvSpPr>
          <p:cNvPr id="6" name="Содержимое 5"/>
          <p:cNvSpPr>
            <a:spLocks noGrp="1"/>
          </p:cNvSpPr>
          <p:nvPr>
            <p:ph idx="1"/>
          </p:nvPr>
        </p:nvSpPr>
        <p:spPr>
          <a:xfrm>
            <a:off x="1857356" y="1600200"/>
            <a:ext cx="6829444" cy="4525963"/>
          </a:xfrm>
        </p:spPr>
        <p:txBody>
          <a:bodyPr/>
          <a:lstStyle/>
          <a:p>
            <a:endParaRPr lang="ru-RU" dirty="0"/>
          </a:p>
        </p:txBody>
      </p:sp>
      <p:pic>
        <p:nvPicPr>
          <p:cNvPr id="8"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0" y="0"/>
            <a:ext cx="1364437" cy="3500438"/>
          </a:xfrm>
          <a:prstGeom prst="rect">
            <a:avLst/>
          </a:prstGeom>
          <a:noFill/>
          <a:effectLst>
            <a:softEdge rad="31750"/>
          </a:effectLst>
        </p:spPr>
      </p:pic>
      <p:pic>
        <p:nvPicPr>
          <p:cNvPr id="9"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49612" y="3357562"/>
            <a:ext cx="1350544" cy="3500438"/>
          </a:xfrm>
          <a:prstGeom prst="rect">
            <a:avLst/>
          </a:prstGeom>
          <a:noFill/>
          <a:effectLst>
            <a:softEdge rad="31750"/>
          </a:effectLst>
        </p:spPr>
      </p:pic>
      <p:pic>
        <p:nvPicPr>
          <p:cNvPr id="3" name="Рисунок 2"/>
          <p:cNvPicPr>
            <a:picLocks noChangeAspect="1"/>
          </p:cNvPicPr>
          <p:nvPr/>
        </p:nvPicPr>
        <p:blipFill>
          <a:blip r:embed="rId3" cstate="print"/>
          <a:stretch>
            <a:fillRect/>
          </a:stretch>
        </p:blipFill>
        <p:spPr>
          <a:xfrm>
            <a:off x="1242864" y="1684270"/>
            <a:ext cx="7776864" cy="5173730"/>
          </a:xfrm>
          <a:prstGeom prst="rect">
            <a:avLst/>
          </a:prstGeom>
        </p:spPr>
      </p:pic>
    </p:spTree>
    <p:extLst>
      <p:ext uri="{BB962C8B-B14F-4D97-AF65-F5344CB8AC3E}">
        <p14:creationId xmlns:p14="http://schemas.microsoft.com/office/powerpoint/2010/main" val="2972567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ВІКТОРИНА</a:t>
            </a:r>
            <a:endParaRPr lang="ru-RU" dirty="0"/>
          </a:p>
        </p:txBody>
      </p:sp>
      <p:sp>
        <p:nvSpPr>
          <p:cNvPr id="3" name="Объект 2"/>
          <p:cNvSpPr>
            <a:spLocks noGrp="1"/>
          </p:cNvSpPr>
          <p:nvPr>
            <p:ph idx="1"/>
          </p:nvPr>
        </p:nvSpPr>
        <p:spPr>
          <a:xfrm>
            <a:off x="457200" y="1600200"/>
            <a:ext cx="8363272" cy="4997152"/>
          </a:xfrm>
        </p:spPr>
        <p:txBody>
          <a:bodyPr>
            <a:normAutofit fontScale="47500" lnSpcReduction="20000"/>
          </a:bodyPr>
          <a:lstStyle/>
          <a:p>
            <a:pPr marL="0" indent="0">
              <a:buNone/>
            </a:pPr>
            <a:r>
              <a:rPr lang="uk-UA" dirty="0">
                <a:solidFill>
                  <a:srgbClr val="333333"/>
                </a:solidFill>
                <a:latin typeface="Times New Roman" panose="02020603050405020304" pitchFamily="18" charset="0"/>
                <a:ea typeface="Times New Roman" panose="02020603050405020304" pitchFamily="18" charset="0"/>
              </a:rPr>
              <a:t>1. Село, в якому народився Тарас Шевченко. </a:t>
            </a:r>
          </a:p>
          <a:p>
            <a:pPr marL="0" indent="0">
              <a:buNone/>
            </a:pPr>
            <a:r>
              <a:rPr lang="uk-UA" dirty="0">
                <a:solidFill>
                  <a:srgbClr val="333333"/>
                </a:solidFill>
                <a:latin typeface="Times New Roman" panose="02020603050405020304" pitchFamily="18" charset="0"/>
                <a:ea typeface="Times New Roman" panose="02020603050405020304" pitchFamily="18" charset="0"/>
              </a:rPr>
              <a:t>2. Село, в якому минуло дитинство Тараса Шевченка. </a:t>
            </a:r>
          </a:p>
          <a:p>
            <a:pPr marL="0" indent="0">
              <a:buNone/>
            </a:pPr>
            <a:r>
              <a:rPr lang="uk-UA" dirty="0">
                <a:solidFill>
                  <a:srgbClr val="333333"/>
                </a:solidFill>
                <a:latin typeface="Times New Roman" panose="02020603050405020304" pitchFamily="18" charset="0"/>
                <a:ea typeface="Times New Roman" panose="02020603050405020304" pitchFamily="18" charset="0"/>
              </a:rPr>
              <a:t>3. Що в перекладі з грецької мови означає ім’я Тарас? </a:t>
            </a:r>
          </a:p>
          <a:p>
            <a:pPr marL="0" indent="0">
              <a:buNone/>
            </a:pPr>
            <a:r>
              <a:rPr lang="uk-UA" dirty="0">
                <a:solidFill>
                  <a:srgbClr val="333333"/>
                </a:solidFill>
                <a:latin typeface="Times New Roman" panose="02020603050405020304" pitchFamily="18" charset="0"/>
                <a:ea typeface="Times New Roman" panose="02020603050405020304" pitchFamily="18" charset="0"/>
              </a:rPr>
              <a:t>4. Прізвище пана, кріпаками якого були Шевченки. </a:t>
            </a:r>
          </a:p>
          <a:p>
            <a:pPr marL="0" indent="0">
              <a:buNone/>
            </a:pPr>
            <a:r>
              <a:rPr lang="uk-UA" dirty="0">
                <a:solidFill>
                  <a:srgbClr val="333333"/>
                </a:solidFill>
                <a:latin typeface="Times New Roman" panose="02020603050405020304" pitchFamily="18" charset="0"/>
                <a:ea typeface="Times New Roman" panose="02020603050405020304" pitchFamily="18" charset="0"/>
              </a:rPr>
              <a:t>5. Імена батьків Тараса?</a:t>
            </a:r>
            <a:endParaRPr lang="ru-RU" sz="2800" dirty="0">
              <a:latin typeface="Times New Roman" panose="02020603050405020304" pitchFamily="18" charset="0"/>
              <a:ea typeface="Times New Roman" panose="02020603050405020304" pitchFamily="18" charset="0"/>
            </a:endParaRPr>
          </a:p>
          <a:p>
            <a:pPr marL="0" indent="0">
              <a:buNone/>
            </a:pPr>
            <a:r>
              <a:rPr lang="uk-UA" dirty="0">
                <a:solidFill>
                  <a:srgbClr val="333333"/>
                </a:solidFill>
                <a:latin typeface="Times New Roman" panose="02020603050405020304" pitchFamily="18" charset="0"/>
                <a:ea typeface="Times New Roman" panose="02020603050405020304" pitchFamily="18" charset="0"/>
              </a:rPr>
              <a:t>6. Ім’я подружки дитинства Тараса, яку поет згадує у вірші «Мені тринадцятий минало» </a:t>
            </a:r>
          </a:p>
          <a:p>
            <a:pPr marL="0" indent="0">
              <a:buNone/>
            </a:pPr>
            <a:r>
              <a:rPr lang="uk-UA" dirty="0">
                <a:solidFill>
                  <a:srgbClr val="333333"/>
                </a:solidFill>
                <a:latin typeface="Times New Roman" panose="02020603050405020304" pitchFamily="18" charset="0"/>
                <a:ea typeface="Times New Roman" panose="02020603050405020304" pitchFamily="18" charset="0"/>
              </a:rPr>
              <a:t>7. Ім’я старшої сестри Тараса. </a:t>
            </a:r>
          </a:p>
          <a:p>
            <a:pPr marL="0" indent="0">
              <a:buNone/>
            </a:pPr>
            <a:r>
              <a:rPr lang="uk-UA" dirty="0">
                <a:solidFill>
                  <a:srgbClr val="333333"/>
                </a:solidFill>
                <a:latin typeface="Times New Roman" panose="02020603050405020304" pitchFamily="18" charset="0"/>
                <a:ea typeface="Times New Roman" panose="02020603050405020304" pitchFamily="18" charset="0"/>
              </a:rPr>
              <a:t>8. Чий портрет був намальований для </a:t>
            </a:r>
            <a:r>
              <a:rPr lang="uk-UA" dirty="0" err="1">
                <a:solidFill>
                  <a:srgbClr val="333333"/>
                </a:solidFill>
                <a:latin typeface="Times New Roman" panose="02020603050405020304" pitchFamily="18" charset="0"/>
                <a:ea typeface="Times New Roman" panose="02020603050405020304" pitchFamily="18" charset="0"/>
              </a:rPr>
              <a:t>викуплення</a:t>
            </a:r>
            <a:r>
              <a:rPr lang="uk-UA" dirty="0">
                <a:solidFill>
                  <a:srgbClr val="333333"/>
                </a:solidFill>
                <a:latin typeface="Times New Roman" panose="02020603050405020304" pitchFamily="18" charset="0"/>
                <a:ea typeface="Times New Roman" panose="02020603050405020304" pitchFamily="18" charset="0"/>
              </a:rPr>
              <a:t> Шевченка з кріпацтва? </a:t>
            </a:r>
            <a:endParaRPr lang="ru-RU" sz="2800" dirty="0">
              <a:latin typeface="Times New Roman" panose="02020603050405020304" pitchFamily="18" charset="0"/>
              <a:ea typeface="Times New Roman" panose="02020603050405020304" pitchFamily="18" charset="0"/>
            </a:endParaRPr>
          </a:p>
          <a:p>
            <a:pPr marL="0" indent="0">
              <a:buNone/>
            </a:pPr>
            <a:r>
              <a:rPr lang="uk-UA" dirty="0">
                <a:solidFill>
                  <a:srgbClr val="333333"/>
                </a:solidFill>
                <a:latin typeface="Times New Roman" panose="02020603050405020304" pitchFamily="18" charset="0"/>
                <a:ea typeface="Times New Roman" panose="02020603050405020304" pitchFamily="18" charset="0"/>
              </a:rPr>
              <a:t>9. Хто намалював того портрета? </a:t>
            </a:r>
          </a:p>
          <a:p>
            <a:pPr marL="0" indent="0">
              <a:buNone/>
            </a:pPr>
            <a:r>
              <a:rPr lang="uk-UA" dirty="0">
                <a:solidFill>
                  <a:srgbClr val="333333"/>
                </a:solidFill>
                <a:latin typeface="Times New Roman" panose="02020603050405020304" pitchFamily="18" charset="0"/>
                <a:ea typeface="Times New Roman" panose="02020603050405020304" pitchFamily="18" charset="0"/>
              </a:rPr>
              <a:t>10. Як називається збірка поезій Т. Шевченка? </a:t>
            </a:r>
          </a:p>
          <a:p>
            <a:pPr marL="0" indent="0">
              <a:buNone/>
            </a:pPr>
            <a:r>
              <a:rPr lang="uk-UA" dirty="0">
                <a:solidFill>
                  <a:srgbClr val="333333"/>
                </a:solidFill>
                <a:latin typeface="Times New Roman" panose="02020603050405020304" pitchFamily="18" charset="0"/>
                <a:ea typeface="Times New Roman" panose="02020603050405020304" pitchFamily="18" charset="0"/>
              </a:rPr>
              <a:t>11. Скільки творів увійшло до першого «Кобзаря»? </a:t>
            </a:r>
          </a:p>
          <a:p>
            <a:pPr marL="0" indent="0">
              <a:buNone/>
            </a:pPr>
            <a:r>
              <a:rPr lang="uk-UA" dirty="0">
                <a:solidFill>
                  <a:srgbClr val="333333"/>
                </a:solidFill>
                <a:latin typeface="Times New Roman" panose="02020603050405020304" pitchFamily="18" charset="0"/>
                <a:ea typeface="Times New Roman" panose="02020603050405020304" pitchFamily="18" charset="0"/>
              </a:rPr>
              <a:t>12. Коли Тарас був викуплений з неволі? </a:t>
            </a:r>
          </a:p>
          <a:p>
            <a:pPr marL="0" indent="0">
              <a:buNone/>
            </a:pPr>
            <a:r>
              <a:rPr lang="uk-UA" dirty="0">
                <a:solidFill>
                  <a:srgbClr val="333333"/>
                </a:solidFill>
                <a:latin typeface="Times New Roman" panose="02020603050405020304" pitchFamily="18" charset="0"/>
                <a:ea typeface="Times New Roman" panose="02020603050405020304" pitchFamily="18" charset="0"/>
              </a:rPr>
              <a:t>13. Скільки років провів Тарас Григорович на засланні? </a:t>
            </a:r>
            <a:endParaRPr lang="ru-RU" sz="2800" dirty="0">
              <a:latin typeface="Times New Roman" panose="02020603050405020304" pitchFamily="18" charset="0"/>
              <a:ea typeface="Times New Roman" panose="02020603050405020304" pitchFamily="18" charset="0"/>
            </a:endParaRPr>
          </a:p>
          <a:p>
            <a:pPr marL="0" indent="0">
              <a:buNone/>
            </a:pPr>
            <a:r>
              <a:rPr lang="uk-UA" dirty="0">
                <a:solidFill>
                  <a:srgbClr val="333333"/>
                </a:solidFill>
                <a:latin typeface="Times New Roman" panose="02020603050405020304" pitchFamily="18" charset="0"/>
                <a:ea typeface="Times New Roman" panose="02020603050405020304" pitchFamily="18" charset="0"/>
              </a:rPr>
              <a:t>14. Який навчальний заклад закінчив Шевченко? </a:t>
            </a:r>
          </a:p>
          <a:p>
            <a:pPr marL="0" indent="0">
              <a:buNone/>
            </a:pPr>
            <a:r>
              <a:rPr lang="uk-UA" dirty="0">
                <a:solidFill>
                  <a:srgbClr val="333333"/>
                </a:solidFill>
                <a:latin typeface="Times New Roman" panose="02020603050405020304" pitchFamily="18" charset="0"/>
                <a:ea typeface="Times New Roman" panose="02020603050405020304" pitchFamily="18" charset="0"/>
              </a:rPr>
              <a:t>15. Яку книгу для маленьких дітей уклав і видав власним коштом Шевченко? </a:t>
            </a:r>
          </a:p>
          <a:p>
            <a:pPr marL="0" indent="0">
              <a:buNone/>
            </a:pPr>
            <a:r>
              <a:rPr lang="uk-UA" dirty="0">
                <a:solidFill>
                  <a:srgbClr val="333333"/>
                </a:solidFill>
                <a:latin typeface="Times New Roman" panose="02020603050405020304" pitchFamily="18" charset="0"/>
                <a:ea typeface="Times New Roman" panose="02020603050405020304" pitchFamily="18" charset="0"/>
              </a:rPr>
              <a:t>16. Яке наукове звання було присвоєне Шевченкові у 1860 році? </a:t>
            </a:r>
          </a:p>
          <a:p>
            <a:pPr marL="0" indent="0">
              <a:buNone/>
            </a:pPr>
            <a:r>
              <a:rPr lang="uk-UA" dirty="0">
                <a:solidFill>
                  <a:srgbClr val="333333"/>
                </a:solidFill>
                <a:latin typeface="Times New Roman" panose="02020603050405020304" pitchFamily="18" charset="0"/>
                <a:ea typeface="Times New Roman" panose="02020603050405020304" pitchFamily="18" charset="0"/>
              </a:rPr>
              <a:t>17. У якому році помер Шевченко? І де його було поховано? </a:t>
            </a:r>
          </a:p>
          <a:p>
            <a:pPr marL="0" indent="0">
              <a:buNone/>
            </a:pPr>
            <a:r>
              <a:rPr lang="uk-UA" dirty="0">
                <a:solidFill>
                  <a:srgbClr val="333333"/>
                </a:solidFill>
                <a:latin typeface="Times New Roman" panose="02020603050405020304" pitchFamily="18" charset="0"/>
                <a:ea typeface="Times New Roman" panose="02020603050405020304" pitchFamily="18" charset="0"/>
              </a:rPr>
              <a:t>18. Коли і де Т. Шевченко був перепохований? </a:t>
            </a:r>
          </a:p>
          <a:p>
            <a:pPr marL="0" indent="0">
              <a:buNone/>
            </a:pPr>
            <a:r>
              <a:rPr lang="uk-UA" dirty="0">
                <a:solidFill>
                  <a:srgbClr val="333333"/>
                </a:solidFill>
                <a:latin typeface="Times New Roman" panose="02020603050405020304" pitchFamily="18" charset="0"/>
                <a:ea typeface="Times New Roman" panose="02020603050405020304" pitchFamily="18" charset="0"/>
              </a:rPr>
              <a:t>19. Хто сказав про Шевченка:</a:t>
            </a:r>
            <a:r>
              <a:rPr lang="uk-UA" b="1" dirty="0">
                <a:solidFill>
                  <a:srgbClr val="333333"/>
                </a:solidFill>
                <a:latin typeface="Times New Roman" panose="02020603050405020304" pitchFamily="18" charset="0"/>
                <a:ea typeface="Times New Roman" panose="02020603050405020304" pitchFamily="18" charset="0"/>
              </a:rPr>
              <a:t> «</a:t>
            </a:r>
            <a:r>
              <a:rPr lang="uk-UA" dirty="0">
                <a:solidFill>
                  <a:srgbClr val="333333"/>
                </a:solidFill>
                <a:latin typeface="Times New Roman" panose="02020603050405020304" pitchFamily="18" charset="0"/>
                <a:ea typeface="Times New Roman" panose="02020603050405020304" pitchFamily="18" charset="0"/>
              </a:rPr>
              <a:t>Він був сином мужика і став володарем у царстві духа…? </a:t>
            </a:r>
            <a:endParaRPr lang="ru-RU" sz="2800" dirty="0">
              <a:latin typeface="Times New Roman" panose="02020603050405020304" pitchFamily="18" charset="0"/>
              <a:ea typeface="Times New Roman" panose="02020603050405020304" pitchFamily="18" charset="0"/>
            </a:endParaRPr>
          </a:p>
          <a:p>
            <a:endParaRPr lang="ru-RU" dirty="0"/>
          </a:p>
        </p:txBody>
      </p:sp>
    </p:spTree>
    <p:extLst>
      <p:ext uri="{BB962C8B-B14F-4D97-AF65-F5344CB8AC3E}">
        <p14:creationId xmlns:p14="http://schemas.microsoft.com/office/powerpoint/2010/main" val="18074073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61" y="404664"/>
            <a:ext cx="9298111" cy="6192687"/>
          </a:xfrm>
          <a:prstGeom prst="rect">
            <a:avLst/>
          </a:prstGeom>
        </p:spPr>
      </p:pic>
    </p:spTree>
    <p:extLst>
      <p:ext uri="{BB962C8B-B14F-4D97-AF65-F5344CB8AC3E}">
        <p14:creationId xmlns:p14="http://schemas.microsoft.com/office/powerpoint/2010/main" val="4231167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51520" y="288746"/>
            <a:ext cx="4248472" cy="6381328"/>
          </a:xfrm>
        </p:spPr>
        <p:txBody>
          <a:bodyPr>
            <a:normAutofit fontScale="25000" lnSpcReduction="20000"/>
          </a:bodyPr>
          <a:lstStyle/>
          <a:p>
            <a:pPr marL="0" indent="0">
              <a:spcAft>
                <a:spcPts val="0"/>
              </a:spcAft>
              <a:buNone/>
              <a:tabLst>
                <a:tab pos="1980565" algn="l"/>
              </a:tabLst>
            </a:pPr>
            <a:r>
              <a:rPr lang="uk-UA" sz="5600" dirty="0">
                <a:latin typeface="Times New Roman" panose="02020603050405020304" pitchFamily="18" charset="0"/>
                <a:ea typeface="Calibri" panose="020F0502020204030204" pitchFamily="34" charset="0"/>
              </a:rPr>
              <a:t>1.Іде весна, іде весна,</a:t>
            </a:r>
            <a:endParaRPr lang="ru-RU" sz="5600" dirty="0"/>
          </a:p>
          <a:p>
            <a:pPr marL="0" indent="0">
              <a:spcAft>
                <a:spcPts val="0"/>
              </a:spcAft>
              <a:buNone/>
            </a:pPr>
            <a:r>
              <a:rPr lang="uk-UA" sz="5600" dirty="0">
                <a:latin typeface="Times New Roman" panose="02020603050405020304" pitchFamily="18" charset="0"/>
                <a:ea typeface="Calibri" panose="020F0502020204030204" pitchFamily="34" charset="0"/>
                <a:cs typeface="Times New Roman" panose="02020603050405020304" pitchFamily="18" charset="0"/>
              </a:rPr>
              <a:t>Мов квітонька прекрасна.</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latin typeface="Times New Roman" panose="02020603050405020304" pitchFamily="18" charset="0"/>
                <a:ea typeface="Calibri" panose="020F0502020204030204" pitchFamily="34" charset="0"/>
                <a:cs typeface="Times New Roman" panose="02020603050405020304" pitchFamily="18" charset="0"/>
              </a:rPr>
              <a:t>І спогад нам несе вона</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latin typeface="Times New Roman" panose="02020603050405020304" pitchFamily="18" charset="0"/>
                <a:ea typeface="Calibri" panose="020F0502020204030204" pitchFamily="34" charset="0"/>
                <a:cs typeface="Times New Roman" panose="02020603050405020304" pitchFamily="18" charset="0"/>
              </a:rPr>
              <a:t>Про віщого Тараса.</a:t>
            </a:r>
          </a:p>
          <a:p>
            <a:pPr marL="0" indent="0">
              <a:spcAft>
                <a:spcPts val="0"/>
              </a:spcAft>
              <a:buNone/>
            </a:pP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latin typeface="Times New Roman" panose="02020603050405020304" pitchFamily="18" charset="0"/>
                <a:ea typeface="Calibri" panose="020F0502020204030204" pitchFamily="34" charset="0"/>
                <a:cs typeface="Times New Roman" panose="02020603050405020304" pitchFamily="18" charset="0"/>
              </a:rPr>
              <a:t>2.Гомін  лине про країні</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err="1">
                <a:latin typeface="Times New Roman" panose="02020603050405020304" pitchFamily="18" charset="0"/>
                <a:ea typeface="Calibri" panose="020F0502020204030204" pitchFamily="34" charset="0"/>
                <a:cs typeface="Times New Roman" panose="02020603050405020304" pitchFamily="18" charset="0"/>
              </a:rPr>
              <a:t>Сонячно</a:t>
            </a:r>
            <a:r>
              <a:rPr lang="uk-UA" sz="5600" dirty="0">
                <a:latin typeface="Times New Roman" panose="02020603050405020304" pitchFamily="18" charset="0"/>
                <a:ea typeface="Calibri" panose="020F0502020204030204" pitchFamily="34" charset="0"/>
                <a:cs typeface="Times New Roman" panose="02020603050405020304" pitchFamily="18" charset="0"/>
              </a:rPr>
              <a:t>, крилато.</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latin typeface="Times New Roman" panose="02020603050405020304" pitchFamily="18" charset="0"/>
                <a:ea typeface="Calibri" panose="020F0502020204030204" pitchFamily="34" charset="0"/>
                <a:cs typeface="Times New Roman" panose="02020603050405020304" pitchFamily="18" charset="0"/>
              </a:rPr>
              <a:t>Гомонить Дніпро із степом</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latin typeface="Times New Roman" panose="02020603050405020304" pitchFamily="18" charset="0"/>
                <a:ea typeface="Calibri" panose="020F0502020204030204" pitchFamily="34" charset="0"/>
                <a:cs typeface="Times New Roman" panose="02020603050405020304" pitchFamily="18" charset="0"/>
              </a:rPr>
              <a:t>Про велике свято.</a:t>
            </a:r>
          </a:p>
          <a:p>
            <a:pPr marL="0" indent="0">
              <a:spcAft>
                <a:spcPts val="0"/>
              </a:spcAft>
              <a:buNone/>
            </a:pP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latin typeface="Times New Roman" panose="02020603050405020304" pitchFamily="18" charset="0"/>
                <a:ea typeface="Calibri" panose="020F0502020204030204" pitchFamily="34" charset="0"/>
              </a:rPr>
              <a:t>3.Щовесни, коли тануть сніги,</a:t>
            </a:r>
            <a:endParaRPr lang="ru-RU" sz="5600" dirty="0"/>
          </a:p>
          <a:p>
            <a:pPr marL="0" indent="0">
              <a:spcAft>
                <a:spcPts val="0"/>
              </a:spcAft>
              <a:buNone/>
            </a:pPr>
            <a:r>
              <a:rPr lang="uk-UA" sz="5600" dirty="0">
                <a:latin typeface="Times New Roman" panose="02020603050405020304" pitchFamily="18" charset="0"/>
                <a:ea typeface="Calibri" panose="020F0502020204030204" pitchFamily="34" charset="0"/>
              </a:rPr>
              <a:t>І на рясті </a:t>
            </a:r>
            <a:r>
              <a:rPr lang="uk-UA" sz="5600" dirty="0" err="1">
                <a:latin typeface="Times New Roman" panose="02020603050405020304" pitchFamily="18" charset="0"/>
                <a:ea typeface="Calibri" panose="020F0502020204030204" pitchFamily="34" charset="0"/>
              </a:rPr>
              <a:t>просяє</a:t>
            </a:r>
            <a:r>
              <a:rPr lang="uk-UA" sz="5600" dirty="0">
                <a:latin typeface="Times New Roman" panose="02020603050405020304" pitchFamily="18" charset="0"/>
                <a:ea typeface="Calibri" panose="020F0502020204030204" pitchFamily="34" charset="0"/>
              </a:rPr>
              <a:t> веселка,</a:t>
            </a:r>
            <a:endParaRPr lang="ru-RU" sz="5600" dirty="0"/>
          </a:p>
          <a:p>
            <a:pPr marL="0" indent="0">
              <a:spcAft>
                <a:spcPts val="0"/>
              </a:spcAft>
              <a:buNone/>
            </a:pPr>
            <a:r>
              <a:rPr lang="uk-UA" sz="5600" dirty="0">
                <a:latin typeface="Times New Roman" panose="02020603050405020304" pitchFamily="18" charset="0"/>
                <a:ea typeface="Calibri" panose="020F0502020204030204" pitchFamily="34" charset="0"/>
              </a:rPr>
              <a:t>Повні сил і живої снаги</a:t>
            </a:r>
            <a:endParaRPr lang="ru-RU" sz="5600" dirty="0"/>
          </a:p>
          <a:p>
            <a:pPr marL="0" indent="0">
              <a:spcAft>
                <a:spcPts val="0"/>
              </a:spcAft>
              <a:buNone/>
            </a:pPr>
            <a:r>
              <a:rPr lang="uk-UA" sz="5600" dirty="0">
                <a:latin typeface="Times New Roman" panose="02020603050405020304" pitchFamily="18" charset="0"/>
                <a:ea typeface="Calibri" panose="020F0502020204030204" pitchFamily="34" charset="0"/>
              </a:rPr>
              <a:t>Ми </a:t>
            </a:r>
            <a:r>
              <a:rPr lang="uk-UA" sz="5600" dirty="0" err="1">
                <a:latin typeface="Times New Roman" panose="02020603050405020304" pitchFamily="18" charset="0"/>
                <a:ea typeface="Calibri" panose="020F0502020204030204" pitchFamily="34" charset="0"/>
              </a:rPr>
              <a:t>вшановуєм</a:t>
            </a:r>
            <a:r>
              <a:rPr lang="uk-UA" sz="5600" dirty="0">
                <a:latin typeface="Times New Roman" panose="02020603050405020304" pitchFamily="18" charset="0"/>
                <a:ea typeface="Calibri" panose="020F0502020204030204" pitchFamily="34" charset="0"/>
              </a:rPr>
              <a:t> пам`ять Шевченка</a:t>
            </a:r>
          </a:p>
          <a:p>
            <a:pPr marL="0" indent="0">
              <a:spcAft>
                <a:spcPts val="0"/>
              </a:spcAft>
              <a:buNone/>
            </a:pPr>
            <a:endParaRPr lang="ru-RU" sz="5600" dirty="0"/>
          </a:p>
          <a:p>
            <a:pPr marL="0" indent="0">
              <a:spcAft>
                <a:spcPts val="0"/>
              </a:spcAft>
              <a:buNone/>
            </a:pPr>
            <a:r>
              <a:rPr lang="uk-UA" sz="5600" dirty="0">
                <a:latin typeface="Times New Roman" panose="02020603050405020304" pitchFamily="18" charset="0"/>
                <a:ea typeface="Calibri" panose="020F0502020204030204" pitchFamily="34" charset="0"/>
                <a:cs typeface="Times New Roman" panose="02020603050405020304" pitchFamily="18" charset="0"/>
              </a:rPr>
              <a:t>4.9 березня – день народження </a:t>
            </a:r>
            <a:endParaRPr lang="uk-UA" sz="5600" dirty="0" smtClean="0">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0"/>
              </a:spcAft>
              <a:buNone/>
            </a:pPr>
            <a:r>
              <a:rPr lang="uk-UA" sz="5600" dirty="0" err="1" smtClean="0">
                <a:latin typeface="Times New Roman" panose="02020603050405020304" pitchFamily="18" charset="0"/>
                <a:ea typeface="Calibri" panose="020F0502020204030204" pitchFamily="34" charset="0"/>
                <a:cs typeface="Times New Roman" panose="02020603050405020304" pitchFamily="18" charset="0"/>
              </a:rPr>
              <a:t>Тараса,Великого</a:t>
            </a:r>
            <a:r>
              <a:rPr lang="uk-UA" sz="5600" dirty="0">
                <a:latin typeface="Times New Roman" panose="02020603050405020304" pitchFamily="18" charset="0"/>
                <a:ea typeface="Calibri" panose="020F0502020204030204" pitchFamily="34" charset="0"/>
                <a:cs typeface="Times New Roman" panose="02020603050405020304" pitchFamily="18" charset="0"/>
              </a:rPr>
              <a:t>, святого Кобзаря.</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latin typeface="Times New Roman" panose="02020603050405020304" pitchFamily="18" charset="0"/>
                <a:ea typeface="Calibri" panose="020F0502020204030204" pitchFamily="34" charset="0"/>
                <a:cs typeface="Times New Roman" panose="02020603050405020304" pitchFamily="18" charset="0"/>
              </a:rPr>
              <a:t>Його слова і досі світ хвилюють,</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latin typeface="Times New Roman" panose="02020603050405020304" pitchFamily="18" charset="0"/>
                <a:ea typeface="Calibri" panose="020F0502020204030204" pitchFamily="34" charset="0"/>
                <a:cs typeface="Times New Roman" panose="02020603050405020304" pitchFamily="18" charset="0"/>
              </a:rPr>
              <a:t>І всіх нас </a:t>
            </a:r>
            <a:r>
              <a:rPr lang="uk-UA" sz="5600" dirty="0" err="1">
                <a:latin typeface="Times New Roman" panose="02020603050405020304" pitchFamily="18" charset="0"/>
                <a:ea typeface="Calibri" panose="020F0502020204030204" pitchFamily="34" charset="0"/>
                <a:cs typeface="Times New Roman" panose="02020603050405020304" pitchFamily="18" charset="0"/>
              </a:rPr>
              <a:t>зігріва</a:t>
            </a:r>
            <a:r>
              <a:rPr lang="uk-UA" sz="5600" dirty="0">
                <a:latin typeface="Times New Roman" panose="02020603050405020304" pitchFamily="18" charset="0"/>
                <a:ea typeface="Calibri" panose="020F0502020204030204" pitchFamily="34" charset="0"/>
                <a:cs typeface="Times New Roman" panose="02020603050405020304" pitchFamily="18" charset="0"/>
              </a:rPr>
              <a:t> його зоря.</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indent="0" algn="just">
              <a:spcAft>
                <a:spcPts val="0"/>
              </a:spcAft>
              <a:buNone/>
            </a:pPr>
            <a:r>
              <a:rPr lang="uk-UA" sz="5600" dirty="0">
                <a:latin typeface="Times New Roman" panose="02020603050405020304" pitchFamily="18" charset="0"/>
                <a:ea typeface="Calibri" panose="020F0502020204030204" pitchFamily="34" charset="0"/>
                <a:cs typeface="Times New Roman" panose="02020603050405020304" pitchFamily="18" charset="0"/>
              </a:rPr>
              <a:t> </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latin typeface="Calibri" panose="020F0502020204030204" pitchFamily="34" charset="0"/>
                <a:ea typeface="Calibri" panose="020F0502020204030204" pitchFamily="34" charset="0"/>
                <a:cs typeface="Times New Roman" panose="02020603050405020304" pitchFamily="18" charset="0"/>
              </a:rPr>
              <a:t>5.</a:t>
            </a:r>
            <a:r>
              <a:rPr lang="uk-UA" sz="5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Ти, Тарасе, сьогодні</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Нас зібрав докупи.</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І зійшлися у цій залі</a:t>
            </a: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uk-UA" sz="5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Шевченка онуки</a:t>
            </a:r>
            <a:r>
              <a:rPr lang="uk-UA" sz="5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0" indent="0">
              <a:spcAft>
                <a:spcPts val="0"/>
              </a:spcAft>
              <a:buNone/>
            </a:pPr>
            <a:endParaRPr lang="ru-RU" sz="5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uk-UA" sz="5600" dirty="0">
                <a:latin typeface="Times New Roman" panose="02020603050405020304" pitchFamily="18" charset="0"/>
                <a:cs typeface="Times New Roman" panose="02020603050405020304" pitchFamily="18" charset="0"/>
              </a:rPr>
              <a:t>6.Сьогодні ми його отут згадаєм,</a:t>
            </a:r>
            <a:endParaRPr lang="ru-RU" sz="5600" dirty="0">
              <a:latin typeface="Times New Roman" panose="02020603050405020304" pitchFamily="18" charset="0"/>
              <a:cs typeface="Times New Roman" panose="02020603050405020304" pitchFamily="18" charset="0"/>
            </a:endParaRPr>
          </a:p>
          <a:p>
            <a:pPr marL="0" indent="0">
              <a:buNone/>
            </a:pPr>
            <a:r>
              <a:rPr lang="uk-UA" sz="5600" dirty="0">
                <a:latin typeface="Times New Roman" panose="02020603050405020304" pitchFamily="18" charset="0"/>
                <a:cs typeface="Times New Roman" panose="02020603050405020304" pitchFamily="18" charset="0"/>
              </a:rPr>
              <a:t>Хай прозвучать його палкі слова,</a:t>
            </a:r>
            <a:endParaRPr lang="ru-RU" sz="5600" dirty="0">
              <a:latin typeface="Times New Roman" panose="02020603050405020304" pitchFamily="18" charset="0"/>
              <a:cs typeface="Times New Roman" panose="02020603050405020304" pitchFamily="18" charset="0"/>
            </a:endParaRPr>
          </a:p>
          <a:p>
            <a:pPr marL="0" indent="0">
              <a:buNone/>
            </a:pPr>
            <a:r>
              <a:rPr lang="uk-UA" sz="5600" dirty="0">
                <a:latin typeface="Times New Roman" panose="02020603050405020304" pitchFamily="18" charset="0"/>
                <a:cs typeface="Times New Roman" panose="02020603050405020304" pitchFamily="18" charset="0"/>
              </a:rPr>
              <a:t>Нехай на святі тут із нами разом</a:t>
            </a:r>
            <a:endParaRPr lang="ru-RU" sz="5600" dirty="0">
              <a:latin typeface="Times New Roman" panose="02020603050405020304" pitchFamily="18" charset="0"/>
              <a:cs typeface="Times New Roman" panose="02020603050405020304" pitchFamily="18" charset="0"/>
            </a:endParaRPr>
          </a:p>
          <a:p>
            <a:pPr marL="0" indent="0">
              <a:buNone/>
            </a:pPr>
            <a:r>
              <a:rPr lang="uk-UA" sz="5600" dirty="0">
                <a:latin typeface="Times New Roman" panose="02020603050405020304" pitchFamily="18" charset="0"/>
                <a:cs typeface="Times New Roman" panose="02020603050405020304" pitchFamily="18" charset="0"/>
              </a:rPr>
              <a:t>Він в нашій школі справді </a:t>
            </a:r>
            <a:r>
              <a:rPr lang="uk-UA" sz="5600" dirty="0" err="1">
                <a:latin typeface="Times New Roman" panose="02020603050405020304" pitchFamily="18" charset="0"/>
                <a:cs typeface="Times New Roman" panose="02020603050405020304" pitchFamily="18" charset="0"/>
              </a:rPr>
              <a:t>побува</a:t>
            </a:r>
            <a:r>
              <a:rPr lang="uk-UA" sz="5600" dirty="0">
                <a:latin typeface="Times New Roman" panose="02020603050405020304" pitchFamily="18" charset="0"/>
                <a:cs typeface="Times New Roman" panose="02020603050405020304" pitchFamily="18" charset="0"/>
              </a:rPr>
              <a:t>.</a:t>
            </a:r>
          </a:p>
          <a:p>
            <a:pPr marL="0" indent="0">
              <a:buNone/>
            </a:pPr>
            <a:endParaRPr lang="ru-RU" dirty="0"/>
          </a:p>
        </p:txBody>
      </p:sp>
      <p:sp>
        <p:nvSpPr>
          <p:cNvPr id="4" name="Объект 3"/>
          <p:cNvSpPr>
            <a:spLocks noGrp="1"/>
          </p:cNvSpPr>
          <p:nvPr>
            <p:ph sz="half" idx="2"/>
          </p:nvPr>
        </p:nvSpPr>
        <p:spPr>
          <a:xfrm>
            <a:off x="4355976" y="0"/>
            <a:ext cx="4932040" cy="6858000"/>
          </a:xfrm>
        </p:spPr>
        <p:txBody>
          <a:bodyPr>
            <a:noAutofit/>
          </a:bodyPr>
          <a:lstStyle/>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r>
              <a:rPr lang="uk-UA" sz="1400" b="1" dirty="0" smtClean="0">
                <a:latin typeface="Times New Roman" panose="02020603050405020304" pitchFamily="18" charset="0"/>
                <a:cs typeface="Times New Roman" panose="02020603050405020304" pitchFamily="18" charset="0"/>
              </a:rPr>
              <a:t>  7.</a:t>
            </a:r>
            <a:r>
              <a:rPr lang="uk-UA" sz="1400" dirty="0" smtClean="0">
                <a:latin typeface="Times New Roman" panose="02020603050405020304" pitchFamily="18" charset="0"/>
                <a:cs typeface="Times New Roman" panose="02020603050405020304" pitchFamily="18" charset="0"/>
              </a:rPr>
              <a:t>Нехай подивиться, як ми його </a:t>
            </a:r>
            <a:r>
              <a:rPr lang="uk-UA" sz="1400" dirty="0" err="1" smtClean="0">
                <a:latin typeface="Times New Roman" panose="02020603050405020304" pitchFamily="18" charset="0"/>
                <a:cs typeface="Times New Roman" panose="02020603050405020304" pitchFamily="18" charset="0"/>
              </a:rPr>
              <a:t>шануєм</a:t>
            </a:r>
            <a:r>
              <a:rPr lang="uk-UA" sz="1400" dirty="0" smtClean="0">
                <a:latin typeface="Times New Roman" panose="02020603050405020304" pitchFamily="18" charset="0"/>
                <a:cs typeface="Times New Roman" panose="02020603050405020304" pitchFamily="18" charset="0"/>
              </a:rPr>
              <a:t>,</a:t>
            </a:r>
            <a:endParaRPr lang="ru-RU" sz="14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Як залюбки вірші його вчимо,</a:t>
            </a:r>
            <a:endParaRPr lang="ru-RU" sz="14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Як ми його всі любимо сердечно,</a:t>
            </a:r>
            <a:endParaRPr lang="ru-RU" sz="14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І </a:t>
            </a:r>
            <a:r>
              <a:rPr lang="uk-UA" sz="1400" dirty="0" err="1" smtClean="0">
                <a:latin typeface="Times New Roman" panose="02020603050405020304" pitchFamily="18" charset="0"/>
                <a:cs typeface="Times New Roman" panose="02020603050405020304" pitchFamily="18" charset="0"/>
              </a:rPr>
              <a:t>пам</a:t>
            </a:r>
            <a:r>
              <a:rPr lang="ru-RU" sz="1400" dirty="0" smtClean="0">
                <a:latin typeface="Times New Roman" panose="02020603050405020304" pitchFamily="18" charset="0"/>
                <a:cs typeface="Times New Roman" panose="02020603050405020304" pitchFamily="18" charset="0"/>
              </a:rPr>
              <a:t>’</a:t>
            </a:r>
            <a:r>
              <a:rPr lang="uk-UA" sz="1400" dirty="0" smtClean="0">
                <a:latin typeface="Times New Roman" panose="02020603050405020304" pitchFamily="18" charset="0"/>
                <a:cs typeface="Times New Roman" panose="02020603050405020304" pitchFamily="18" charset="0"/>
              </a:rPr>
              <a:t>ять між людьми бережемо.</a:t>
            </a:r>
          </a:p>
          <a:p>
            <a:pPr marL="400050" lvl="1" indent="0">
              <a:buNone/>
            </a:pPr>
            <a:endParaRPr lang="ru-RU" sz="10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8.Хліб і сіль тобі, Тарасе,</a:t>
            </a:r>
            <a:endParaRPr lang="ru-RU" sz="14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Сьогодні підносимо…</a:t>
            </a:r>
            <a:endParaRPr lang="ru-RU" sz="14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Вшанувати цю гостинність    </a:t>
            </a:r>
            <a:endParaRPr lang="ru-RU" sz="14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Оплесками просимо.</a:t>
            </a:r>
            <a:r>
              <a:rPr lang="uk-UA" sz="1400" b="1" dirty="0" smtClean="0">
                <a:latin typeface="Times New Roman" panose="02020603050405020304" pitchFamily="18" charset="0"/>
                <a:cs typeface="Times New Roman" panose="02020603050405020304" pitchFamily="18" charset="0"/>
              </a:rPr>
              <a:t>	                </a:t>
            </a:r>
            <a:endParaRPr lang="ru-RU" sz="1400" dirty="0" smtClean="0">
              <a:latin typeface="Times New Roman" panose="02020603050405020304" pitchFamily="18" charset="0"/>
              <a:cs typeface="Times New Roman" panose="02020603050405020304" pitchFamily="18" charset="0"/>
            </a:endParaRPr>
          </a:p>
          <a:p>
            <a:pPr marL="400050" lvl="1" indent="0">
              <a:buNone/>
            </a:pPr>
            <a:r>
              <a:rPr lang="ru-RU" sz="1000" dirty="0" smtClean="0">
                <a:latin typeface="Times New Roman" panose="02020603050405020304" pitchFamily="18" charset="0"/>
                <a:cs typeface="Times New Roman" panose="02020603050405020304" pitchFamily="18" charset="0"/>
              </a:rPr>
              <a:t> </a:t>
            </a:r>
          </a:p>
          <a:p>
            <a:pPr marL="0" indent="0">
              <a:buNone/>
            </a:pPr>
            <a:r>
              <a:rPr lang="uk-UA" sz="1400" dirty="0" smtClean="0">
                <a:latin typeface="Times New Roman" panose="02020603050405020304" pitchFamily="18" charset="0"/>
                <a:cs typeface="Times New Roman" panose="02020603050405020304" pitchFamily="18" charset="0"/>
              </a:rPr>
              <a:t>9.Ми ще невеличкі – </a:t>
            </a:r>
            <a:endParaRPr lang="ru-RU" sz="14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9 років маємо,</a:t>
            </a:r>
            <a:endParaRPr lang="ru-RU" sz="14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Але про Шевченка</a:t>
            </a:r>
            <a:endParaRPr lang="ru-RU" sz="14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Вже багато знаємо.</a:t>
            </a:r>
          </a:p>
          <a:p>
            <a:pPr marL="400050" lvl="1" indent="0">
              <a:buNone/>
            </a:pPr>
            <a:endParaRPr lang="ru-RU" sz="10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10.Вчителька про нього нам розповідала – </a:t>
            </a:r>
            <a:endParaRPr lang="ru-RU" sz="14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Рушником новеньким </a:t>
            </a:r>
            <a:endParaRPr lang="ru-RU" sz="14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Ми портрет прибрали.</a:t>
            </a:r>
          </a:p>
          <a:p>
            <a:pPr marL="400050" lvl="1" indent="0">
              <a:buNone/>
            </a:pPr>
            <a:r>
              <a:rPr lang="uk-UA" sz="1000" dirty="0" smtClean="0">
                <a:latin typeface="Times New Roman" panose="02020603050405020304" pitchFamily="18" charset="0"/>
                <a:cs typeface="Times New Roman" panose="02020603050405020304" pitchFamily="18" charset="0"/>
              </a:rPr>
              <a:t> </a:t>
            </a:r>
            <a:endParaRPr lang="ru-RU" sz="1000" dirty="0" smtClean="0">
              <a:latin typeface="Times New Roman" panose="02020603050405020304" pitchFamily="18" charset="0"/>
              <a:cs typeface="Times New Roman" panose="02020603050405020304" pitchFamily="18" charset="0"/>
            </a:endParaRPr>
          </a:p>
          <a:p>
            <a:pPr marL="0" indent="0">
              <a:buNone/>
            </a:pPr>
            <a:r>
              <a:rPr lang="uk-UA" sz="1400" dirty="0" smtClean="0">
                <a:latin typeface="Times New Roman" panose="02020603050405020304" pitchFamily="18" charset="0"/>
                <a:cs typeface="Times New Roman" panose="02020603050405020304" pitchFamily="18" charset="0"/>
              </a:rPr>
              <a:t>9.</a:t>
            </a:r>
            <a:r>
              <a:rPr lang="ru-RU" sz="1400" dirty="0" smtClean="0">
                <a:latin typeface="Times New Roman" panose="02020603050405020304" pitchFamily="18" charset="0"/>
                <a:cs typeface="Times New Roman" panose="02020603050405020304" pitchFamily="18" charset="0"/>
              </a:rPr>
              <a:t>Принесли  ми  </a:t>
            </a:r>
            <a:r>
              <a:rPr lang="ru-RU" sz="1400" dirty="0" err="1" smtClean="0">
                <a:latin typeface="Times New Roman" panose="02020603050405020304" pitchFamily="18" charset="0"/>
                <a:cs typeface="Times New Roman" panose="02020603050405020304" pitchFamily="18" charset="0"/>
              </a:rPr>
              <a:t>жмінку</a:t>
            </a:r>
            <a:r>
              <a:rPr lang="ru-RU" sz="1400" dirty="0" smtClean="0">
                <a:latin typeface="Times New Roman" panose="02020603050405020304" pitchFamily="18" charset="0"/>
                <a:cs typeface="Times New Roman" panose="02020603050405020304" pitchFamily="18" charset="0"/>
              </a:rPr>
              <a:t/>
            </a:r>
            <a:br>
              <a:rPr lang="ru-RU" sz="1400" dirty="0" smtClean="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Рути</a:t>
            </a:r>
            <a:r>
              <a:rPr lang="ru-RU" sz="1400" dirty="0" smtClean="0">
                <a:latin typeface="Times New Roman" panose="02020603050405020304" pitchFamily="18" charset="0"/>
                <a:cs typeface="Times New Roman" panose="02020603050405020304" pitchFamily="18" charset="0"/>
              </a:rPr>
              <a:t>  і  </a:t>
            </a:r>
            <a:r>
              <a:rPr lang="ru-RU" sz="1400" dirty="0" err="1" smtClean="0">
                <a:latin typeface="Times New Roman" panose="02020603050405020304" pitchFamily="18" charset="0"/>
                <a:cs typeface="Times New Roman" panose="02020603050405020304" pitchFamily="18" charset="0"/>
              </a:rPr>
              <a:t>барвінку</a:t>
            </a:r>
            <a:r>
              <a:rPr lang="ru-RU" sz="1400" dirty="0" smtClean="0">
                <a:latin typeface="Times New Roman" panose="02020603050405020304" pitchFamily="18" charset="0"/>
                <a:cs typeface="Times New Roman" panose="02020603050405020304" pitchFamily="18" charset="0"/>
              </a:rPr>
              <a:t>  —</a:t>
            </a:r>
            <a:br>
              <a:rPr lang="ru-RU" sz="1400" dirty="0" smtClean="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Наш  </a:t>
            </a:r>
            <a:r>
              <a:rPr lang="ru-RU" sz="1400" dirty="0" err="1" smtClean="0">
                <a:latin typeface="Times New Roman" panose="02020603050405020304" pitchFamily="18" charset="0"/>
                <a:cs typeface="Times New Roman" panose="02020603050405020304" pitchFamily="18" charset="0"/>
              </a:rPr>
              <a:t>Кобзар</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коханий</a:t>
            </a:r>
            <a:r>
              <a:rPr lang="ru-RU" sz="1400" dirty="0" smtClean="0">
                <a:latin typeface="Times New Roman" panose="02020603050405020304" pitchFamily="18" charset="0"/>
                <a:cs typeface="Times New Roman" panose="02020603050405020304" pitchFamily="18" charset="0"/>
              </a:rPr>
              <a:t/>
            </a:r>
            <a:br>
              <a:rPr lang="ru-RU" sz="1400" dirty="0" smtClean="0">
                <a:latin typeface="Times New Roman" panose="02020603050405020304" pitchFamily="18" charset="0"/>
                <a:cs typeface="Times New Roman" panose="02020603050405020304" pitchFamily="18" charset="0"/>
              </a:rPr>
            </a:br>
            <a:r>
              <a:rPr lang="ru-RU" sz="1400" dirty="0" err="1" smtClean="0">
                <a:latin typeface="Times New Roman" panose="02020603050405020304" pitchFamily="18" charset="0"/>
                <a:cs typeface="Times New Roman" panose="02020603050405020304" pitchFamily="18" charset="0"/>
              </a:rPr>
              <a:t>Достойний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пошани</a:t>
            </a:r>
            <a:r>
              <a:rPr lang="ru-RU" sz="1400" dirty="0" smtClean="0">
                <a:latin typeface="Times New Roman" panose="02020603050405020304" pitchFamily="18" charset="0"/>
                <a:cs typeface="Times New Roman" panose="02020603050405020304" pitchFamily="18" charset="0"/>
              </a:rPr>
              <a:t>.</a:t>
            </a:r>
          </a:p>
          <a:p>
            <a:pPr marL="0" indent="0">
              <a:buNone/>
            </a:pPr>
            <a:r>
              <a:rPr lang="ru-RU" sz="1400" dirty="0" smtClean="0">
                <a:latin typeface="Times New Roman" panose="02020603050405020304" pitchFamily="18" charset="0"/>
                <a:cs typeface="Times New Roman" panose="02020603050405020304" pitchFamily="18" charset="0"/>
              </a:rPr>
              <a:t> </a:t>
            </a:r>
          </a:p>
          <a:p>
            <a:pPr marL="0" indent="0">
              <a:buNone/>
            </a:pPr>
            <a:r>
              <a:rPr lang="uk-UA" sz="1400" dirty="0" smtClean="0">
                <a:latin typeface="Times New Roman" panose="02020603050405020304" pitchFamily="18" charset="0"/>
                <a:cs typeface="Times New Roman" panose="02020603050405020304" pitchFamily="18" charset="0"/>
              </a:rPr>
              <a:t>10.</a:t>
            </a:r>
            <a:r>
              <a:rPr lang="ru-RU" sz="1400" dirty="0" err="1" smtClean="0">
                <a:latin typeface="Times New Roman" panose="02020603050405020304" pitchFamily="18" charset="0"/>
                <a:cs typeface="Times New Roman" panose="02020603050405020304" pitchFamily="18" charset="0"/>
              </a:rPr>
              <a:t>Він</a:t>
            </a:r>
            <a:r>
              <a:rPr lang="ru-RU" sz="1400" dirty="0" smtClean="0">
                <a:latin typeface="Times New Roman" panose="02020603050405020304" pitchFamily="18" charset="0"/>
                <a:cs typeface="Times New Roman" panose="02020603050405020304" pitchFamily="18" charset="0"/>
              </a:rPr>
              <a:t>  дитя  з-</a:t>
            </a:r>
            <a:r>
              <a:rPr lang="ru-RU" sz="1400" dirty="0" err="1" smtClean="0">
                <a:latin typeface="Times New Roman" panose="02020603050405020304" pitchFamily="18" charset="0"/>
                <a:cs typeface="Times New Roman" panose="02020603050405020304" pitchFamily="18" charset="0"/>
              </a:rPr>
              <a:t>під</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стріхи</a:t>
            </a:r>
            <a:r>
              <a:rPr lang="ru-RU" sz="1400" dirty="0" smtClean="0">
                <a:latin typeface="Times New Roman" panose="02020603050405020304" pitchFamily="18" charset="0"/>
                <a:cs typeface="Times New Roman" panose="02020603050405020304" pitchFamily="18" charset="0"/>
              </a:rPr>
              <a:t/>
            </a:r>
            <a:br>
              <a:rPr lang="ru-RU" sz="1400" dirty="0" smtClean="0">
                <a:latin typeface="Times New Roman" panose="02020603050405020304" pitchFamily="18" charset="0"/>
                <a:cs typeface="Times New Roman" panose="02020603050405020304" pitchFamily="18" charset="0"/>
              </a:rPr>
            </a:br>
            <a:r>
              <a:rPr lang="ru-RU" sz="1400" dirty="0" err="1" smtClean="0">
                <a:latin typeface="Times New Roman" panose="02020603050405020304" pitchFamily="18" charset="0"/>
                <a:cs typeface="Times New Roman" panose="02020603050405020304" pitchFamily="18" charset="0"/>
              </a:rPr>
              <a:t>Він</a:t>
            </a:r>
            <a:r>
              <a:rPr lang="ru-RU" sz="1400" dirty="0" smtClean="0">
                <a:latin typeface="Times New Roman" panose="02020603050405020304" pitchFamily="18" charset="0"/>
                <a:cs typeface="Times New Roman" panose="02020603050405020304" pitchFamily="18" charset="0"/>
              </a:rPr>
              <a:t>  в  </a:t>
            </a:r>
            <a:r>
              <a:rPr lang="ru-RU" sz="1400" dirty="0" err="1" smtClean="0">
                <a:latin typeface="Times New Roman" panose="02020603050405020304" pitchFamily="18" charset="0"/>
                <a:cs typeface="Times New Roman" panose="02020603050405020304" pitchFamily="18" charset="0"/>
              </a:rPr>
              <a:t>селянській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свиті</a:t>
            </a:r>
            <a:r>
              <a:rPr lang="ru-RU" sz="1400" dirty="0" smtClean="0">
                <a:latin typeface="Times New Roman" panose="02020603050405020304" pitchFamily="18" charset="0"/>
                <a:cs typeface="Times New Roman" panose="02020603050405020304" pitchFamily="18" charset="0"/>
              </a:rPr>
              <a:t>  —</a:t>
            </a:r>
            <a:br>
              <a:rPr lang="ru-RU" sz="1400" dirty="0" smtClean="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А  </a:t>
            </a:r>
            <a:r>
              <a:rPr lang="ru-RU" sz="1400" dirty="0" err="1" smtClean="0">
                <a:latin typeface="Times New Roman" panose="02020603050405020304" pitchFamily="18" charset="0"/>
                <a:cs typeface="Times New Roman" panose="02020603050405020304" pitchFamily="18" charset="0"/>
              </a:rPr>
              <a:t>придбав</a:t>
            </a:r>
            <a:r>
              <a:rPr lang="ru-RU" sz="1400" dirty="0" smtClean="0">
                <a:latin typeface="Times New Roman" panose="02020603050405020304" pitchFamily="18" charset="0"/>
                <a:cs typeface="Times New Roman" panose="02020603050405020304" pitchFamily="18" charset="0"/>
              </a:rPr>
              <a:t>  нам  </a:t>
            </a:r>
            <a:r>
              <a:rPr lang="ru-RU" sz="1400" dirty="0" err="1" smtClean="0">
                <a:latin typeface="Times New Roman" panose="02020603050405020304" pitchFamily="18" charset="0"/>
                <a:cs typeface="Times New Roman" panose="02020603050405020304" pitchFamily="18" charset="0"/>
              </a:rPr>
              <a:t>слави</a:t>
            </a:r>
            <a:r>
              <a:rPr lang="ru-RU" sz="1400" dirty="0" smtClean="0">
                <a:latin typeface="Times New Roman" panose="02020603050405020304" pitchFamily="18" charset="0"/>
                <a:cs typeface="Times New Roman" panose="02020603050405020304" pitchFamily="18" charset="0"/>
              </a:rPr>
              <a:t>,</a:t>
            </a:r>
            <a:br>
              <a:rPr lang="ru-RU" sz="1400" dirty="0" smtClean="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Як  </a:t>
            </a:r>
            <a:r>
              <a:rPr lang="ru-RU" sz="1400" dirty="0" err="1" smtClean="0">
                <a:latin typeface="Times New Roman" panose="02020603050405020304" pitchFamily="18" charset="0"/>
                <a:cs typeface="Times New Roman" panose="02020603050405020304" pitchFamily="18" charset="0"/>
              </a:rPr>
              <a:t>ніхто</a:t>
            </a:r>
            <a:r>
              <a:rPr lang="ru-RU" sz="1400" dirty="0" smtClean="0">
                <a:latin typeface="Times New Roman" panose="02020603050405020304" pitchFamily="18" charset="0"/>
                <a:cs typeface="Times New Roman" panose="02020603050405020304" pitchFamily="18" charset="0"/>
              </a:rPr>
              <a:t>  на  </a:t>
            </a:r>
            <a:r>
              <a:rPr lang="ru-RU" sz="1400" dirty="0" err="1" smtClean="0">
                <a:latin typeface="Times New Roman" panose="02020603050405020304" pitchFamily="18" charset="0"/>
                <a:cs typeface="Times New Roman" panose="02020603050405020304" pitchFamily="18" charset="0"/>
              </a:rPr>
              <a:t>світі</a:t>
            </a:r>
            <a:r>
              <a:rPr lang="ru-RU" sz="1400" dirty="0" smtClean="0">
                <a:latin typeface="Times New Roman" panose="02020603050405020304" pitchFamily="18" charset="0"/>
                <a:cs typeface="Times New Roman" panose="02020603050405020304" pitchFamily="18" charset="0"/>
              </a:rPr>
              <a:t>.</a:t>
            </a:r>
          </a:p>
          <a:p>
            <a:pPr marL="0" indent="0">
              <a:buNone/>
            </a:pPr>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pic>
        <p:nvPicPr>
          <p:cNvPr id="36865" name="Picture 1" descr="H:\241604.jpg"/>
          <p:cNvPicPr>
            <a:picLocks noChangeAspect="1" noChangeArrowheads="1"/>
          </p:cNvPicPr>
          <p:nvPr/>
        </p:nvPicPr>
        <p:blipFill>
          <a:blip r:embed="rId2" cstate="print"/>
          <a:srcRect/>
          <a:stretch>
            <a:fillRect/>
          </a:stretch>
        </p:blipFill>
        <p:spPr bwMode="auto">
          <a:xfrm>
            <a:off x="2484547" y="188640"/>
            <a:ext cx="1709495" cy="1800200"/>
          </a:xfrm>
          <a:prstGeom prst="rect">
            <a:avLst/>
          </a:prstGeom>
          <a:noFill/>
        </p:spPr>
      </p:pic>
      <p:pic>
        <p:nvPicPr>
          <p:cNvPr id="36866" name="Picture 2" descr="H:\images.jpg"/>
          <p:cNvPicPr>
            <a:picLocks noChangeAspect="1" noChangeArrowheads="1"/>
          </p:cNvPicPr>
          <p:nvPr/>
        </p:nvPicPr>
        <p:blipFill>
          <a:blip r:embed="rId3" cstate="print"/>
          <a:srcRect/>
          <a:stretch>
            <a:fillRect/>
          </a:stretch>
        </p:blipFill>
        <p:spPr bwMode="auto">
          <a:xfrm>
            <a:off x="6012160" y="2276872"/>
            <a:ext cx="2933700" cy="1562100"/>
          </a:xfrm>
          <a:prstGeom prst="rect">
            <a:avLst/>
          </a:prstGeom>
          <a:noFill/>
        </p:spPr>
      </p:pic>
    </p:spTree>
    <p:extLst>
      <p:ext uri="{BB962C8B-B14F-4D97-AF65-F5344CB8AC3E}">
        <p14:creationId xmlns:p14="http://schemas.microsoft.com/office/powerpoint/2010/main" val="264751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267744" y="764704"/>
            <a:ext cx="4618856" cy="1944215"/>
          </a:xfrm>
        </p:spPr>
        <p:txBody>
          <a:bodyPr/>
          <a:lstStyle/>
          <a:p>
            <a:pPr marL="0" indent="0" algn="ctr">
              <a:buNone/>
            </a:pPr>
            <a:r>
              <a:rPr lang="ru-RU" dirty="0" smtClean="0">
                <a:solidFill>
                  <a:schemeClr val="accent3">
                    <a:lumMod val="50000"/>
                  </a:schemeClr>
                </a:solidFill>
              </a:rPr>
              <a:t>А</a:t>
            </a:r>
            <a:r>
              <a:rPr lang="ru-RU" dirty="0">
                <a:solidFill>
                  <a:schemeClr val="accent3">
                    <a:lumMod val="50000"/>
                  </a:schemeClr>
                </a:solidFill>
              </a:rPr>
              <a:t>  та  наша  слава</a:t>
            </a:r>
            <a:br>
              <a:rPr lang="ru-RU" dirty="0">
                <a:solidFill>
                  <a:schemeClr val="accent3">
                    <a:lumMod val="50000"/>
                  </a:schemeClr>
                </a:solidFill>
              </a:rPr>
            </a:br>
            <a:r>
              <a:rPr lang="ru-RU" dirty="0">
                <a:solidFill>
                  <a:schemeClr val="accent3">
                    <a:lumMod val="50000"/>
                  </a:schemeClr>
                </a:solidFill>
              </a:rPr>
              <a:t>Не  </a:t>
            </a:r>
            <a:r>
              <a:rPr lang="ru-RU" dirty="0" err="1" smtClean="0">
                <a:solidFill>
                  <a:schemeClr val="accent3">
                    <a:lumMod val="50000"/>
                  </a:schemeClr>
                </a:solidFill>
              </a:rPr>
              <a:t>вмре</a:t>
            </a:r>
            <a:r>
              <a:rPr lang="ru-RU" dirty="0" smtClean="0">
                <a:solidFill>
                  <a:schemeClr val="accent3">
                    <a:lumMod val="50000"/>
                  </a:schemeClr>
                </a:solidFill>
              </a:rPr>
              <a:t>,</a:t>
            </a:r>
            <a:r>
              <a:rPr lang="ru-RU" dirty="0">
                <a:solidFill>
                  <a:schemeClr val="accent3">
                    <a:lumMod val="50000"/>
                  </a:schemeClr>
                </a:solidFill>
              </a:rPr>
              <a:t>  не  </a:t>
            </a:r>
            <a:r>
              <a:rPr lang="ru-RU" dirty="0" err="1">
                <a:solidFill>
                  <a:schemeClr val="accent3">
                    <a:lumMod val="50000"/>
                  </a:schemeClr>
                </a:solidFill>
              </a:rPr>
              <a:t>загине</a:t>
            </a:r>
            <a:r>
              <a:rPr lang="ru-RU" dirty="0">
                <a:solidFill>
                  <a:schemeClr val="accent3">
                    <a:lumMod val="50000"/>
                  </a:schemeClr>
                </a:solidFill>
              </a:rPr>
              <a:t>,</a:t>
            </a:r>
            <a:br>
              <a:rPr lang="ru-RU" dirty="0">
                <a:solidFill>
                  <a:schemeClr val="accent3">
                    <a:lumMod val="50000"/>
                  </a:schemeClr>
                </a:solidFill>
              </a:rPr>
            </a:br>
            <a:r>
              <a:rPr lang="ru-RU" dirty="0">
                <a:solidFill>
                  <a:schemeClr val="accent3">
                    <a:lumMod val="50000"/>
                  </a:schemeClr>
                </a:solidFill>
              </a:rPr>
              <a:t>Наш  Тарас  Шевченко  —</a:t>
            </a:r>
            <a:br>
              <a:rPr lang="ru-RU" dirty="0">
                <a:solidFill>
                  <a:schemeClr val="accent3">
                    <a:lumMod val="50000"/>
                  </a:schemeClr>
                </a:solidFill>
              </a:rPr>
            </a:br>
            <a:r>
              <a:rPr lang="ru-RU" dirty="0" err="1">
                <a:solidFill>
                  <a:srgbClr val="0070C0"/>
                </a:solidFill>
              </a:rPr>
              <a:t>Сонце</a:t>
            </a:r>
            <a:r>
              <a:rPr lang="ru-RU" dirty="0">
                <a:solidFill>
                  <a:srgbClr val="0070C0"/>
                </a:solidFill>
              </a:rPr>
              <a:t>  </a:t>
            </a:r>
            <a:r>
              <a:rPr lang="ru-RU" dirty="0" err="1">
                <a:solidFill>
                  <a:srgbClr val="0070C0"/>
                </a:solidFill>
              </a:rPr>
              <a:t>України</a:t>
            </a:r>
            <a:r>
              <a:rPr lang="ru-RU" dirty="0" smtClean="0">
                <a:solidFill>
                  <a:srgbClr val="0070C0"/>
                </a:solidFill>
              </a:rPr>
              <a:t>.</a:t>
            </a:r>
            <a:r>
              <a:rPr lang="uk-UA" altLang="ru-RU" b="1" dirty="0">
                <a:solidFill>
                  <a:srgbClr val="0070C0"/>
                </a:solidFill>
                <a:latin typeface="Monotype Corsiva" panose="03010101010201010101" pitchFamily="66" charset="0"/>
              </a:rPr>
              <a:t> </a:t>
            </a:r>
            <a:endParaRPr lang="uk-UA" altLang="ru-RU" b="1" dirty="0" smtClean="0">
              <a:solidFill>
                <a:srgbClr val="0070C0"/>
              </a:solidFill>
              <a:latin typeface="Monotype Corsiva" panose="03010101010201010101" pitchFamily="66" charset="0"/>
            </a:endParaRPr>
          </a:p>
          <a:p>
            <a:endParaRPr lang="ru-RU" dirty="0" smtClean="0"/>
          </a:p>
          <a:p>
            <a:endParaRPr lang="uk-UA" dirty="0" smtClean="0"/>
          </a:p>
          <a:p>
            <a:endParaRPr lang="ru-RU" dirty="0"/>
          </a:p>
        </p:txBody>
      </p:sp>
      <p:sp>
        <p:nvSpPr>
          <p:cNvPr id="4" name="Объект 3"/>
          <p:cNvSpPr>
            <a:spLocks noGrp="1"/>
          </p:cNvSpPr>
          <p:nvPr>
            <p:ph sz="half" idx="2"/>
          </p:nvPr>
        </p:nvSpPr>
        <p:spPr/>
        <p:txBody>
          <a:bodyPr/>
          <a:lstStyle/>
          <a:p>
            <a:endParaRPr lang="uk-UA" dirty="0" smtClean="0"/>
          </a:p>
          <a:p>
            <a:pPr marL="0" indent="0">
              <a:buNone/>
            </a:pPr>
            <a:endParaRPr lang="ru-RU" dirty="0"/>
          </a:p>
        </p:txBody>
      </p:sp>
      <p:sp>
        <p:nvSpPr>
          <p:cNvPr id="2" name="Прямоугольник 1"/>
          <p:cNvSpPr/>
          <p:nvPr/>
        </p:nvSpPr>
        <p:spPr>
          <a:xfrm>
            <a:off x="179512" y="3429000"/>
            <a:ext cx="8784976" cy="646331"/>
          </a:xfrm>
          <a:prstGeom prst="rect">
            <a:avLst/>
          </a:prstGeom>
        </p:spPr>
        <p:txBody>
          <a:bodyPr wrap="square">
            <a:spAutoFit/>
          </a:bodyPr>
          <a:lstStyle/>
          <a:p>
            <a:pPr algn="ctr"/>
            <a:r>
              <a:rPr lang="uk-UA" altLang="ru-RU" sz="3600" b="1" dirty="0">
                <a:solidFill>
                  <a:srgbClr val="FF0000"/>
                </a:solidFill>
                <a:latin typeface="Monotype Corsiva" panose="03010101010201010101" pitchFamily="66" charset="0"/>
              </a:rPr>
              <a:t>Т. Г.ШЕВЧЕНКО – сонце України</a:t>
            </a:r>
            <a:endParaRPr lang="ru-RU" altLang="ru-RU" sz="3600" b="1" dirty="0">
              <a:solidFill>
                <a:srgbClr val="FF0000"/>
              </a:solidFill>
              <a:latin typeface="Monotype Corsiva" panose="03010101010201010101" pitchFamily="66" charset="0"/>
            </a:endParaRPr>
          </a:p>
        </p:txBody>
      </p:sp>
      <p:pic>
        <p:nvPicPr>
          <p:cNvPr id="5"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7375874" y="0"/>
            <a:ext cx="1785918" cy="3500438"/>
          </a:xfrm>
          <a:prstGeom prst="rect">
            <a:avLst/>
          </a:prstGeom>
          <a:noFill/>
          <a:effectLst>
            <a:softEdge rad="31750"/>
          </a:effectLst>
        </p:spPr>
      </p:pic>
      <p:pic>
        <p:nvPicPr>
          <p:cNvPr id="6"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0" y="0"/>
            <a:ext cx="1785918" cy="3500438"/>
          </a:xfrm>
          <a:prstGeom prst="rect">
            <a:avLst/>
          </a:prstGeom>
          <a:noFill/>
          <a:effectLst>
            <a:softEdge rad="31750"/>
          </a:effectLst>
        </p:spPr>
      </p:pic>
      <p:pic>
        <p:nvPicPr>
          <p:cNvPr id="35842" name="Picture 2" descr="Картинки по запросу &quot;тараса шевченка&quot;"/>
          <p:cNvPicPr>
            <a:picLocks noChangeAspect="1" noChangeArrowheads="1"/>
          </p:cNvPicPr>
          <p:nvPr/>
        </p:nvPicPr>
        <p:blipFill>
          <a:blip r:embed="rId3" cstate="print"/>
          <a:srcRect/>
          <a:stretch>
            <a:fillRect/>
          </a:stretch>
        </p:blipFill>
        <p:spPr bwMode="auto">
          <a:xfrm>
            <a:off x="1763688" y="4221088"/>
            <a:ext cx="4947642" cy="218106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27330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1637" y="495592"/>
            <a:ext cx="6900882" cy="908056"/>
          </a:xfrm>
        </p:spPr>
        <p:txBody>
          <a:bodyPr/>
          <a:lstStyle/>
          <a:p>
            <a:endParaRPr lang="ru-RU" dirty="0"/>
          </a:p>
        </p:txBody>
      </p:sp>
      <p:sp>
        <p:nvSpPr>
          <p:cNvPr id="6" name="Содержимое 5"/>
          <p:cNvSpPr>
            <a:spLocks noGrp="1"/>
          </p:cNvSpPr>
          <p:nvPr>
            <p:ph idx="1"/>
          </p:nvPr>
        </p:nvSpPr>
        <p:spPr>
          <a:xfrm>
            <a:off x="1857356" y="1600200"/>
            <a:ext cx="6829444" cy="4525963"/>
          </a:xfrm>
        </p:spPr>
        <p:txBody>
          <a:bodyPr/>
          <a:lstStyle/>
          <a:p>
            <a:endParaRPr lang="ru-RU" dirty="0"/>
          </a:p>
        </p:txBody>
      </p:sp>
      <p:pic>
        <p:nvPicPr>
          <p:cNvPr id="8"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0" y="0"/>
            <a:ext cx="1785918" cy="3500438"/>
          </a:xfrm>
          <a:prstGeom prst="rect">
            <a:avLst/>
          </a:prstGeom>
          <a:noFill/>
          <a:effectLst>
            <a:softEdge rad="31750"/>
          </a:effectLst>
        </p:spPr>
      </p:pic>
      <p:pic>
        <p:nvPicPr>
          <p:cNvPr id="9" name="Picture 3" descr="C:\Documents and Settings\Учитель\Рабочий стол\орнаменти\Урок10рис3.jpg"/>
          <p:cNvPicPr>
            <a:picLocks noChangeAspect="1" noChangeArrowheads="1"/>
          </p:cNvPicPr>
          <p:nvPr/>
        </p:nvPicPr>
        <p:blipFill>
          <a:blip r:embed="rId2" cstate="print">
            <a:clrChange>
              <a:clrFrom>
                <a:srgbClr val="F8FAF5"/>
              </a:clrFrom>
              <a:clrTo>
                <a:srgbClr val="F8FAF5">
                  <a:alpha val="0"/>
                </a:srgbClr>
              </a:clrTo>
            </a:clrChange>
          </a:blip>
          <a:srcRect/>
          <a:stretch>
            <a:fillRect/>
          </a:stretch>
        </p:blipFill>
        <p:spPr bwMode="auto">
          <a:xfrm>
            <a:off x="0" y="3357562"/>
            <a:ext cx="1785918" cy="3500438"/>
          </a:xfrm>
          <a:prstGeom prst="rect">
            <a:avLst/>
          </a:prstGeom>
          <a:noFill/>
          <a:effectLst>
            <a:softEdge rad="31750"/>
          </a:effectLst>
        </p:spPr>
      </p:pic>
      <p:pic>
        <p:nvPicPr>
          <p:cNvPr id="3" name="Рисунок 2"/>
          <p:cNvPicPr>
            <a:picLocks noChangeAspect="1"/>
          </p:cNvPicPr>
          <p:nvPr/>
        </p:nvPicPr>
        <p:blipFill>
          <a:blip r:embed="rId3" cstate="print"/>
          <a:stretch>
            <a:fillRect/>
          </a:stretch>
        </p:blipFill>
        <p:spPr>
          <a:xfrm>
            <a:off x="1691680" y="495592"/>
            <a:ext cx="7452320" cy="57417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8970" y="1773353"/>
            <a:ext cx="4038600" cy="4525963"/>
          </a:xfrm>
        </p:spPr>
        <p:txBody>
          <a:bodyPr>
            <a:normAutofit fontScale="85000" lnSpcReduction="10000"/>
          </a:bodyPr>
          <a:lstStyle/>
          <a:p>
            <a:pPr marL="0" indent="0">
              <a:buNone/>
            </a:pPr>
            <a:r>
              <a:rPr lang="uk-UA" dirty="0">
                <a:latin typeface="Times New Roman" panose="02020603050405020304" pitchFamily="18" charset="0"/>
                <a:cs typeface="Times New Roman" panose="02020603050405020304" pitchFamily="18" charset="0"/>
              </a:rPr>
              <a:t>В похилій хаті край села</a:t>
            </a:r>
            <a:endParaRPr lang="ru-RU" dirty="0">
              <a:latin typeface="Times New Roman" panose="02020603050405020304" pitchFamily="18" charset="0"/>
              <a:cs typeface="Times New Roman" panose="02020603050405020304" pitchFamily="18" charset="0"/>
            </a:endParaRPr>
          </a:p>
          <a:p>
            <a:pPr marL="0" indent="0">
              <a:buNone/>
            </a:pPr>
            <a:r>
              <a:rPr lang="uk-UA" dirty="0">
                <a:latin typeface="Times New Roman" panose="02020603050405020304" pitchFamily="18" charset="0"/>
                <a:cs typeface="Times New Roman" panose="02020603050405020304" pitchFamily="18" charset="0"/>
              </a:rPr>
              <a:t>Над </a:t>
            </a:r>
            <a:r>
              <a:rPr lang="uk-UA" dirty="0" err="1">
                <a:latin typeface="Times New Roman" panose="02020603050405020304" pitchFamily="18" charset="0"/>
                <a:cs typeface="Times New Roman" panose="02020603050405020304" pitchFamily="18" charset="0"/>
              </a:rPr>
              <a:t>ставом</a:t>
            </a:r>
            <a:r>
              <a:rPr lang="uk-UA" dirty="0">
                <a:latin typeface="Times New Roman" panose="02020603050405020304" pitchFamily="18" charset="0"/>
                <a:cs typeface="Times New Roman" panose="02020603050405020304" pitchFamily="18" charset="0"/>
              </a:rPr>
              <a:t> чистим і прозорим</a:t>
            </a:r>
            <a:endParaRPr lang="ru-RU" dirty="0">
              <a:latin typeface="Times New Roman" panose="02020603050405020304" pitchFamily="18" charset="0"/>
              <a:cs typeface="Times New Roman" panose="02020603050405020304" pitchFamily="18" charset="0"/>
            </a:endParaRPr>
          </a:p>
          <a:p>
            <a:pPr marL="0" indent="0">
              <a:buNone/>
            </a:pPr>
            <a:r>
              <a:rPr lang="uk-UA" dirty="0">
                <a:latin typeface="Times New Roman" panose="02020603050405020304" pitchFamily="18" charset="0"/>
                <a:cs typeface="Times New Roman" panose="02020603050405020304" pitchFamily="18" charset="0"/>
              </a:rPr>
              <a:t>Життя Тарасику дала</a:t>
            </a:r>
            <a:endParaRPr lang="ru-RU" dirty="0">
              <a:latin typeface="Times New Roman" panose="02020603050405020304" pitchFamily="18" charset="0"/>
              <a:cs typeface="Times New Roman" panose="02020603050405020304" pitchFamily="18" charset="0"/>
            </a:endParaRPr>
          </a:p>
          <a:p>
            <a:pPr marL="0" indent="0">
              <a:buNone/>
            </a:pPr>
            <a:r>
              <a:rPr lang="uk-UA" dirty="0">
                <a:latin typeface="Times New Roman" panose="02020603050405020304" pitchFamily="18" charset="0"/>
                <a:cs typeface="Times New Roman" panose="02020603050405020304" pitchFamily="18" charset="0"/>
              </a:rPr>
              <a:t>Кріпачка – мати, вбита горем</a:t>
            </a:r>
            <a:endParaRPr lang="ru-RU" dirty="0">
              <a:latin typeface="Times New Roman" panose="02020603050405020304" pitchFamily="18" charset="0"/>
              <a:cs typeface="Times New Roman" panose="02020603050405020304" pitchFamily="18" charset="0"/>
            </a:endParaRPr>
          </a:p>
          <a:p>
            <a:pPr marL="0" indent="0">
              <a:buNone/>
            </a:pPr>
            <a:r>
              <a:rPr lang="uk-UA" dirty="0">
                <a:latin typeface="Times New Roman" panose="02020603050405020304" pitchFamily="18" charset="0"/>
                <a:cs typeface="Times New Roman" panose="02020603050405020304" pitchFamily="18" charset="0"/>
              </a:rPr>
              <a:t>У селі  Моринцях</a:t>
            </a:r>
            <a:endParaRPr lang="ru-RU" dirty="0">
              <a:latin typeface="Times New Roman" panose="02020603050405020304" pitchFamily="18" charset="0"/>
              <a:cs typeface="Times New Roman" panose="02020603050405020304" pitchFamily="18" charset="0"/>
            </a:endParaRPr>
          </a:p>
          <a:p>
            <a:pPr marL="0" indent="0">
              <a:buNone/>
            </a:pPr>
            <a:r>
              <a:rPr lang="uk-UA" dirty="0">
                <a:latin typeface="Times New Roman" panose="02020603050405020304" pitchFamily="18" charset="0"/>
                <a:cs typeface="Times New Roman" panose="02020603050405020304" pitchFamily="18" charset="0"/>
              </a:rPr>
              <a:t>У сільській хатині.</a:t>
            </a:r>
            <a:endParaRPr lang="ru-RU" dirty="0">
              <a:latin typeface="Times New Roman" panose="02020603050405020304" pitchFamily="18" charset="0"/>
              <a:cs typeface="Times New Roman" panose="02020603050405020304" pitchFamily="18" charset="0"/>
            </a:endParaRPr>
          </a:p>
          <a:p>
            <a:pPr marL="0" indent="0">
              <a:buNone/>
            </a:pPr>
            <a:r>
              <a:rPr lang="uk-UA" dirty="0">
                <a:latin typeface="Times New Roman" panose="02020603050405020304" pitchFamily="18" charset="0"/>
                <a:cs typeface="Times New Roman" panose="02020603050405020304" pitchFamily="18" charset="0"/>
              </a:rPr>
              <a:t>Народився він на славу ,</a:t>
            </a:r>
            <a:endParaRPr lang="ru-RU" dirty="0">
              <a:latin typeface="Times New Roman" panose="02020603050405020304" pitchFamily="18" charset="0"/>
              <a:cs typeface="Times New Roman" panose="02020603050405020304" pitchFamily="18" charset="0"/>
            </a:endParaRPr>
          </a:p>
          <a:p>
            <a:pPr marL="0" indent="0">
              <a:buNone/>
            </a:pPr>
            <a:r>
              <a:rPr lang="uk-UA" dirty="0">
                <a:latin typeface="Times New Roman" panose="02020603050405020304" pitchFamily="18" charset="0"/>
                <a:cs typeface="Times New Roman" panose="02020603050405020304" pitchFamily="18" charset="0"/>
              </a:rPr>
              <a:t>Цілій </a:t>
            </a:r>
            <a:r>
              <a:rPr lang="uk-UA" dirty="0" smtClean="0">
                <a:latin typeface="Times New Roman" panose="02020603050405020304" pitchFamily="18" charset="0"/>
                <a:cs typeface="Times New Roman" panose="02020603050405020304" pitchFamily="18" charset="0"/>
              </a:rPr>
              <a:t>Україні. </a:t>
            </a:r>
            <a:endParaRPr lang="ru-RU" dirty="0">
              <a:latin typeface="Times New Roman" panose="02020603050405020304" pitchFamily="18" charset="0"/>
              <a:cs typeface="Times New Roman" panose="02020603050405020304" pitchFamily="18" charset="0"/>
            </a:endParaRPr>
          </a:p>
          <a:p>
            <a:pPr marL="0" indent="0">
              <a:buNone/>
            </a:pPr>
            <a:r>
              <a:rPr lang="uk-UA" dirty="0">
                <a:latin typeface="Times New Roman" panose="02020603050405020304" pitchFamily="18" charset="0"/>
                <a:cs typeface="Times New Roman" panose="02020603050405020304" pitchFamily="18" charset="0"/>
              </a:rPr>
              <a:t>Життя мати дарувала</a:t>
            </a:r>
            <a:endParaRPr lang="ru-RU" dirty="0">
              <a:latin typeface="Times New Roman" panose="02020603050405020304" pitchFamily="18" charset="0"/>
              <a:cs typeface="Times New Roman" panose="02020603050405020304" pitchFamily="18" charset="0"/>
            </a:endParaRPr>
          </a:p>
          <a:p>
            <a:pPr marL="0" indent="0">
              <a:buNone/>
            </a:pPr>
            <a:r>
              <a:rPr lang="uk-UA" dirty="0">
                <a:latin typeface="Times New Roman" panose="02020603050405020304" pitchFamily="18" charset="0"/>
                <a:cs typeface="Times New Roman" panose="02020603050405020304" pitchFamily="18" charset="0"/>
              </a:rPr>
              <a:t>І Тарасиком назвала</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6"/>
          <p:cNvPicPr>
            <a:picLocks noGrp="1" noChangeAspect="1"/>
          </p:cNvPicPr>
          <p:nvPr>
            <p:ph sz="half" idx="2"/>
          </p:nvPr>
        </p:nvPicPr>
        <p:blipFill>
          <a:blip r:embed="rId2" cstate="print"/>
          <a:stretch>
            <a:fillRect/>
          </a:stretch>
        </p:blipFill>
        <p:spPr>
          <a:xfrm>
            <a:off x="3976357" y="1844824"/>
            <a:ext cx="4710443" cy="3816424"/>
          </a:xfrm>
          <a:prstGeom prst="rect">
            <a:avLst/>
          </a:prstGeom>
        </p:spPr>
      </p:pic>
      <p:pic>
        <p:nvPicPr>
          <p:cNvPr id="6" name="Picture 3" descr="C:\Documents and Settings\Учитель\Рабочий стол\орнаменти\Урок10рис3.jpg"/>
          <p:cNvPicPr>
            <a:picLocks noChangeAspect="1" noChangeArrowheads="1"/>
          </p:cNvPicPr>
          <p:nvPr/>
        </p:nvPicPr>
        <p:blipFill>
          <a:blip r:embed="rId3" cstate="print">
            <a:clrChange>
              <a:clrFrom>
                <a:srgbClr val="F8FAF5"/>
              </a:clrFrom>
              <a:clrTo>
                <a:srgbClr val="F8FAF5">
                  <a:alpha val="0"/>
                </a:srgbClr>
              </a:clrTo>
            </a:clrChange>
          </a:blip>
          <a:srcRect/>
          <a:stretch>
            <a:fillRect/>
          </a:stretch>
        </p:blipFill>
        <p:spPr bwMode="auto">
          <a:xfrm rot="5400000">
            <a:off x="2088438" y="-786794"/>
            <a:ext cx="1785918" cy="3500438"/>
          </a:xfrm>
          <a:prstGeom prst="rect">
            <a:avLst/>
          </a:prstGeom>
          <a:noFill/>
          <a:effectLst>
            <a:softEdge rad="31750"/>
          </a:effectLst>
        </p:spPr>
      </p:pic>
      <p:pic>
        <p:nvPicPr>
          <p:cNvPr id="7" name="Picture 3" descr="C:\Documents and Settings\Учитель\Рабочий стол\орнаменти\Урок10рис3.jpg"/>
          <p:cNvPicPr>
            <a:picLocks noChangeAspect="1" noChangeArrowheads="1"/>
          </p:cNvPicPr>
          <p:nvPr/>
        </p:nvPicPr>
        <p:blipFill>
          <a:blip r:embed="rId3" cstate="print">
            <a:clrChange>
              <a:clrFrom>
                <a:srgbClr val="F8FAF5"/>
              </a:clrFrom>
              <a:clrTo>
                <a:srgbClr val="F8FAF5">
                  <a:alpha val="0"/>
                </a:srgbClr>
              </a:clrTo>
            </a:clrChange>
          </a:blip>
          <a:srcRect/>
          <a:stretch>
            <a:fillRect/>
          </a:stretch>
        </p:blipFill>
        <p:spPr bwMode="auto">
          <a:xfrm rot="5400000">
            <a:off x="5438619" y="-855041"/>
            <a:ext cx="1785918" cy="3500438"/>
          </a:xfrm>
          <a:prstGeom prst="rect">
            <a:avLst/>
          </a:prstGeom>
          <a:noFill/>
          <a:effectLst>
            <a:softEdge rad="31750"/>
          </a:effectLst>
        </p:spPr>
      </p:pic>
    </p:spTree>
    <p:extLst>
      <p:ext uri="{BB962C8B-B14F-4D97-AF65-F5344CB8AC3E}">
        <p14:creationId xmlns:p14="http://schemas.microsoft.com/office/powerpoint/2010/main" val="268938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399" y="-265720"/>
            <a:ext cx="9108503" cy="2492896"/>
          </a:xfrm>
        </p:spPr>
        <p:txBody>
          <a:bodyPr>
            <a:normAutofit/>
          </a:bodyPr>
          <a:lstStyle/>
          <a:p>
            <a:pPr algn="l"/>
            <a:r>
              <a:rPr lang="ru-RU" sz="2400" b="1" dirty="0" smtClean="0">
                <a:latin typeface="Times New Roman" panose="02020603050405020304" pitchFamily="18" charset="0"/>
                <a:cs typeface="Times New Roman" panose="02020603050405020304" pitchFamily="18" charset="0"/>
              </a:rPr>
              <a:t>      Тарас Шевченко </a:t>
            </a:r>
            <a:r>
              <a:rPr lang="ru-RU" sz="2400" b="1" dirty="0" err="1" smtClean="0">
                <a:latin typeface="Times New Roman" panose="02020603050405020304" pitchFamily="18" charset="0"/>
                <a:cs typeface="Times New Roman" panose="02020603050405020304" pitchFamily="18" charset="0"/>
              </a:rPr>
              <a:t>з'явився</a:t>
            </a:r>
            <a:r>
              <a:rPr lang="ru-RU" sz="2400" b="1" dirty="0" smtClean="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на </a:t>
            </a:r>
            <a:r>
              <a:rPr lang="ru-RU" sz="2400" b="1" dirty="0" err="1">
                <a:latin typeface="Times New Roman" panose="02020603050405020304" pitchFamily="18" charset="0"/>
                <a:cs typeface="Times New Roman" panose="02020603050405020304" pitchFamily="18" charset="0"/>
              </a:rPr>
              <a:t>світ</a:t>
            </a:r>
            <a:r>
              <a:rPr lang="ru-RU" sz="2400" b="1" dirty="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25 </a:t>
            </a:r>
            <a:r>
              <a:rPr lang="ru-RU" sz="2400" b="1" dirty="0">
                <a:latin typeface="Times New Roman" panose="02020603050405020304" pitchFamily="18" charset="0"/>
                <a:cs typeface="Times New Roman" panose="02020603050405020304" pitchFamily="18" charset="0"/>
              </a:rPr>
              <a:t>лютого 1814 року </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a:t>
            </a:r>
            <a:r>
              <a:rPr lang="ru-RU" sz="2400" b="1" dirty="0">
                <a:latin typeface="Times New Roman" panose="02020603050405020304" pitchFamily="18" charset="0"/>
                <a:cs typeface="Times New Roman" panose="02020603050405020304" pitchFamily="18" charset="0"/>
              </a:rPr>
              <a:t>9 </a:t>
            </a:r>
            <a:r>
              <a:rPr lang="ru-RU" sz="2400" b="1" dirty="0" err="1">
                <a:latin typeface="Times New Roman" panose="02020603050405020304" pitchFamily="18" charset="0"/>
                <a:cs typeface="Times New Roman" panose="02020603050405020304" pitchFamily="18" charset="0"/>
              </a:rPr>
              <a:t>березня</a:t>
            </a:r>
            <a:r>
              <a:rPr lang="ru-RU" sz="2400" b="1" dirty="0">
                <a:latin typeface="Times New Roman" panose="02020603050405020304" pitchFamily="18" charset="0"/>
                <a:cs typeface="Times New Roman" panose="02020603050405020304" pitchFamily="18" charset="0"/>
              </a:rPr>
              <a:t> за </a:t>
            </a:r>
            <a:r>
              <a:rPr lang="ru-RU" sz="2400" b="1" dirty="0" err="1">
                <a:latin typeface="Times New Roman" panose="02020603050405020304" pitchFamily="18" charset="0"/>
                <a:cs typeface="Times New Roman" panose="02020603050405020304" pitchFamily="18" charset="0"/>
              </a:rPr>
              <a:t>новим</a:t>
            </a:r>
            <a:r>
              <a:rPr lang="ru-RU" sz="2400" b="1" dirty="0">
                <a:latin typeface="Times New Roman" panose="02020603050405020304" pitchFamily="18" charset="0"/>
                <a:cs typeface="Times New Roman" panose="02020603050405020304" pitchFamily="18" charset="0"/>
              </a:rPr>
              <a:t> календарем). </a:t>
            </a:r>
            <a:r>
              <a:rPr lang="ru-RU" sz="2400" b="1" dirty="0" err="1">
                <a:latin typeface="Times New Roman" panose="02020603050405020304" pitchFamily="18" charset="0"/>
                <a:cs typeface="Times New Roman" panose="02020603050405020304" pitchFamily="18" charset="0"/>
              </a:rPr>
              <a:t>Він</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був</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третьою</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дитиною</a:t>
            </a:r>
            <a:r>
              <a:rPr lang="ru-RU" sz="2400" b="1" dirty="0">
                <a:latin typeface="Times New Roman" panose="02020603050405020304" pitchFamily="18" charset="0"/>
                <a:cs typeface="Times New Roman" panose="02020603050405020304" pitchFamily="18" charset="0"/>
              </a:rPr>
              <a:t> в </a:t>
            </a:r>
            <a:r>
              <a:rPr lang="ru-RU" sz="2400" b="1" dirty="0" err="1">
                <a:latin typeface="Times New Roman" panose="02020603050405020304" pitchFamily="18" charset="0"/>
                <a:cs typeface="Times New Roman" panose="02020603050405020304" pitchFamily="18" charset="0"/>
              </a:rPr>
              <a:t>сім’ї</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кріпаків</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що</a:t>
            </a:r>
            <a:r>
              <a:rPr lang="ru-RU" sz="2400" b="1" dirty="0">
                <a:latin typeface="Times New Roman" panose="02020603050405020304" pitchFamily="18" charset="0"/>
                <a:cs typeface="Times New Roman" panose="02020603050405020304" pitchFamily="18" charset="0"/>
              </a:rPr>
              <a:t> проживали в </a:t>
            </a:r>
            <a:r>
              <a:rPr lang="ru-RU" sz="2400" b="1" dirty="0" err="1">
                <a:latin typeface="Times New Roman" panose="02020603050405020304" pitchFamily="18" charset="0"/>
                <a:cs typeface="Times New Roman" panose="02020603050405020304" pitchFamily="18" charset="0"/>
              </a:rPr>
              <a:t>селі</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Моринці</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Київської</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губернії</a:t>
            </a:r>
            <a:r>
              <a:rPr lang="ru-RU" sz="2400" b="1" dirty="0">
                <a:latin typeface="Times New Roman" panose="02020603050405020304" pitchFamily="18" charset="0"/>
                <a:cs typeface="Times New Roman" panose="02020603050405020304" pitchFamily="18" charset="0"/>
              </a:rPr>
              <a:t>. </a:t>
            </a:r>
          </a:p>
        </p:txBody>
      </p:sp>
      <p:sp>
        <p:nvSpPr>
          <p:cNvPr id="10" name="Заголовок 1"/>
          <p:cNvSpPr txBox="1">
            <a:spLocks/>
          </p:cNvSpPr>
          <p:nvPr/>
        </p:nvSpPr>
        <p:spPr>
          <a:xfrm>
            <a:off x="36398" y="980728"/>
            <a:ext cx="9107601" cy="25287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32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Ім’я</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матері</a:t>
            </a:r>
            <a:r>
              <a:rPr lang="ru-RU" sz="2400" b="1" dirty="0" smtClean="0">
                <a:latin typeface="Times New Roman" panose="02020603050405020304" pitchFamily="18" charset="0"/>
                <a:cs typeface="Times New Roman" panose="02020603050405020304" pitchFamily="18" charset="0"/>
              </a:rPr>
              <a:t> Тараса– </a:t>
            </a:r>
            <a:r>
              <a:rPr lang="ru-RU" sz="2400" b="1" dirty="0" smtClean="0">
                <a:solidFill>
                  <a:srgbClr val="FF0000"/>
                </a:solidFill>
                <a:latin typeface="Times New Roman" panose="02020603050405020304" pitchFamily="18" charset="0"/>
                <a:cs typeface="Times New Roman" panose="02020603050405020304" pitchFamily="18" charset="0"/>
              </a:rPr>
              <a:t>Катерина.  </a:t>
            </a:r>
            <a:r>
              <a:rPr lang="ru-RU" sz="2400" b="1" dirty="0" err="1" smtClean="0">
                <a:latin typeface="Times New Roman" panose="02020603050405020304" pitchFamily="18" charset="0"/>
                <a:cs typeface="Times New Roman" panose="02020603050405020304" pitchFamily="18" charset="0"/>
              </a:rPr>
              <a:t>Була</a:t>
            </a:r>
            <a:r>
              <a:rPr lang="ru-RU" sz="2400" b="1" dirty="0" smtClean="0">
                <a:latin typeface="Times New Roman" panose="02020603050405020304" pitchFamily="18" charset="0"/>
                <a:cs typeface="Times New Roman" panose="02020603050405020304" pitchFamily="18" charset="0"/>
              </a:rPr>
              <a:t> простою </a:t>
            </a:r>
            <a:r>
              <a:rPr lang="ru-RU" sz="2400" b="1" dirty="0" err="1" smtClean="0">
                <a:latin typeface="Times New Roman" panose="02020603050405020304" pitchFamily="18" charset="0"/>
                <a:cs typeface="Times New Roman" panose="02020603050405020304" pitchFamily="18" charset="0"/>
              </a:rPr>
              <a:t>кріпосною</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селянкою</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Батько</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Шевченка</a:t>
            </a:r>
            <a:r>
              <a:rPr lang="ru-RU" sz="2400" b="1" dirty="0" smtClean="0">
                <a:latin typeface="Times New Roman" panose="02020603050405020304" pitchFamily="18" charset="0"/>
                <a:cs typeface="Times New Roman" panose="02020603050405020304" pitchFamily="18" charset="0"/>
              </a:rPr>
              <a:t> -</a:t>
            </a:r>
            <a:r>
              <a:rPr lang="ru-RU" sz="2400" b="1" dirty="0" smtClean="0">
                <a:solidFill>
                  <a:srgbClr val="FF0000"/>
                </a:solidFill>
                <a:latin typeface="Times New Roman" panose="02020603050405020304" pitchFamily="18" charset="0"/>
                <a:cs typeface="Times New Roman" panose="02020603050405020304" pitchFamily="18" charset="0"/>
              </a:rPr>
              <a:t> </a:t>
            </a:r>
            <a:r>
              <a:rPr lang="ru-RU" sz="2400" b="1" dirty="0" err="1" smtClean="0">
                <a:solidFill>
                  <a:srgbClr val="FF0000"/>
                </a:solidFill>
                <a:latin typeface="Times New Roman" panose="02020603050405020304" pitchFamily="18" charset="0"/>
                <a:cs typeface="Times New Roman" panose="02020603050405020304" pitchFamily="18" charset="0"/>
              </a:rPr>
              <a:t>Григорій</a:t>
            </a:r>
            <a:r>
              <a:rPr lang="ru-RU" sz="2400" b="1" dirty="0" smtClean="0">
                <a:solidFill>
                  <a:srgbClr val="FF0000"/>
                </a:solidFill>
                <a:latin typeface="Times New Roman" panose="02020603050405020304" pitchFamily="18" charset="0"/>
                <a:cs typeface="Times New Roman" panose="02020603050405020304" pitchFamily="18" charset="0"/>
              </a:rPr>
              <a:t> Шевченко.</a:t>
            </a:r>
            <a:endParaRPr lang="ru-RU" sz="2400" b="1" dirty="0">
              <a:solidFill>
                <a:srgbClr val="FF0000"/>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2" cstate="print"/>
          <a:stretch>
            <a:fillRect/>
          </a:stretch>
        </p:blipFill>
        <p:spPr>
          <a:xfrm>
            <a:off x="1475656" y="2780928"/>
            <a:ext cx="6480721" cy="4271491"/>
          </a:xfrm>
          <a:prstGeom prst="rect">
            <a:avLst/>
          </a:prstGeom>
        </p:spPr>
      </p:pic>
    </p:spTree>
    <p:extLst>
      <p:ext uri="{BB962C8B-B14F-4D97-AF65-F5344CB8AC3E}">
        <p14:creationId xmlns:p14="http://schemas.microsoft.com/office/powerpoint/2010/main" val="403653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Template>
  <TotalTime>1157</TotalTime>
  <Words>1528</Words>
  <Application>Microsoft Office PowerPoint</Application>
  <PresentationFormat>Экран (4:3)</PresentationFormat>
  <Paragraphs>199</Paragraphs>
  <Slides>38</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38</vt:i4>
      </vt:variant>
    </vt:vector>
  </HeadingPairs>
  <TitlesOfParts>
    <vt:vector size="43" baseType="lpstr">
      <vt:lpstr>Arial</vt:lpstr>
      <vt:lpstr>Calibri</vt:lpstr>
      <vt:lpstr>Monotype Corsiva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Тарас Шевченко з'явився на світ 25 лютого 1814 року  (9 березня за новим календарем). Він був третьою дитиною в сім’ї кріпаків, що проживали в селі Моринці, Київської губернії. </vt:lpstr>
      <vt:lpstr>     Батько Григорій та мати Катерина працювали на панщині, то ж доглядала малого Тараса сестра Катерина.  Розповідали, що юна Катерина часто лишала Тараса самого. Посадить бува малого в якусь ямку, та й побіжить до подруг. Аж як із поля повертається череда – підбіжить назад, а малеча плаче й руки до неї тягне.</vt:lpstr>
      <vt:lpstr>     В 1816 році Шевченкова сім’я переїхала до села Кирилівка, малої батьківщини Тарасового батька. Більшість дитинства Тараса пройшла в цьому селі, там народилися і його сестри Ярина та Марійка.</vt:lpstr>
      <vt:lpstr>Презентация PowerPoint</vt:lpstr>
      <vt:lpstr>Презентация PowerPoint</vt:lpstr>
      <vt:lpstr>            У тяжкій неволі Ріс малий Тарас. Мало вчився в школі, більш  ягнята пас.                                             Що це за малий хлопчина       В бур’янах собі сидить?       На ногах його дощина,       Щось малює, щось творить.       Вже на землю вечір сходить,       Йдуть додому косарі,       А хлоп’я усе виводить       – Лан, село удалині.       Він забув, що час додому,       Що ягнят пригнать пора.       Він забув про голод, втому,       Бо ж навкруг така краса!  Тарас наймитує в школі, а потім пасе громадську череду. Минуть  роки. і він з болем згадуватиме :    Мені тринадцяти минало. Я пас ягнята за селом. Чи то так сонечко сіяло, Чи так мені чого було? Мені так любо, любо стало, Неначе в бога. Уже покликали до паю, А я собі у буряні Молюся богу …   </vt:lpstr>
      <vt:lpstr>В той же час, Тарас познайомився з першим коханням - Оксаною, дівчиною, яка була йому подругою, і яку він часто з теплотою згадував, в тому числі й у своїх творах.</vt:lpstr>
      <vt:lpstr>Презентация PowerPoint</vt:lpstr>
      <vt:lpstr>Презентация PowerPoint</vt:lpstr>
      <vt:lpstr>Презентация PowerPoint</vt:lpstr>
      <vt:lpstr>                         Хоче малювати, Прагне він до знань, Та за це багато Зазнає знущань.                                   Нишком він малює                                    Статуї в саду                                    Вночі пише  вірші                                    Про людську біду      </vt:lpstr>
      <vt:lpstr>Презентация PowerPoint</vt:lpstr>
      <vt:lpstr>Презентация PowerPoint</vt:lpstr>
      <vt:lpstr>Презентация PowerPoint</vt:lpstr>
      <vt:lpstr> 2 сторінка «КОБЗАР» </vt:lpstr>
      <vt:lpstr>Презентация PowerPoint</vt:lpstr>
      <vt:lpstr>3 сторінка «Т. Г. Шевченко – художник»</vt:lpstr>
      <vt:lpstr>Презентация PowerPoint</vt:lpstr>
      <vt:lpstr>4 сторінка «Цікаво знати». </vt:lpstr>
      <vt:lpstr>                        Поезію Т.Г. Шевченка перекладено більш ніж ста мовами світу. На території від Бразилії до Китаю встановлено 1384 пам»ятники Кобзареві. Більшість з них – 1256 – розташовані на території України, майже півтори сотні розмістилось у 35 країнах світу.. Нині в Україні 164 населені пункти названі на честь Тараса Шевченка.          Цікаво, що найменша на земній кулі книга - українська, її створив київський майстер Микола Сядристий: його «Кобзар», скріплений звичайною павутиною, має розмір 0,6 кв. мм. Тобто, у маковому зернятку може вміститися три такі книжечки. Незважаючи на мікроскопічну величину, на сторінках «Кобзаря», ніде не порушене розміщення віршів, немає жодного перенесення рядка. У книжці – 12 сторінок, на кожній – 8 віршованих рядків. Дві сторінки – з ілюстраціями: портрет Т.Г. Шевченка та копія малюнка «Батькова хата». Сторінка книжки вдвічі тонша за цигарковий папір. Вона виготовлялася з білої фарби, якою покривають ялинкові іграшки, оскільки будь – який папір надто грубий. Перегортати книгу можна кінчиком загостреної волосинки, а прочитати лише за допомогою мікроскопа.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Пам’ятаємо тебе, Тарасе!</vt:lpstr>
      <vt:lpstr>ВІКТОРИНА</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RePack by Diakov</cp:lastModifiedBy>
  <cp:revision>78</cp:revision>
  <dcterms:created xsi:type="dcterms:W3CDTF">2019-03-01T15:45:28Z</dcterms:created>
  <dcterms:modified xsi:type="dcterms:W3CDTF">2022-12-08T14:22:09Z</dcterms:modified>
</cp:coreProperties>
</file>