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569" r:id="rId3"/>
    <p:sldId id="526" r:id="rId4"/>
    <p:sldId id="577" r:id="rId5"/>
    <p:sldId id="518" r:id="rId6"/>
    <p:sldId id="578" r:id="rId7"/>
    <p:sldId id="579" r:id="rId8"/>
    <p:sldId id="580" r:id="rId9"/>
    <p:sldId id="581" r:id="rId10"/>
    <p:sldId id="597" r:id="rId11"/>
    <p:sldId id="590" r:id="rId12"/>
    <p:sldId id="476" r:id="rId13"/>
    <p:sldId id="582" r:id="rId14"/>
    <p:sldId id="583" r:id="rId15"/>
    <p:sldId id="584" r:id="rId16"/>
    <p:sldId id="585" r:id="rId17"/>
    <p:sldId id="589" r:id="rId18"/>
    <p:sldId id="511" r:id="rId19"/>
    <p:sldId id="512" r:id="rId20"/>
    <p:sldId id="594" r:id="rId21"/>
    <p:sldId id="595" r:id="rId22"/>
    <p:sldId id="59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4E9"/>
    <a:srgbClr val="295FFF"/>
    <a:srgbClr val="00B050"/>
    <a:srgbClr val="2F3242"/>
    <a:srgbClr val="CC0099"/>
    <a:srgbClr val="FFFF00"/>
    <a:srgbClr val="CC0066"/>
    <a:srgbClr val="709E32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 snapToGrid="0">
      <p:cViewPr varScale="1">
        <p:scale>
          <a:sx n="46" d="100"/>
          <a:sy n="46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7620" y="2947949"/>
            <a:ext cx="19717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№45-46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054" y="5413895"/>
            <a:ext cx="9349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Найкращий песик на світі. М. Морозенко «Руде цуценятко і різдвяний ангел»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Читання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907956" y="411343"/>
            <a:ext cx="361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Здійсниться все!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🎉Подовжимо вам відчуття різдвяних свят: слухайте казку Марії Морозенко &amp;quot;Руде цуценятко і різдвяний ангел&amp;quot; зі збірки &amp;quot;Фонтан казок. Сучасні українські казки&amp;quot;, яка прозвучала у програмі &amp;quot;Вечірня колисанка&amp;quot; на UA: Радіо Культура🎧 - лінк у профілі✨&#10;▫️&#10;📘Замовляйте збірку - fontan-book.com/shop&#10;▫️&#10;🎨Ілюстрація до казки - Надія Каламєєць @ruda_nadiuha&#10;▫️&#10;#ФонтанКазок #fontan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973332"/>
            <a:ext cx="5144987" cy="444056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380468"/>
            <a:ext cx="87320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Її не слухали. «Мовчи, бо й тебе вижену», — гримнув господар і, вхопивши переляканого песика, вискочив надвір. Цуценятко почуло, як </a:t>
            </a:r>
            <a:r>
              <a:rPr lang="uk-UA" sz="3200" b="1" dirty="0" err="1"/>
              <a:t>тужливо</a:t>
            </a:r>
            <a:r>
              <a:rPr lang="uk-UA" sz="3200" b="1" dirty="0"/>
              <a:t> завила мама, і заскавуліло: «Хочу додому!». </a:t>
            </a:r>
            <a:endParaRPr lang="ru-RU" sz="3200" b="1" dirty="0"/>
          </a:p>
          <a:p>
            <a:r>
              <a:rPr lang="uk-UA" sz="3200" b="1" dirty="0"/>
              <a:t>— </a:t>
            </a:r>
            <a:r>
              <a:rPr lang="uk-UA" sz="3200" b="1" dirty="0" err="1"/>
              <a:t>Цить</a:t>
            </a:r>
            <a:r>
              <a:rPr lang="uk-UA" sz="3200" b="1" dirty="0"/>
              <a:t>, бо викину на сніг! — сердито вигукнув господар, і перестрашене цуценятко </a:t>
            </a:r>
            <a:r>
              <a:rPr lang="uk-UA" sz="3200" b="1" dirty="0" err="1"/>
              <a:t>принишкло</a:t>
            </a:r>
            <a:r>
              <a:rPr lang="uk-UA" sz="3200" b="1" dirty="0"/>
              <a:t>. Воно дуже боялося залишитися саме-</a:t>
            </a:r>
            <a:r>
              <a:rPr lang="uk-UA" sz="3200" b="1" dirty="0" err="1"/>
              <a:t>самісеньке</a:t>
            </a:r>
            <a:r>
              <a:rPr lang="uk-UA" sz="3200" b="1" dirty="0"/>
              <a:t> в снігу, адже мама розповідала, що можна загинути на морозі</a:t>
            </a:r>
            <a:r>
              <a:rPr lang="ru-RU" sz="3200" b="1" dirty="0"/>
              <a:t>... </a:t>
            </a:r>
          </a:p>
        </p:txBody>
      </p:sp>
      <p:pic>
        <p:nvPicPr>
          <p:cNvPr id="8194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5" y="1697867"/>
            <a:ext cx="2434935" cy="34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166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Прочитайте слова, правильно </a:t>
            </a:r>
            <a:r>
              <a:rPr lang="uk-UA" sz="2000" b="1" dirty="0" err="1">
                <a:solidFill>
                  <a:schemeClr val="bg1"/>
                </a:solidFill>
              </a:rPr>
              <a:t>ставте</a:t>
            </a:r>
            <a:r>
              <a:rPr lang="uk-UA" sz="2000" b="1" dirty="0">
                <a:solidFill>
                  <a:schemeClr val="bg1"/>
                </a:solidFill>
              </a:rPr>
              <a:t> наголос.</a:t>
            </a: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810000" y="1529123"/>
            <a:ext cx="4338423" cy="472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найпрекрасніший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по </a:t>
            </a:r>
            <a:r>
              <a:rPr lang="uk-UA" sz="4000" b="1" dirty="0" err="1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шерстці</a:t>
            </a:r>
            <a:endParaRPr lang="uk-UA" sz="4000" b="1" dirty="0">
              <a:solidFill>
                <a:schemeClr val="tx2">
                  <a:lumMod val="50000"/>
                </a:schemeClr>
              </a:solidFill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хороше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наснився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бракований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передчуття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стривожене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8184" y="1657857"/>
            <a:ext cx="3192951" cy="45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авнобедренный треугольник 12"/>
          <p:cNvSpPr/>
          <p:nvPr/>
        </p:nvSpPr>
        <p:spPr>
          <a:xfrm rot="6556522">
            <a:off x="6209964" y="183667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6556522">
            <a:off x="5921152" y="2388274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6556522">
            <a:off x="6068436" y="367731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6556522">
            <a:off x="5789003" y="4288941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6556522">
            <a:off x="5495052" y="308105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7017897" y="492792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6556522">
            <a:off x="5972771" y="5502304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953727" y="1529123"/>
            <a:ext cx="4023714" cy="472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гарчала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кудланя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переляканого</a:t>
            </a:r>
          </a:p>
          <a:p>
            <a:pPr algn="ctr" eaLnBrk="0" hangingPunct="0">
              <a:defRPr/>
            </a:pPr>
            <a:r>
              <a:rPr lang="uk-UA" sz="4000" b="1" dirty="0" err="1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тужливо</a:t>
            </a:r>
            <a:endParaRPr lang="uk-UA" sz="4000" b="1" dirty="0">
              <a:solidFill>
                <a:schemeClr val="tx2">
                  <a:lumMod val="50000"/>
                </a:schemeClr>
              </a:solidFill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заскавуліло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перестрашене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саме-самісіньке</a:t>
            </a: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6556522">
            <a:off x="10159621" y="179510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6556522">
            <a:off x="10168118" y="244740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6556522">
            <a:off x="10235523" y="3677312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6556522">
            <a:off x="10640279" y="421139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6556522">
            <a:off x="9848253" y="308105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 rot="6556522">
            <a:off x="10211241" y="492792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 rot="6556522">
            <a:off x="10263831" y="5418651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1F0F44-130B-4222-8E2B-182B50F9C2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342390" y="3859068"/>
            <a:ext cx="2175269" cy="1824655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502509" y="1965278"/>
            <a:ext cx="1904444" cy="12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Фізкультхвилинка №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7311" y="1367975"/>
            <a:ext cx="9026586" cy="5077455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21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431891"/>
            <a:ext cx="87320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     </a:t>
            </a:r>
            <a:r>
              <a:rPr lang="uk-UA" sz="3200" b="1" dirty="0"/>
              <a:t>* * * </a:t>
            </a:r>
          </a:p>
          <a:p>
            <a:r>
              <a:rPr lang="ru-RU" sz="3200" b="1" dirty="0"/>
              <a:t>     </a:t>
            </a:r>
            <a:r>
              <a:rPr lang="uk-UA" sz="3200" b="1" dirty="0"/>
              <a:t>Вони зупинилися біля високого будинку. Цуценя насторожилося. «Тихо мені», — попередив господар і увійшов досередини. </a:t>
            </a:r>
          </a:p>
          <a:p>
            <a:r>
              <a:rPr lang="uk-UA" sz="3200" b="1" dirty="0"/>
              <a:t>Сторожко озираючись, підійшов до сходів і опустив на землю тремтливу ношу. «Сиди тут», — гримнув притишено і рушив до дверей. Руде </a:t>
            </a:r>
          </a:p>
          <a:p>
            <a:r>
              <a:rPr lang="uk-UA" sz="3200" b="1" dirty="0"/>
              <a:t>цуценятко подріботіло слідом за ним. Але господар </a:t>
            </a:r>
            <a:r>
              <a:rPr lang="uk-UA" sz="3200" b="1" dirty="0" err="1"/>
              <a:t>хутко</a:t>
            </a:r>
            <a:r>
              <a:rPr lang="uk-UA" sz="3200" b="1" dirty="0"/>
              <a:t> зачинив за собою двері...</a:t>
            </a:r>
          </a:p>
          <a:p>
            <a:r>
              <a:rPr lang="uk-UA" sz="3200" b="1" dirty="0"/>
              <a:t>      Покинутий песик сидів під дверима </a:t>
            </a:r>
            <a:r>
              <a:rPr lang="ru-RU" sz="3200" b="1" dirty="0"/>
              <a:t>і</a:t>
            </a:r>
          </a:p>
        </p:txBody>
      </p:sp>
      <p:pic>
        <p:nvPicPr>
          <p:cNvPr id="9218" name="Picture 2" descr="Пин на доске Cute Clipar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0" y="2052216"/>
            <a:ext cx="2622475" cy="31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7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553811"/>
            <a:ext cx="8569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скавулів. Йому було дуже страшно. Він хотів до мами, голосно плакав за нею. Плакав доти, доки не втомився. Зрештою заснув. Йому наснилася </a:t>
            </a:r>
            <a:r>
              <a:rPr lang="ru-RU" sz="3200" b="1" dirty="0"/>
              <a:t>мама. </a:t>
            </a:r>
            <a:r>
              <a:rPr lang="uk-UA" sz="3200" b="1" dirty="0"/>
              <a:t>Вона лагідно пестила його руду шерстку. А ще маленькому песику снилося, що чудовий різдвяний ангел із тоненькими білими крильцями та лагідними очима кружляє над ним і мамою, ніжно заколисуючи обох. </a:t>
            </a:r>
          </a:p>
        </p:txBody>
      </p:sp>
      <p:pic>
        <p:nvPicPr>
          <p:cNvPr id="10242" name="Picture 2" descr="500+ лучших изображений доски «Собаки» в 2020 г | собаки, собачки,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" y="1314114"/>
            <a:ext cx="2543171" cy="41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492851"/>
            <a:ext cx="8732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Від утіхи цуценя заскавуліло щось собі під носик і... розплющило оченята. Мами поряд не було. Десь подівся і різдвяний ангел. Цуценятко було саме</a:t>
            </a:r>
            <a:r>
              <a:rPr lang="en-US" sz="3200" b="1" dirty="0"/>
              <a:t>. </a:t>
            </a:r>
            <a:r>
              <a:rPr lang="uk-UA" sz="3200" b="1" dirty="0"/>
              <a:t>Воно ображено звелося на лапки, та чомусь знову впало. </a:t>
            </a:r>
          </a:p>
          <a:p>
            <a:pPr algn="ctr"/>
            <a:r>
              <a:rPr lang="uk-UA" sz="3200" b="1" dirty="0"/>
              <a:t>* * * </a:t>
            </a:r>
          </a:p>
          <a:p>
            <a:r>
              <a:rPr lang="uk-UA" sz="3200" b="1" dirty="0"/>
              <a:t>— Ой, який кумедний песик! — засміявся хтось поряд і ніжно провів рукою по закудланій </a:t>
            </a:r>
            <a:r>
              <a:rPr lang="uk-UA" sz="3200" b="1" dirty="0" err="1"/>
              <a:t>шерстці</a:t>
            </a:r>
            <a:r>
              <a:rPr lang="uk-UA" sz="3200" b="1" dirty="0"/>
              <a:t>. Цуценятко здивовано поглянуло вгору:</a:t>
            </a:r>
          </a:p>
        </p:txBody>
      </p:sp>
      <p:pic>
        <p:nvPicPr>
          <p:cNvPr id="11266" name="Picture 2" descr="Poodles – Smart Active and Proud | Fluffy dogs, Dogs and puppies, Puppies  and kit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" y="807755"/>
            <a:ext cx="3458347" cy="45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399131"/>
            <a:ext cx="84503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білява дівчинка захоплено дивилася на нього.</a:t>
            </a:r>
          </a:p>
          <a:p>
            <a:r>
              <a:rPr lang="uk-UA" sz="3200" b="1" dirty="0"/>
              <a:t>      «Де ти тут узялася?!» — сердито загарчав рудий песик, чим, здається, неабияк потішив дівчинку. Вона навіть не злякалася! Усміхаючись, узяла цуценя на руки. </a:t>
            </a:r>
          </a:p>
          <a:p>
            <a:r>
              <a:rPr lang="uk-UA" sz="3200" b="1" dirty="0"/>
              <a:t>      «Віднеси мене до мами!» — заскавчало руде цуценятко.</a:t>
            </a:r>
          </a:p>
          <a:p>
            <a:r>
              <a:rPr lang="ru-RU" sz="3200" b="1" dirty="0"/>
              <a:t>      — </a:t>
            </a:r>
            <a:r>
              <a:rPr lang="uk-UA" sz="3200" b="1" dirty="0"/>
              <a:t>Ти плачеш за мамою? Не плач. Ми обов’язково знайдемо її. — Дівчинка знову погладила переполошену знахідку</a:t>
            </a:r>
            <a:r>
              <a:rPr lang="ru-RU" sz="3200" b="1" dirty="0"/>
              <a:t>. </a:t>
            </a:r>
          </a:p>
        </p:txBody>
      </p:sp>
      <p:pic>
        <p:nvPicPr>
          <p:cNvPr id="12290" name="Picture 2" descr="Pin by marjorie mizuno on Pejsci | Cute dog drawing, Adorable cute animals,  Cutest puppy 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3" y="1843823"/>
            <a:ext cx="2603954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492437"/>
            <a:ext cx="84503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— </a:t>
            </a:r>
            <a:r>
              <a:rPr lang="uk-UA" sz="3200" b="1" dirty="0"/>
              <a:t>Який ти хороший! Найкращий песик на світі! — Вона ніжно пригорнула руде цуценятко і тихо прошепотіла: — Ми будемо друзями, гаразд? </a:t>
            </a:r>
          </a:p>
          <a:p>
            <a:r>
              <a:rPr lang="uk-UA" sz="3200" b="1" dirty="0"/>
              <a:t>І несподівано руде цуценятко сказало своє перше «гав», що, безперечно, означало «так». І коли це сталося, чудовий різдвяний ангел із тоненькими білими крильцями та лагідними оченятами весело закружляв над ними...</a:t>
            </a:r>
          </a:p>
        </p:txBody>
      </p:sp>
      <p:pic>
        <p:nvPicPr>
          <p:cNvPr id="13316" name="Picture 4" descr="Puppy Art PNG Clipart | Puppy art, Puppy photos, P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1" y="1672517"/>
            <a:ext cx="2812664" cy="40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166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Прочитайте слова, правильно </a:t>
            </a:r>
            <a:r>
              <a:rPr lang="uk-UA" sz="2000" b="1" dirty="0" err="1">
                <a:solidFill>
                  <a:schemeClr val="bg1"/>
                </a:solidFill>
              </a:rPr>
              <a:t>ставте</a:t>
            </a:r>
            <a:r>
              <a:rPr lang="uk-UA" sz="2000" b="1" dirty="0">
                <a:solidFill>
                  <a:schemeClr val="bg1"/>
                </a:solidFill>
              </a:rPr>
              <a:t> наголос.</a:t>
            </a: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124709" y="1529123"/>
            <a:ext cx="4023714" cy="472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насторожилося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досередини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тремтливу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притишено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пестила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заколисуючи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різдвяний</a:t>
            </a: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8184" y="1657857"/>
            <a:ext cx="3192951" cy="45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авнобедренный треугольник 12"/>
          <p:cNvSpPr/>
          <p:nvPr/>
        </p:nvSpPr>
        <p:spPr>
          <a:xfrm rot="6556522">
            <a:off x="6054820" y="1798397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6556522">
            <a:off x="6179855" y="2400214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6556522">
            <a:off x="5995481" y="364294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6556522">
            <a:off x="5613880" y="430179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6556522">
            <a:off x="6594037" y="308105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6010625" y="483661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6556522">
            <a:off x="6225646" y="551654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953727" y="1529123"/>
            <a:ext cx="4023714" cy="472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закудланій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неабияк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заскавчало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переполошену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пригорнула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несподівано</a:t>
            </a:r>
          </a:p>
          <a:p>
            <a:pPr algn="ctr" eaLnBrk="0" hangingPunct="0">
              <a:defRPr/>
            </a:pP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ea typeface="+mj-ea"/>
                <a:cs typeface="+mj-cs"/>
              </a:rPr>
              <a:t>безперечно</a:t>
            </a: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6556522">
            <a:off x="9620711" y="1801054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6556522">
            <a:off x="10250156" y="249078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6556522">
            <a:off x="10301774" y="369945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6556522">
            <a:off x="10599481" y="4269137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6556522">
            <a:off x="10474674" y="300372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 rot="6556522">
            <a:off x="10180858" y="486254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 rot="6556522">
            <a:off x="10284095" y="5435292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4354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твору учнями. Бесіда за змістом тексту з елементами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вибіркового читання.</a:t>
            </a: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255595" y="1924050"/>
            <a:ext cx="10242722" cy="4171950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068" y="2251900"/>
            <a:ext cx="97306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Де народилось руде цуценятко? Як воно відчуло любов матері?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Яким песик уявляв себе, побачивши свою маму і старших братиків?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Яким зображено різдвяного ангела?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Чому господар цуценятка назвав його бракованим?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 описано переживання цуценятка, коли воно залишилося саме-самісіньке? 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холодный Emoticon смешной имеет вопрос о метки Иллюстрация штока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6375">
                        <a14:foregroundMark x1="29375" y1="45750" x2="29375" y2="45750"/>
                        <a14:foregroundMark x1="37375" y1="43125" x2="37375" y2="43125"/>
                        <a14:foregroundMark x1="31000" y1="75250" x2="31000" y2="75250"/>
                        <a14:foregroundMark x1="65875" y1="70250" x2="65875" y2="70250"/>
                        <a14:foregroundMark x1="76500" y1="70000" x2="76500" y2="70000"/>
                        <a14:foregroundMark x1="67000" y1="79625" x2="67000" y2="79625"/>
                        <a14:foregroundMark x1="62375" y1="80375" x2="62375" y2="80375"/>
                        <a14:foregroundMark x1="72125" y1="77500" x2="72125" y2="77500"/>
                        <a14:foregroundMark x1="35625" y1="78000" x2="35625" y2="78000"/>
                        <a14:foregroundMark x1="36250" y1="72375" x2="36250" y2="72375"/>
                        <a14:foregroundMark x1="31750" y1="53250" x2="31750" y2="53250"/>
                        <a14:foregroundMark x1="19375" y1="15875" x2="19375" y2="15875"/>
                        <a14:foregroundMark x1="29250" y1="19250" x2="29250" y2="19250"/>
                        <a14:foregroundMark x1="42875" y1="29500" x2="42875" y2="29500"/>
                        <a14:backgroundMark x1="17875" y1="80375" x2="17875" y2="8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387" y="4825559"/>
            <a:ext cx="1118106" cy="11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>
            <a:off x="2297844" y="1649505"/>
            <a:ext cx="9071264" cy="4482353"/>
          </a:xfrm>
          <a:prstGeom prst="wedgeEllipseCallout">
            <a:avLst>
              <a:gd name="adj1" fmla="val -65075"/>
              <a:gd name="adj2" fmla="val -43083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Читацька розминка. Робота над загадкою.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8559" y="2443658"/>
            <a:ext cx="662983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Сторож хвостиком махає,</a:t>
            </a:r>
            <a:b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дім чужих не пропускає.</a:t>
            </a:r>
            <a:b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 й гарчить задля порядку.</a:t>
            </a:r>
            <a:b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маленьке... </a:t>
            </a:r>
          </a:p>
          <a:p>
            <a:pPr algn="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цуценятко.</a:t>
            </a:r>
            <a:r>
              <a:rPr lang="uk-UA" b="1" dirty="0">
                <a:solidFill>
                  <a:schemeClr val="bg1"/>
                </a:solidFill>
              </a:rPr>
              <a:t/>
            </a:r>
            <a:br>
              <a:rPr lang="uk-UA" b="1" dirty="0">
                <a:solidFill>
                  <a:schemeClr val="bg1"/>
                </a:solidFill>
              </a:rPr>
            </a:br>
            <a:endParaRPr lang="uk-UA" sz="12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6" y="3112859"/>
            <a:ext cx="3085920" cy="33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Щенок » Анимированные картинки GIF. Коллекция фоновых картинок, обоев для  рабочего стола и анимашек. Уроки по анимаци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46" y="1671432"/>
            <a:ext cx="2209207" cy="201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3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hildren reading book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2"/>
          <a:stretch/>
        </p:blipFill>
        <p:spPr bwMode="auto">
          <a:xfrm>
            <a:off x="267101" y="1709664"/>
            <a:ext cx="4008971" cy="364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Попрацюйте разом.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727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4869712" y="1545021"/>
            <a:ext cx="6781005" cy="1538421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1349" y="1563403"/>
            <a:ext cx="6577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Прогляньте текст. Знайдіть місця, коли різдвяний ангел з’являється, а коли — зникає?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2987" y="3531497"/>
            <a:ext cx="6577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/>
              <a:t>Як цуценятко відчувало присутність і захист різдвяного ангела?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2987" y="4876277"/>
            <a:ext cx="6577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/>
              <a:t>Як ви зрозуміли «секрет» цієї казки</a:t>
            </a:r>
            <a:r>
              <a:rPr lang="ru-RU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12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hildren reading book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2"/>
          <a:stretch/>
        </p:blipFill>
        <p:spPr bwMode="auto">
          <a:xfrm>
            <a:off x="431799" y="2830848"/>
            <a:ext cx="3492501" cy="31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Попрацюйте разом.</a:t>
            </a:r>
          </a:p>
        </p:txBody>
      </p:sp>
      <p:sp>
        <p:nvSpPr>
          <p:cNvPr id="13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257068" y="1345835"/>
            <a:ext cx="8393649" cy="1476012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5596" y="1354836"/>
            <a:ext cx="8295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Переглянь зміст твору. Скільки в ньому частин. Підготуйтеся стисло переказати казку за складеним планом.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5618" y="3056674"/>
            <a:ext cx="6354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Руде цуценятко і різдвяний ангел</a:t>
            </a:r>
          </a:p>
          <a:p>
            <a:pPr algn="ctr"/>
            <a:r>
              <a:rPr lang="uk-UA" sz="2800" b="1" dirty="0"/>
              <a:t>План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6041" y="4043052"/>
            <a:ext cx="727397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2600" b="1" dirty="0"/>
              <a:t>За тиждень руде цуценятко зовсім підросло.</a:t>
            </a:r>
          </a:p>
          <a:p>
            <a:pPr marL="514350" indent="-514350">
              <a:buAutoNum type="arabicPeriod"/>
            </a:pPr>
            <a:r>
              <a:rPr lang="uk-UA" sz="2600" b="1" dirty="0"/>
              <a:t>Хтось забирав малого песика від мами.</a:t>
            </a:r>
          </a:p>
          <a:p>
            <a:pPr marL="514350" indent="-514350">
              <a:buAutoNum type="arabicPeriod"/>
            </a:pPr>
            <a:r>
              <a:rPr lang="uk-UA" sz="2600" b="1" dirty="0"/>
              <a:t>Покинутий песик сидів під дверима і скавулів.</a:t>
            </a:r>
          </a:p>
          <a:p>
            <a:pPr marL="514350" indent="-514350">
              <a:buAutoNum type="arabicPeriod"/>
            </a:pPr>
            <a:r>
              <a:rPr lang="uk-UA" sz="2600" b="1" dirty="0"/>
              <a:t>Який ти хороший! Найкращий песик на світі!</a:t>
            </a:r>
          </a:p>
          <a:p>
            <a:pPr marL="514350" indent="-514350">
              <a:buAutoNum type="arabicPeriod"/>
            </a:pP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901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Попрацюйте разом.</a:t>
            </a:r>
          </a:p>
        </p:txBody>
      </p:sp>
      <p:sp>
        <p:nvSpPr>
          <p:cNvPr id="13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866520" y="1633755"/>
            <a:ext cx="6781005" cy="379549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520" y="1768224"/>
            <a:ext cx="65777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Чи є в тебе улюблені зимові книжки? Роздивись обкладинку. Нехай </a:t>
            </a:r>
            <a:r>
              <a:rPr lang="uk-UA" sz="2800" b="1" dirty="0" err="1">
                <a:solidFill>
                  <a:srgbClr val="FFFF00"/>
                </a:solidFill>
              </a:rPr>
              <a:t>цікавинки</a:t>
            </a:r>
            <a:r>
              <a:rPr lang="uk-UA" sz="2800" b="1" dirty="0">
                <a:solidFill>
                  <a:srgbClr val="FFFF00"/>
                </a:solidFill>
              </a:rPr>
              <a:t>, які зібрані в цій книжці, допоможуть тобі створити особливий, добрий зимовий настрій. А може, ви спробуєте самі укласти «зимову» книжку з улюблених творів вашого класу?</a:t>
            </a:r>
          </a:p>
        </p:txBody>
      </p:sp>
      <p:pic>
        <p:nvPicPr>
          <p:cNvPr id="14338" name="Picture 2" descr="Зимові цікавинки. Казки, вірші, загадки, прикмети, прислів'я (582804) - изображение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18" y="1684113"/>
            <a:ext cx="3042132" cy="395163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518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уроку. 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0" y="2013038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-облако 16"/>
          <p:cNvSpPr/>
          <p:nvPr/>
        </p:nvSpPr>
        <p:spPr>
          <a:xfrm rot="336341">
            <a:off x="2969537" y="1237881"/>
            <a:ext cx="8870777" cy="4989392"/>
          </a:xfrm>
          <a:prstGeom prst="cloudCallout">
            <a:avLst>
              <a:gd name="adj1" fmla="val -55103"/>
              <a:gd name="adj2" fmla="val -27052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3374" y="1924547"/>
            <a:ext cx="68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ми продовжимо знайомитись з творами українських письменників.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3374" y="3494207"/>
            <a:ext cx="68831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продовжувати вчитися визначати жанри творів, давати характеристику головним героям, складати план.</a:t>
            </a:r>
          </a:p>
        </p:txBody>
      </p:sp>
    </p:spTree>
    <p:extLst>
      <p:ext uri="{BB962C8B-B14F-4D97-AF65-F5344CB8AC3E}">
        <p14:creationId xmlns:p14="http://schemas.microsoft.com/office/powerpoint/2010/main" val="27011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Знайомтесь - письменниця Марія Морозенко.</a:t>
            </a:r>
          </a:p>
        </p:txBody>
      </p:sp>
      <p:sp>
        <p:nvSpPr>
          <p:cNvPr id="8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795867" y="1456402"/>
            <a:ext cx="5757333" cy="4487372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4466" y="1627792"/>
            <a:ext cx="530013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 </a:t>
            </a:r>
            <a:r>
              <a:rPr lang="ru-RU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Марія</a:t>
            </a: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Морозенко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 письменниця, поетеса, член Національної спілки письменників України,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лауреат премії ім. Лесі Українки, голова Київського відділення Національної спілки письменників України.</a:t>
            </a:r>
          </a:p>
        </p:txBody>
      </p:sp>
      <p:pic>
        <p:nvPicPr>
          <p:cNvPr id="2050" name="Picture 2" descr="Марія Морозенко. Твори для дітей - Мала Сторі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r="32192" b="42938"/>
          <a:stretch/>
        </p:blipFill>
        <p:spPr bwMode="auto">
          <a:xfrm flipH="1">
            <a:off x="7371185" y="1925176"/>
            <a:ext cx="4052541" cy="354982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554073"/>
            <a:ext cx="87320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РУДЕ ЦУЦЕНЯТКО І РІЗДВЯНИЙ АНГЕЛ</a:t>
            </a:r>
          </a:p>
          <a:p>
            <a:pPr algn="ctr"/>
            <a:r>
              <a:rPr lang="ru-RU" sz="1400" b="1" dirty="0"/>
              <a:t>      </a:t>
            </a:r>
          </a:p>
          <a:p>
            <a:r>
              <a:rPr lang="ru-RU" sz="3200" b="1" dirty="0"/>
              <a:t>     </a:t>
            </a:r>
            <a:r>
              <a:rPr lang="uk-UA" sz="3200" b="1" dirty="0"/>
              <a:t>Руде цуценятко з’явилося на світ чудового зимового дня, саме перед Різдвом. Це був найпрекрасніший день у його житті! І хоча цуценя спершу зовсім нічого не бачило, але ясно відчуло, як мама провела м’яким язиком по </a:t>
            </a:r>
            <a:r>
              <a:rPr lang="uk-UA" sz="3200" b="1" dirty="0" err="1"/>
              <a:t>шерстці</a:t>
            </a:r>
            <a:r>
              <a:rPr lang="uk-UA" sz="3200" b="1" dirty="0"/>
              <a:t>. І йому стало так весело й хороше! Цуценятко підкотилося ближче до мами і</a:t>
            </a:r>
          </a:p>
        </p:txBody>
      </p:sp>
      <p:pic>
        <p:nvPicPr>
          <p:cNvPr id="4102" name="Picture 6" descr="собака, щенок, обои для рабочего стол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16642"/>
          <a:stretch/>
        </p:blipFill>
        <p:spPr bwMode="auto">
          <a:xfrm>
            <a:off x="408214" y="1762225"/>
            <a:ext cx="2873830" cy="33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579218"/>
            <a:ext cx="8732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заснуло. Уночі йому негадано наснився</a:t>
            </a:r>
          </a:p>
          <a:p>
            <a:r>
              <a:rPr lang="uk-UA" sz="3200" b="1" dirty="0"/>
              <a:t>чудовий різдвяний ангел із тонкими білими</a:t>
            </a:r>
          </a:p>
          <a:p>
            <a:r>
              <a:rPr lang="uk-UA" sz="3200" b="1" dirty="0"/>
              <a:t>крильцями та лагідними очима... </a:t>
            </a:r>
          </a:p>
          <a:p>
            <a:r>
              <a:rPr lang="uk-UA" sz="3200" b="1" dirty="0"/>
              <a:t>      За тиждень руде цуценятко значно підросло. Воно жваво гралося зі своїми братиками, пробувало розплющити оченята. І ось нарешті побачило навколишній світ. Спочатку, звісно, поглянуло на маму, яка лежала поряд. Мама була дивовижною! Чорна</a:t>
            </a:r>
          </a:p>
        </p:txBody>
      </p:sp>
      <p:pic>
        <p:nvPicPr>
          <p:cNvPr id="5122" name="Picture 2" descr="Мэн остаться золотым, щенки, золотые png |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7" b="948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16" y="1156996"/>
            <a:ext cx="4158787" cy="43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2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533491"/>
            <a:ext cx="8732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коротка шерсть її аж сяяла. Таку ж чудову шерстку мали старші цуцики. «Я, мабуть, схожий на них», — захоплено заскавуліло цуценя і, похитуючись, підійшло ближче до мами. </a:t>
            </a:r>
          </a:p>
          <a:p>
            <a:r>
              <a:rPr lang="uk-UA" sz="3200" b="1" dirty="0"/>
              <a:t>      Побачивши, що найменший песик розплющив оченята, втішена собака голосно повідомила всім новину</a:t>
            </a:r>
            <a:r>
              <a:rPr lang="en-US" sz="3200" b="1" dirty="0"/>
              <a:t>. </a:t>
            </a:r>
            <a:endParaRPr lang="uk-UA" sz="3200" b="1" dirty="0"/>
          </a:p>
          <a:p>
            <a:pPr algn="ctr"/>
            <a:r>
              <a:rPr lang="uk-UA" sz="3200" b="1" dirty="0"/>
              <a:t>* * * </a:t>
            </a:r>
          </a:p>
        </p:txBody>
      </p:sp>
      <p:pic>
        <p:nvPicPr>
          <p:cNvPr id="6146" name="Picture 2" descr="Боксер ротвейлер доберман йоркширский терьер морда, морда PNG | Hot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15" b="92546" l="10000" r="90000">
                        <a14:backgroundMark x1="46000" y1="85673" x2="46000" y2="85673"/>
                        <a14:backgroundMark x1="43750" y1="72991" x2="43750" y2="72991"/>
                        <a14:backgroundMark x1="54000" y1="79574" x2="54000" y2="79574"/>
                        <a14:backgroundMark x1="64125" y1="83446" x2="64125" y2="83446"/>
                        <a14:backgroundMark x1="63375" y1="81510" x2="63375" y2="81510"/>
                        <a14:backgroundMark x1="77500" y1="64279" x2="77500" y2="6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81198"/>
            <a:ext cx="4049486" cy="52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533491"/>
            <a:ext cx="8732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 </a:t>
            </a:r>
            <a:r>
              <a:rPr lang="en-US" sz="3200" b="1" dirty="0"/>
              <a:t>— </a:t>
            </a:r>
            <a:r>
              <a:rPr lang="uk-UA" sz="3200" b="1" dirty="0"/>
              <a:t>Не гавкай! — почувся сердитий голос. Руде цуценятко підняло голівку і побачило</a:t>
            </a:r>
            <a:endParaRPr lang="ru-RU" sz="3200" b="1" dirty="0"/>
          </a:p>
          <a:p>
            <a:r>
              <a:rPr lang="uk-UA" sz="3200" b="1" dirty="0"/>
              <a:t>близько злі очі. </a:t>
            </a:r>
          </a:p>
          <a:p>
            <a:r>
              <a:rPr lang="uk-UA" sz="3200" b="1" dirty="0"/>
              <a:t>     — Чого дивишся, бракований? Куди тебе подіти, га? </a:t>
            </a:r>
          </a:p>
          <a:p>
            <a:r>
              <a:rPr lang="uk-UA" sz="3200" b="1" dirty="0"/>
              <a:t>      Кудлате цуценя не зрозуміло цих слів, але чомусь злякано сховалося за маму...</a:t>
            </a:r>
            <a:endParaRPr lang="ru-RU" sz="3200" b="1" dirty="0"/>
          </a:p>
          <a:p>
            <a:r>
              <a:rPr lang="uk-UA" sz="3200" b="1" dirty="0"/>
              <a:t>      Однієї ночі руде цуценятко довго не могло заснути. Якесь неясне передчуття тривоги</a:t>
            </a:r>
            <a:endParaRPr lang="uk-UA" sz="3200" b="1" dirty="0">
              <a:solidFill>
                <a:srgbClr val="295FFF"/>
              </a:solidFill>
            </a:endParaRPr>
          </a:p>
        </p:txBody>
      </p:sp>
      <p:pic>
        <p:nvPicPr>
          <p:cNvPr id="9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5" y="1697867"/>
            <a:ext cx="2339685" cy="32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24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Досліджуємо текст. Марія Морозенко «Руде цуценятко і різдвяний ангел».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Читання тексту вчителем. 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75350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596" y="1697867"/>
            <a:ext cx="8732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проганяло сни. Також не спала мама. Вона</a:t>
            </a:r>
            <a:endParaRPr lang="uk-UA" sz="3200" b="1" dirty="0">
              <a:solidFill>
                <a:srgbClr val="295FFF"/>
              </a:solidFill>
            </a:endParaRPr>
          </a:p>
          <a:p>
            <a:r>
              <a:rPr lang="uk-UA" sz="3200" b="1" dirty="0"/>
              <a:t>лагідно гладила язиком шерстку найменшого свого кудланя, з її глибоких розумних очей чомусь капали сльози. Стривожене цуценя заснуло аж під ранок.  Та щойно воно поринуло в сон, його відразу ж розбудили. Хтось забирав малого песика від мами!!! Даремно мама скавуліла, сердито гарчала, благала залишити улюбленого кудланя поряд. </a:t>
            </a:r>
            <a:endParaRPr lang="ru-RU" sz="3200" b="1" dirty="0"/>
          </a:p>
        </p:txBody>
      </p:sp>
      <p:pic>
        <p:nvPicPr>
          <p:cNvPr id="11" name="Picture 2" descr="Собака — D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526" r="95695">
                        <a14:foregroundMark x1="20608" y1="37449" x2="20608" y2="37449"/>
                        <a14:foregroundMark x1="19518" y1="42767" x2="19518" y2="42767"/>
                        <a14:foregroundMark x1="18944" y1="48085" x2="18944" y2="48085"/>
                        <a14:foregroundMark x1="19518" y1="51600" x2="19518" y2="51600"/>
                        <a14:foregroundMark x1="8840" y1="95764" x2="8840" y2="95764"/>
                        <a14:foregroundMark x1="13892" y1="95764" x2="13892" y2="9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3" y="1456402"/>
            <a:ext cx="3163703" cy="40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8540</TotalTime>
  <Words>1323</Words>
  <Application>Microsoft Office PowerPoint</Application>
  <PresentationFormat>Широкоэкранный</PresentationFormat>
  <Paragraphs>204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732</cp:revision>
  <dcterms:created xsi:type="dcterms:W3CDTF">2018-01-05T16:38:53Z</dcterms:created>
  <dcterms:modified xsi:type="dcterms:W3CDTF">2022-12-08T22:44:15Z</dcterms:modified>
</cp:coreProperties>
</file>