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70" r:id="rId3"/>
    <p:sldId id="287" r:id="rId4"/>
    <p:sldId id="1490" r:id="rId5"/>
    <p:sldId id="294" r:id="rId6"/>
    <p:sldId id="298" r:id="rId7"/>
    <p:sldId id="305" r:id="rId8"/>
    <p:sldId id="62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5B5B"/>
    <a:srgbClr val="944457"/>
    <a:srgbClr val="1694E9"/>
    <a:srgbClr val="FFFF00"/>
    <a:srgbClr val="295FFF"/>
    <a:srgbClr val="FFB441"/>
    <a:srgbClr val="709E32"/>
    <a:srgbClr val="00B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№15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6172" y="3883972"/>
            <a:ext cx="8369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«Веселі павуки». Робота з природними матеріалом.</a:t>
            </a:r>
            <a:endParaRPr lang="ru-RU" sz="400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425044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Дизайн і технології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A585F3-CE84-4239-B244-1DE26A95A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208" y="111706"/>
            <a:ext cx="6171867" cy="34716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 загальні правила безпеки на уроках дизайну і технологій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4B1D07-6B49-4B37-99C8-3DF2CDC5D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7211" r="22312" b="15228"/>
          <a:stretch/>
        </p:blipFill>
        <p:spPr>
          <a:xfrm>
            <a:off x="439759" y="1600165"/>
            <a:ext cx="1838427" cy="27458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7C6A9C-7539-4DFE-B282-75D564237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1733068" y="4339446"/>
            <a:ext cx="2149085" cy="2129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952060-1B8F-4609-8845-039C6EBB2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9"/>
          <a:stretch/>
        </p:blipFill>
        <p:spPr>
          <a:xfrm>
            <a:off x="3633352" y="1835442"/>
            <a:ext cx="2597777" cy="19877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C163A-F083-40EE-B533-AC853F250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r="35953" b="13965"/>
          <a:stretch/>
        </p:blipFill>
        <p:spPr>
          <a:xfrm>
            <a:off x="5867630" y="3694915"/>
            <a:ext cx="1622413" cy="2959938"/>
          </a:xfrm>
          <a:prstGeom prst="rect">
            <a:avLst/>
          </a:prstGeom>
        </p:spPr>
      </p:pic>
      <p:pic>
        <p:nvPicPr>
          <p:cNvPr id="14" name="Picture 2" descr="Старые ножницы | Премиум Фото">
            <a:extLst>
              <a:ext uri="{FF2B5EF4-FFF2-40B4-BE49-F238E27FC236}">
                <a16:creationId xmlns:a16="http://schemas.microsoft.com/office/drawing/2014/main" id="{5CFD9F57-01C9-4122-8251-CF0BA07E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7736" y="1541462"/>
            <a:ext cx="2390352" cy="15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FC7ACC-4CA4-41AC-A301-CAD5FD6E07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14504" r="5292" b="23930"/>
          <a:stretch/>
        </p:blipFill>
        <p:spPr>
          <a:xfrm>
            <a:off x="9133001" y="4345988"/>
            <a:ext cx="2844059" cy="2152237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33B1C148-5C22-4F48-877E-C8B6004084D9}"/>
              </a:ext>
            </a:extLst>
          </p:cNvPr>
          <p:cNvSpPr/>
          <p:nvPr/>
        </p:nvSpPr>
        <p:spPr>
          <a:xfrm>
            <a:off x="215126" y="3619099"/>
            <a:ext cx="2377438" cy="471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Підготуй своє робоче місце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E723384F-90F6-4EED-95FD-814EA2EEEFC7}"/>
              </a:ext>
            </a:extLst>
          </p:cNvPr>
          <p:cNvSpPr/>
          <p:nvPr/>
        </p:nvSpPr>
        <p:spPr>
          <a:xfrm>
            <a:off x="1403845" y="5927616"/>
            <a:ext cx="2876530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Коли вчитель починає говорити, потрібно припинити роботу й уважно слухати інструктаж!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6708CD83-1C1D-48EC-9D63-8EC4DC10A7A0}"/>
              </a:ext>
            </a:extLst>
          </p:cNvPr>
          <p:cNvSpPr/>
          <p:nvPr/>
        </p:nvSpPr>
        <p:spPr>
          <a:xfrm>
            <a:off x="3718562" y="1229595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Перед роботою перевірте справність інструментів та наявність матеріалів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5CD36663-43A0-40E4-A723-4ACE84036E32}"/>
              </a:ext>
            </a:extLst>
          </p:cNvPr>
          <p:cNvSpPr/>
          <p:nvPr/>
        </p:nvSpPr>
        <p:spPr>
          <a:xfrm>
            <a:off x="5867630" y="5916819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Роботу можна розпочинати лише з дозволу вчителя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D11DA5A-805D-4737-B8D4-0A8D02C6B946}"/>
              </a:ext>
            </a:extLst>
          </p:cNvPr>
          <p:cNvSpPr/>
          <p:nvPr/>
        </p:nvSpPr>
        <p:spPr>
          <a:xfrm>
            <a:off x="9053592" y="1230400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Забороняється працювати несправними чи тупими інструментами!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C37C8AB-CFB8-43F4-8288-332CBEB16A32}"/>
              </a:ext>
            </a:extLst>
          </p:cNvPr>
          <p:cNvSpPr/>
          <p:nvPr/>
        </p:nvSpPr>
        <p:spPr>
          <a:xfrm>
            <a:off x="9599436" y="3717027"/>
            <a:ext cx="2377438" cy="6611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2">
                    <a:lumMod val="50000"/>
                  </a:schemeClr>
                </a:solidFill>
              </a:rPr>
              <a:t>Використовуйте інструмент лише за призначенням</a:t>
            </a: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Пригадайте з уроків «Я досліджую світ»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0B09709-50E0-4EA3-A4C7-36231C3B2B4B}"/>
              </a:ext>
            </a:extLst>
          </p:cNvPr>
          <p:cNvSpPr/>
          <p:nvPr/>
        </p:nvSpPr>
        <p:spPr>
          <a:xfrm>
            <a:off x="301591" y="1441969"/>
            <a:ext cx="11588817" cy="8085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скільки різноманітний світ тварин?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6AC4F7-98E9-4155-97E8-87AFDB34FDED}"/>
              </a:ext>
            </a:extLst>
          </p:cNvPr>
          <p:cNvSpPr/>
          <p:nvPr/>
        </p:nvSpPr>
        <p:spPr>
          <a:xfrm>
            <a:off x="305277" y="2675822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Черви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0F2B920-D35C-4F57-919E-BA37CA2CBBF1}"/>
              </a:ext>
            </a:extLst>
          </p:cNvPr>
          <p:cNvSpPr/>
          <p:nvPr/>
        </p:nvSpPr>
        <p:spPr>
          <a:xfrm>
            <a:off x="911669" y="3667224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Молюски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6CEB0E1B-1CE4-4B94-A60C-A38B89BADBB8}"/>
              </a:ext>
            </a:extLst>
          </p:cNvPr>
          <p:cNvSpPr/>
          <p:nvPr/>
        </p:nvSpPr>
        <p:spPr>
          <a:xfrm>
            <a:off x="1733068" y="4607510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Ракоподібні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226B8E29-9B35-4CEB-A82C-677BC1A06EFD}"/>
              </a:ext>
            </a:extLst>
          </p:cNvPr>
          <p:cNvSpPr/>
          <p:nvPr/>
        </p:nvSpPr>
        <p:spPr>
          <a:xfrm>
            <a:off x="4791776" y="3674151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Павукоподібні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E079AEF9-F299-4CF8-B378-2DC0F215A415}"/>
              </a:ext>
            </a:extLst>
          </p:cNvPr>
          <p:cNvSpPr/>
          <p:nvPr/>
        </p:nvSpPr>
        <p:spPr>
          <a:xfrm>
            <a:off x="6343569" y="5563472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Комахи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B8410717-40A6-4D1B-B626-37ECEE3818D9}"/>
              </a:ext>
            </a:extLst>
          </p:cNvPr>
          <p:cNvSpPr/>
          <p:nvPr/>
        </p:nvSpPr>
        <p:spPr>
          <a:xfrm>
            <a:off x="7565977" y="4607510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Земноводні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BCA95626-9F13-4993-A6C3-1569D4D5870B}"/>
              </a:ext>
            </a:extLst>
          </p:cNvPr>
          <p:cNvSpPr/>
          <p:nvPr/>
        </p:nvSpPr>
        <p:spPr>
          <a:xfrm>
            <a:off x="8671885" y="3674151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Плазуни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4411FCCA-9763-49D4-B66D-D70496E834D9}"/>
              </a:ext>
            </a:extLst>
          </p:cNvPr>
          <p:cNvSpPr/>
          <p:nvPr/>
        </p:nvSpPr>
        <p:spPr>
          <a:xfrm>
            <a:off x="9278277" y="2675821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Птахи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266351-527F-4AD9-A812-5C273F9171FB}"/>
              </a:ext>
            </a:extLst>
          </p:cNvPr>
          <p:cNvSpPr/>
          <p:nvPr/>
        </p:nvSpPr>
        <p:spPr>
          <a:xfrm>
            <a:off x="3487553" y="5563471"/>
            <a:ext cx="2608446" cy="753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Ссавці</a:t>
            </a:r>
          </a:p>
        </p:txBody>
      </p:sp>
    </p:spTree>
    <p:extLst>
      <p:ext uri="{BB962C8B-B14F-4D97-AF65-F5344CB8AC3E}">
        <p14:creationId xmlns:p14="http://schemas.microsoft.com/office/powerpoint/2010/main" val="28216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102B0A8-D743-4B48-8FD8-66416E5B337C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Клас павукоподібних</a:t>
            </a:r>
          </a:p>
        </p:txBody>
      </p:sp>
      <p:pic>
        <p:nvPicPr>
          <p:cNvPr id="1026" name="Picture 2" descr="Топ-10 найстрашніших павуків у світі — DEZTOP">
            <a:extLst>
              <a:ext uri="{FF2B5EF4-FFF2-40B4-BE49-F238E27FC236}">
                <a16:creationId xmlns:a16="http://schemas.microsoft.com/office/drawing/2014/main" id="{0E963445-3489-4911-B73D-A003562E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5" y="1586900"/>
            <a:ext cx="4890035" cy="3137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Скорпион напал на жительницу Казани | Медиагруппа &quot;Юг Сибири&quot;">
            <a:extLst>
              <a:ext uri="{FF2B5EF4-FFF2-40B4-BE49-F238E27FC236}">
                <a16:creationId xmlns:a16="http://schemas.microsoft.com/office/drawing/2014/main" id="{E023B763-E3AB-4496-B57A-1F6B25B2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522">
            <a:off x="4465701" y="3169921"/>
            <a:ext cx="4967465" cy="3109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Пік активності кліщів припадає на квітень-травень I Новости Херсона">
            <a:extLst>
              <a:ext uri="{FF2B5EF4-FFF2-40B4-BE49-F238E27FC236}">
                <a16:creationId xmlns:a16="http://schemas.microsoft.com/office/drawing/2014/main" id="{B121B6AC-5886-4E22-859B-5A5667DA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95" y="1477501"/>
            <a:ext cx="3960435" cy="3000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ножицями 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C81B51B-0BF1-4E00-AB4E-94F63ABF3368}"/>
              </a:ext>
            </a:extLst>
          </p:cNvPr>
          <p:cNvSpPr/>
          <p:nvPr/>
        </p:nvSpPr>
        <p:spPr>
          <a:xfrm>
            <a:off x="6227545" y="1034063"/>
            <a:ext cx="5457524" cy="762218"/>
          </a:xfrm>
          <a:prstGeom prst="roundRect">
            <a:avLst/>
          </a:prstGeom>
          <a:solidFill>
            <a:srgbClr val="FF5B5B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Ножиці — це небезпечний інструмент. Поводься з </a:t>
            </a:r>
            <a:r>
              <a:rPr lang="uk-UA" sz="2200" b="1"/>
              <a:t>ними обережно</a:t>
            </a:r>
            <a:r>
              <a:rPr lang="uk-UA" sz="2200" b="1" dirty="0"/>
              <a:t>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85004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На робочому місці поклади ножиці так, щоби вони не виступали за край парти.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69585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Тримай ножиці лише вістрями донизу.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60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Різати на ходу забороняється. Під час різання не вставай з місця.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4427402"/>
            <a:ext cx="5457524" cy="76221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/>
              <a:t>Передавай ножиці закритими і кільцями вперед.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35247E9E-8E9E-4266-86B9-F148DF4C7CB8}"/>
              </a:ext>
            </a:extLst>
          </p:cNvPr>
          <p:cNvSpPr/>
          <p:nvPr/>
        </p:nvSpPr>
        <p:spPr>
          <a:xfrm>
            <a:off x="6227545" y="5313145"/>
            <a:ext cx="5457524" cy="1270536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/>
              <a:t>Під час роботи з ножицями притримуй матеріал лівою рукою так, щоб він не потрапляв на лінію різання.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4E5927-2A83-46C6-970D-06EE62BA3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12355" r="21288" b="19878"/>
          <a:stretch/>
        </p:blipFill>
        <p:spPr>
          <a:xfrm>
            <a:off x="993789" y="1239941"/>
            <a:ext cx="4394751" cy="54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клеєм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410698"/>
            <a:ext cx="5457524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Клей потрібно наносити пензликом від середини до країв.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476178"/>
            <a:ext cx="5457524" cy="762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При потраплянні клею на одяг, його слід негайно змити водою.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59"/>
            <a:ext cx="5457524" cy="12324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Для притискання елементів аплікації і витирання рук треба користуватися серветкою.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5041987"/>
            <a:ext cx="5457524" cy="10315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2">
                    <a:lumMod val="50000"/>
                  </a:schemeClr>
                </a:solidFill>
              </a:rPr>
              <a:t>Закінчивши роботу, клей потрібно щільно закрити, пензлик і посуд помити.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D4815-82C7-4B4C-BDE3-59DE009B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8" y="1395679"/>
            <a:ext cx="3734657" cy="53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Інструктаж. Правила роботи з пластиліном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0B36268C-BCED-4B45-B0DF-E17E71B1EB3D}"/>
              </a:ext>
            </a:extLst>
          </p:cNvPr>
          <p:cNvSpPr/>
          <p:nvPr/>
        </p:nvSpPr>
        <p:spPr>
          <a:xfrm>
            <a:off x="6227545" y="1410698"/>
            <a:ext cx="5457524" cy="7622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200" b="1">
                <a:solidFill>
                  <a:schemeClr val="accent1">
                    <a:lumMod val="50000"/>
                  </a:schemeClr>
                </a:solidFill>
              </a:rPr>
              <a:t>Розминати і розгортати пластилін потрібно на дощечці.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3A9F0629-1F9F-446B-B8BF-523B3A3D4C0F}"/>
              </a:ext>
            </a:extLst>
          </p:cNvPr>
          <p:cNvSpPr/>
          <p:nvPr/>
        </p:nvSpPr>
        <p:spPr>
          <a:xfrm>
            <a:off x="6227545" y="2476178"/>
            <a:ext cx="5457524" cy="7622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Розрізай пластилін стекою.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AB78784-AA7F-4C8B-9070-462F583B2489}"/>
              </a:ext>
            </a:extLst>
          </p:cNvPr>
          <p:cNvSpPr/>
          <p:nvPr/>
        </p:nvSpPr>
        <p:spPr>
          <a:xfrm>
            <a:off x="6227545" y="3541659"/>
            <a:ext cx="5457524" cy="12324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Невикористаний </a:t>
            </a:r>
            <a:r>
              <a:rPr lang="uk-UA" sz="2200" b="1">
                <a:solidFill>
                  <a:schemeClr val="accent1">
                    <a:lumMod val="50000"/>
                  </a:schemeClr>
                </a:solidFill>
              </a:rPr>
              <a:t>пластилін поклади 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в клітинку упаковки.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8F6727D-6923-4153-8C40-8F7FF302B4C9}"/>
              </a:ext>
            </a:extLst>
          </p:cNvPr>
          <p:cNvSpPr/>
          <p:nvPr/>
        </p:nvSpPr>
        <p:spPr>
          <a:xfrm>
            <a:off x="6227545" y="4932609"/>
            <a:ext cx="5457524" cy="16742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бери пластилін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до рота, не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торкайся брудними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руками обличчя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очей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, одягу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Не чіпай зошити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книги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, гумки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— скрізь будуть жирні плями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по яких жодна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ручка </a:t>
            </a:r>
            <a:r>
              <a:rPr lang="ru-RU" sz="2200" b="1">
                <a:solidFill>
                  <a:schemeClr val="accent1">
                    <a:lumMod val="50000"/>
                  </a:schemeClr>
                </a:solidFill>
              </a:rPr>
              <a:t>не пише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59BBF-EC16-43AA-B9FE-210DD43B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0"/>
          <a:stretch/>
        </p:blipFill>
        <p:spPr>
          <a:xfrm>
            <a:off x="506931" y="1304337"/>
            <a:ext cx="5017970" cy="55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7BDCD-52D8-4E60-A8E6-E12785CD4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903" y="4995160"/>
            <a:ext cx="2989982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DC73B-0B73-41FB-8258-B1C83E08F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482" y="1285501"/>
            <a:ext cx="2989982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C2E15F-DA66-4B09-B41A-752B94C4C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119" y="1291515"/>
            <a:ext cx="2988056" cy="168078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563ADA-D2AD-4A93-B43B-C15D76A17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830" y="1285501"/>
            <a:ext cx="2988055" cy="168078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66F14F-0E93-4EDB-B076-63A9992A3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483" y="3171910"/>
            <a:ext cx="2989982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C9ED31-3BF4-41F1-A2D2-2BD4F2E9AE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613" t="9309" r="13299" b="23603"/>
          <a:stretch/>
        </p:blipFill>
        <p:spPr>
          <a:xfrm>
            <a:off x="4960119" y="3178206"/>
            <a:ext cx="2989982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0CD82E-AB4D-44F7-9F4D-577014483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3903" y="3182386"/>
            <a:ext cx="2989982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7F3C16-9E99-4DB0-B2C6-6556DBE98D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2482" y="4992762"/>
            <a:ext cx="2971358" cy="167138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FB5195-28B6-4AC1-ADB6-2B82F5ABD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6267" y="4992762"/>
            <a:ext cx="2989983" cy="16818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Демонстрація інструкційної картки. Робота за поданим планом 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EB1695-609F-478E-AB35-EEAED657054A}"/>
              </a:ext>
            </a:extLst>
          </p:cNvPr>
          <p:cNvSpPr/>
          <p:nvPr/>
        </p:nvSpPr>
        <p:spPr>
          <a:xfrm>
            <a:off x="1401360" y="1220322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00DDF21-D601-4ECE-B769-A94F303B589B}"/>
              </a:ext>
            </a:extLst>
          </p:cNvPr>
          <p:cNvSpPr/>
          <p:nvPr/>
        </p:nvSpPr>
        <p:spPr>
          <a:xfrm>
            <a:off x="4960119" y="1163455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DB0CDC1-AE0A-4745-862C-C8A6C2992A1F}"/>
              </a:ext>
            </a:extLst>
          </p:cNvPr>
          <p:cNvSpPr/>
          <p:nvPr/>
        </p:nvSpPr>
        <p:spPr>
          <a:xfrm>
            <a:off x="8320941" y="1163455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F078439-8ACA-4936-B6F5-83D03F9DA164}"/>
              </a:ext>
            </a:extLst>
          </p:cNvPr>
          <p:cNvSpPr/>
          <p:nvPr/>
        </p:nvSpPr>
        <p:spPr>
          <a:xfrm>
            <a:off x="1373420" y="3106542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CDF1E3-3650-402D-9418-F370692D2648}"/>
              </a:ext>
            </a:extLst>
          </p:cNvPr>
          <p:cNvSpPr/>
          <p:nvPr/>
        </p:nvSpPr>
        <p:spPr>
          <a:xfrm>
            <a:off x="4931764" y="3095159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0804108-F3EC-46C6-BDAE-FFCEC68FDBCC}"/>
              </a:ext>
            </a:extLst>
          </p:cNvPr>
          <p:cNvSpPr/>
          <p:nvPr/>
        </p:nvSpPr>
        <p:spPr>
          <a:xfrm>
            <a:off x="8311346" y="3075809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4E4CBD2-61F1-4823-9926-2A9B493C311F}"/>
              </a:ext>
            </a:extLst>
          </p:cNvPr>
          <p:cNvSpPr/>
          <p:nvPr/>
        </p:nvSpPr>
        <p:spPr>
          <a:xfrm>
            <a:off x="1389246" y="4992762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2F59597-5687-4F51-81AD-E89521F3A38D}"/>
              </a:ext>
            </a:extLst>
          </p:cNvPr>
          <p:cNvSpPr/>
          <p:nvPr/>
        </p:nvSpPr>
        <p:spPr>
          <a:xfrm>
            <a:off x="4889894" y="4961731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D4097B2-0399-4B90-9B80-4E98221DF482}"/>
              </a:ext>
            </a:extLst>
          </p:cNvPr>
          <p:cNvSpPr/>
          <p:nvPr/>
        </p:nvSpPr>
        <p:spPr>
          <a:xfrm>
            <a:off x="8320941" y="4954430"/>
            <a:ext cx="472159" cy="472159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6" name="001 - Музика">
            <a:hlinkClick r:id="" action="ppaction://media"/>
            <a:extLst>
              <a:ext uri="{FF2B5EF4-FFF2-40B4-BE49-F238E27FC236}">
                <a16:creationId xmlns:a16="http://schemas.microsoft.com/office/drawing/2014/main" id="{991C1662-9D91-4A1F-BDA1-953511C8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075" y="606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315</Words>
  <Application>Microsoft Office PowerPoint</Application>
  <PresentationFormat>Широкоэкранный</PresentationFormat>
  <Paragraphs>66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214</cp:revision>
  <dcterms:created xsi:type="dcterms:W3CDTF">2018-01-05T16:38:53Z</dcterms:created>
  <dcterms:modified xsi:type="dcterms:W3CDTF">2022-12-08T23:25:42Z</dcterms:modified>
</cp:coreProperties>
</file>